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6"/>
  </p:notesMasterIdLst>
  <p:handoutMasterIdLst>
    <p:handoutMasterId r:id="rId377"/>
  </p:handoutMasterIdLst>
  <p:sldIdLst>
    <p:sldId id="439" r:id="rId2"/>
    <p:sldId id="261" r:id="rId3"/>
    <p:sldId id="263" r:id="rId4"/>
    <p:sldId id="264" r:id="rId5"/>
    <p:sldId id="262" r:id="rId6"/>
    <p:sldId id="273" r:id="rId7"/>
    <p:sldId id="274" r:id="rId8"/>
    <p:sldId id="275" r:id="rId9"/>
    <p:sldId id="267" r:id="rId10"/>
    <p:sldId id="277" r:id="rId11"/>
    <p:sldId id="268" r:id="rId12"/>
    <p:sldId id="278" r:id="rId13"/>
    <p:sldId id="269" r:id="rId14"/>
    <p:sldId id="276" r:id="rId15"/>
    <p:sldId id="270" r:id="rId16"/>
    <p:sldId id="467" r:id="rId17"/>
    <p:sldId id="271" r:id="rId18"/>
    <p:sldId id="279" r:id="rId19"/>
    <p:sldId id="280" r:id="rId20"/>
    <p:sldId id="281" r:id="rId21"/>
    <p:sldId id="283" r:id="rId22"/>
    <p:sldId id="284" r:id="rId23"/>
    <p:sldId id="285" r:id="rId24"/>
    <p:sldId id="288" r:id="rId25"/>
    <p:sldId id="289" r:id="rId26"/>
    <p:sldId id="290" r:id="rId27"/>
    <p:sldId id="292" r:id="rId28"/>
    <p:sldId id="291" r:id="rId29"/>
    <p:sldId id="293" r:id="rId30"/>
    <p:sldId id="468" r:id="rId31"/>
    <p:sldId id="469" r:id="rId32"/>
    <p:sldId id="440" r:id="rId33"/>
    <p:sldId id="295" r:id="rId34"/>
    <p:sldId id="296" r:id="rId35"/>
    <p:sldId id="297" r:id="rId36"/>
    <p:sldId id="299" r:id="rId37"/>
    <p:sldId id="298" r:id="rId38"/>
    <p:sldId id="301" r:id="rId39"/>
    <p:sldId id="302" r:id="rId40"/>
    <p:sldId id="332" r:id="rId41"/>
    <p:sldId id="334" r:id="rId42"/>
    <p:sldId id="304" r:id="rId43"/>
    <p:sldId id="305" r:id="rId44"/>
    <p:sldId id="306" r:id="rId45"/>
    <p:sldId id="307" r:id="rId46"/>
    <p:sldId id="311" r:id="rId47"/>
    <p:sldId id="312" r:id="rId48"/>
    <p:sldId id="314" r:id="rId49"/>
    <p:sldId id="315" r:id="rId50"/>
    <p:sldId id="316" r:id="rId51"/>
    <p:sldId id="317" r:id="rId52"/>
    <p:sldId id="318" r:id="rId53"/>
    <p:sldId id="319" r:id="rId54"/>
    <p:sldId id="320" r:id="rId55"/>
    <p:sldId id="466" r:id="rId56"/>
    <p:sldId id="309" r:id="rId57"/>
    <p:sldId id="322" r:id="rId58"/>
    <p:sldId id="308" r:id="rId59"/>
    <p:sldId id="310" r:id="rId60"/>
    <p:sldId id="323" r:id="rId61"/>
    <p:sldId id="324" r:id="rId62"/>
    <p:sldId id="330" r:id="rId63"/>
    <p:sldId id="325" r:id="rId64"/>
    <p:sldId id="331" r:id="rId65"/>
    <p:sldId id="327" r:id="rId66"/>
    <p:sldId id="326" r:id="rId67"/>
    <p:sldId id="328" r:id="rId68"/>
    <p:sldId id="471" r:id="rId69"/>
    <p:sldId id="470" r:id="rId70"/>
    <p:sldId id="329" r:id="rId71"/>
    <p:sldId id="473" r:id="rId72"/>
    <p:sldId id="321" r:id="rId73"/>
    <p:sldId id="282" r:id="rId74"/>
    <p:sldId id="333" r:id="rId75"/>
    <p:sldId id="335" r:id="rId76"/>
    <p:sldId id="336" r:id="rId77"/>
    <p:sldId id="337" r:id="rId78"/>
    <p:sldId id="338" r:id="rId79"/>
    <p:sldId id="339" r:id="rId80"/>
    <p:sldId id="340" r:id="rId81"/>
    <p:sldId id="341" r:id="rId82"/>
    <p:sldId id="343" r:id="rId83"/>
    <p:sldId id="349" r:id="rId84"/>
    <p:sldId id="342" r:id="rId85"/>
    <p:sldId id="345" r:id="rId86"/>
    <p:sldId id="346" r:id="rId87"/>
    <p:sldId id="348" r:id="rId88"/>
    <p:sldId id="474" r:id="rId89"/>
    <p:sldId id="344" r:id="rId90"/>
    <p:sldId id="350" r:id="rId91"/>
    <p:sldId id="360" r:id="rId92"/>
    <p:sldId id="351" r:id="rId93"/>
    <p:sldId id="352" r:id="rId94"/>
    <p:sldId id="353" r:id="rId95"/>
    <p:sldId id="355" r:id="rId96"/>
    <p:sldId id="354" r:id="rId97"/>
    <p:sldId id="356" r:id="rId98"/>
    <p:sldId id="357" r:id="rId99"/>
    <p:sldId id="365" r:id="rId100"/>
    <p:sldId id="361" r:id="rId101"/>
    <p:sldId id="358" r:id="rId102"/>
    <p:sldId id="362" r:id="rId103"/>
    <p:sldId id="359" r:id="rId104"/>
    <p:sldId id="363" r:id="rId105"/>
    <p:sldId id="366" r:id="rId106"/>
    <p:sldId id="367" r:id="rId107"/>
    <p:sldId id="368" r:id="rId108"/>
    <p:sldId id="475" r:id="rId109"/>
    <p:sldId id="369" r:id="rId110"/>
    <p:sldId id="370" r:id="rId111"/>
    <p:sldId id="371" r:id="rId112"/>
    <p:sldId id="372" r:id="rId113"/>
    <p:sldId id="373" r:id="rId114"/>
    <p:sldId id="374" r:id="rId115"/>
    <p:sldId id="375" r:id="rId116"/>
    <p:sldId id="379" r:id="rId117"/>
    <p:sldId id="376" r:id="rId118"/>
    <p:sldId id="377" r:id="rId119"/>
    <p:sldId id="378" r:id="rId120"/>
    <p:sldId id="380" r:id="rId121"/>
    <p:sldId id="381" r:id="rId122"/>
    <p:sldId id="382" r:id="rId123"/>
    <p:sldId id="383" r:id="rId124"/>
    <p:sldId id="384" r:id="rId125"/>
    <p:sldId id="385" r:id="rId126"/>
    <p:sldId id="388" r:id="rId127"/>
    <p:sldId id="386" r:id="rId128"/>
    <p:sldId id="387" r:id="rId129"/>
    <p:sldId id="390" r:id="rId130"/>
    <p:sldId id="391" r:id="rId131"/>
    <p:sldId id="392" r:id="rId132"/>
    <p:sldId id="393" r:id="rId133"/>
    <p:sldId id="389" r:id="rId134"/>
    <p:sldId id="461" r:id="rId135"/>
    <p:sldId id="484" r:id="rId136"/>
    <p:sldId id="394" r:id="rId137"/>
    <p:sldId id="477" r:id="rId138"/>
    <p:sldId id="397" r:id="rId139"/>
    <p:sldId id="396" r:id="rId140"/>
    <p:sldId id="395" r:id="rId141"/>
    <p:sldId id="398" r:id="rId142"/>
    <p:sldId id="399" r:id="rId143"/>
    <p:sldId id="400" r:id="rId144"/>
    <p:sldId id="401" r:id="rId145"/>
    <p:sldId id="403" r:id="rId146"/>
    <p:sldId id="404" r:id="rId147"/>
    <p:sldId id="405" r:id="rId148"/>
    <p:sldId id="406" r:id="rId149"/>
    <p:sldId id="409" r:id="rId150"/>
    <p:sldId id="421" r:id="rId151"/>
    <p:sldId id="408" r:id="rId152"/>
    <p:sldId id="407" r:id="rId153"/>
    <p:sldId id="410" r:id="rId154"/>
    <p:sldId id="402" r:id="rId155"/>
    <p:sldId id="411" r:id="rId156"/>
    <p:sldId id="476" r:id="rId157"/>
    <p:sldId id="485" r:id="rId158"/>
    <p:sldId id="413" r:id="rId159"/>
    <p:sldId id="507" r:id="rId160"/>
    <p:sldId id="414" r:id="rId161"/>
    <p:sldId id="442" r:id="rId162"/>
    <p:sldId id="677" r:id="rId163"/>
    <p:sldId id="443" r:id="rId164"/>
    <p:sldId id="444" r:id="rId165"/>
    <p:sldId id="445" r:id="rId166"/>
    <p:sldId id="415" r:id="rId167"/>
    <p:sldId id="441" r:id="rId168"/>
    <p:sldId id="446" r:id="rId169"/>
    <p:sldId id="420" r:id="rId170"/>
    <p:sldId id="447" r:id="rId171"/>
    <p:sldId id="448" r:id="rId172"/>
    <p:sldId id="449" r:id="rId173"/>
    <p:sldId id="450" r:id="rId174"/>
    <p:sldId id="451" r:id="rId175"/>
    <p:sldId id="452" r:id="rId176"/>
    <p:sldId id="419" r:id="rId177"/>
    <p:sldId id="486" r:id="rId178"/>
    <p:sldId id="425" r:id="rId179"/>
    <p:sldId id="453" r:id="rId180"/>
    <p:sldId id="464" r:id="rId181"/>
    <p:sldId id="454" r:id="rId182"/>
    <p:sldId id="426" r:id="rId183"/>
    <p:sldId id="455" r:id="rId184"/>
    <p:sldId id="456" r:id="rId185"/>
    <p:sldId id="457" r:id="rId186"/>
    <p:sldId id="458" r:id="rId187"/>
    <p:sldId id="459" r:id="rId188"/>
    <p:sldId id="460" r:id="rId189"/>
    <p:sldId id="428" r:id="rId190"/>
    <p:sldId id="463" r:id="rId191"/>
    <p:sldId id="462" r:id="rId192"/>
    <p:sldId id="478" r:id="rId193"/>
    <p:sldId id="479" r:id="rId194"/>
    <p:sldId id="481" r:id="rId195"/>
    <p:sldId id="536" r:id="rId196"/>
    <p:sldId id="418" r:id="rId197"/>
    <p:sldId id="423" r:id="rId198"/>
    <p:sldId id="500" r:id="rId199"/>
    <p:sldId id="417" r:id="rId200"/>
    <p:sldId id="502" r:id="rId201"/>
    <p:sldId id="424" r:id="rId202"/>
    <p:sldId id="503" r:id="rId203"/>
    <p:sldId id="504" r:id="rId204"/>
    <p:sldId id="505" r:id="rId205"/>
    <p:sldId id="506" r:id="rId206"/>
    <p:sldId id="509" r:id="rId207"/>
    <p:sldId id="432" r:id="rId208"/>
    <p:sldId id="511" r:id="rId209"/>
    <p:sldId id="512" r:id="rId210"/>
    <p:sldId id="513" r:id="rId211"/>
    <p:sldId id="514" r:id="rId212"/>
    <p:sldId id="515" r:id="rId213"/>
    <p:sldId id="524" r:id="rId214"/>
    <p:sldId id="516" r:id="rId215"/>
    <p:sldId id="525" r:id="rId216"/>
    <p:sldId id="527" r:id="rId217"/>
    <p:sldId id="529" r:id="rId218"/>
    <p:sldId id="528" r:id="rId219"/>
    <p:sldId id="530" r:id="rId220"/>
    <p:sldId id="531" r:id="rId221"/>
    <p:sldId id="488" r:id="rId222"/>
    <p:sldId id="679" r:id="rId223"/>
    <p:sldId id="429" r:id="rId224"/>
    <p:sldId id="430" r:id="rId225"/>
    <p:sldId id="431" r:id="rId226"/>
    <p:sldId id="532" r:id="rId227"/>
    <p:sldId id="489" r:id="rId228"/>
    <p:sldId id="510" r:id="rId229"/>
    <p:sldId id="490" r:id="rId230"/>
    <p:sldId id="588" r:id="rId231"/>
    <p:sldId id="483" r:id="rId232"/>
    <p:sldId id="494" r:id="rId233"/>
    <p:sldId id="534" r:id="rId234"/>
    <p:sldId id="519" r:id="rId235"/>
    <p:sldId id="540" r:id="rId236"/>
    <p:sldId id="495" r:id="rId237"/>
    <p:sldId id="535" r:id="rId238"/>
    <p:sldId id="537" r:id="rId239"/>
    <p:sldId id="538" r:id="rId240"/>
    <p:sldId id="539" r:id="rId241"/>
    <p:sldId id="497" r:id="rId242"/>
    <p:sldId id="545" r:id="rId243"/>
    <p:sldId id="543" r:id="rId244"/>
    <p:sldId id="541" r:id="rId245"/>
    <p:sldId id="544" r:id="rId246"/>
    <p:sldId id="572" r:id="rId247"/>
    <p:sldId id="573" r:id="rId248"/>
    <p:sldId id="575" r:id="rId249"/>
    <p:sldId id="576" r:id="rId250"/>
    <p:sldId id="574" r:id="rId251"/>
    <p:sldId id="577" r:id="rId252"/>
    <p:sldId id="578" r:id="rId253"/>
    <p:sldId id="496" r:id="rId254"/>
    <p:sldId id="522" r:id="rId255"/>
    <p:sldId id="568" r:id="rId256"/>
    <p:sldId id="523" r:id="rId257"/>
    <p:sldId id="569" r:id="rId258"/>
    <p:sldId id="583" r:id="rId259"/>
    <p:sldId id="570" r:id="rId260"/>
    <p:sldId id="498" r:id="rId261"/>
    <p:sldId id="499" r:id="rId262"/>
    <p:sldId id="584" r:id="rId263"/>
    <p:sldId id="586" r:id="rId264"/>
    <p:sldId id="585" r:id="rId265"/>
    <p:sldId id="582" r:id="rId266"/>
    <p:sldId id="587" r:id="rId267"/>
    <p:sldId id="581" r:id="rId268"/>
    <p:sldId id="517" r:id="rId269"/>
    <p:sldId id="589" r:id="rId270"/>
    <p:sldId id="603" r:id="rId271"/>
    <p:sldId id="434" r:id="rId272"/>
    <p:sldId id="602" r:id="rId273"/>
    <p:sldId id="547" r:id="rId274"/>
    <p:sldId id="548" r:id="rId275"/>
    <p:sldId id="563" r:id="rId276"/>
    <p:sldId id="686" r:id="rId277"/>
    <p:sldId id="598" r:id="rId278"/>
    <p:sldId id="597" r:id="rId279"/>
    <p:sldId id="599" r:id="rId280"/>
    <p:sldId id="559" r:id="rId281"/>
    <p:sldId id="560" r:id="rId282"/>
    <p:sldId id="591" r:id="rId283"/>
    <p:sldId id="590" r:id="rId284"/>
    <p:sldId id="555" r:id="rId285"/>
    <p:sldId id="557" r:id="rId286"/>
    <p:sldId id="680" r:id="rId287"/>
    <p:sldId id="687" r:id="rId288"/>
    <p:sldId id="553" r:id="rId289"/>
    <p:sldId id="554" r:id="rId290"/>
    <p:sldId id="685" r:id="rId291"/>
    <p:sldId id="684" r:id="rId292"/>
    <p:sldId id="683" r:id="rId293"/>
    <p:sldId id="595" r:id="rId294"/>
    <p:sldId id="596" r:id="rId295"/>
    <p:sldId id="682" r:id="rId296"/>
    <p:sldId id="681" r:id="rId297"/>
    <p:sldId id="558" r:id="rId298"/>
    <p:sldId id="593" r:id="rId299"/>
    <p:sldId id="592" r:id="rId300"/>
    <p:sldId id="594" r:id="rId301"/>
    <p:sldId id="562" r:id="rId302"/>
    <p:sldId id="600" r:id="rId303"/>
    <p:sldId id="653" r:id="rId304"/>
    <p:sldId id="436" r:id="rId305"/>
    <p:sldId id="611" r:id="rId306"/>
    <p:sldId id="614" r:id="rId307"/>
    <p:sldId id="615" r:id="rId308"/>
    <p:sldId id="607" r:id="rId309"/>
    <p:sldId id="613" r:id="rId310"/>
    <p:sldId id="616" r:id="rId311"/>
    <p:sldId id="617" r:id="rId312"/>
    <p:sldId id="618" r:id="rId313"/>
    <p:sldId id="619" r:id="rId314"/>
    <p:sldId id="620" r:id="rId315"/>
    <p:sldId id="621" r:id="rId316"/>
    <p:sldId id="622" r:id="rId317"/>
    <p:sldId id="634" r:id="rId318"/>
    <p:sldId id="635" r:id="rId319"/>
    <p:sldId id="636" r:id="rId320"/>
    <p:sldId id="623" r:id="rId321"/>
    <p:sldId id="624" r:id="rId322"/>
    <p:sldId id="625" r:id="rId323"/>
    <p:sldId id="626" r:id="rId324"/>
    <p:sldId id="627" r:id="rId325"/>
    <p:sldId id="628" r:id="rId326"/>
    <p:sldId id="629" r:id="rId327"/>
    <p:sldId id="633" r:id="rId328"/>
    <p:sldId id="630" r:id="rId329"/>
    <p:sldId id="631" r:id="rId330"/>
    <p:sldId id="632" r:id="rId331"/>
    <p:sldId id="638" r:id="rId332"/>
    <p:sldId id="640" r:id="rId333"/>
    <p:sldId id="612" r:id="rId334"/>
    <p:sldId id="647" r:id="rId335"/>
    <p:sldId id="648" r:id="rId336"/>
    <p:sldId id="644" r:id="rId337"/>
    <p:sldId id="646" r:id="rId338"/>
    <p:sldId id="645" r:id="rId339"/>
    <p:sldId id="637" r:id="rId340"/>
    <p:sldId id="650" r:id="rId341"/>
    <p:sldId id="641" r:id="rId342"/>
    <p:sldId id="642" r:id="rId343"/>
    <p:sldId id="649" r:id="rId344"/>
    <p:sldId id="643" r:id="rId345"/>
    <p:sldId id="652" r:id="rId346"/>
    <p:sldId id="608" r:id="rId347"/>
    <p:sldId id="609" r:id="rId348"/>
    <p:sldId id="651" r:id="rId349"/>
    <p:sldId id="639" r:id="rId350"/>
    <p:sldId id="657" r:id="rId351"/>
    <p:sldId id="676" r:id="rId352"/>
    <p:sldId id="435" r:id="rId353"/>
    <p:sldId id="604" r:id="rId354"/>
    <p:sldId id="665" r:id="rId355"/>
    <p:sldId id="658" r:id="rId356"/>
    <p:sldId id="662" r:id="rId357"/>
    <p:sldId id="673" r:id="rId358"/>
    <p:sldId id="664" r:id="rId359"/>
    <p:sldId id="663" r:id="rId360"/>
    <p:sldId id="666" r:id="rId361"/>
    <p:sldId id="661" r:id="rId362"/>
    <p:sldId id="668" r:id="rId363"/>
    <p:sldId id="659" r:id="rId364"/>
    <p:sldId id="660" r:id="rId365"/>
    <p:sldId id="606" r:id="rId366"/>
    <p:sldId id="669" r:id="rId367"/>
    <p:sldId id="670" r:id="rId368"/>
    <p:sldId id="671" r:id="rId369"/>
    <p:sldId id="672" r:id="rId370"/>
    <p:sldId id="667" r:id="rId371"/>
    <p:sldId id="654" r:id="rId372"/>
    <p:sldId id="610" r:id="rId373"/>
    <p:sldId id="674" r:id="rId374"/>
    <p:sldId id="675" r:id="rId375"/>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101" d="100"/>
          <a:sy n="101" d="100"/>
        </p:scale>
        <p:origin x="-264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notesMaster" Target="notesMasters/notesMaster1.xml"/><Relationship Id="rId377" Type="http://schemas.openxmlformats.org/officeDocument/2006/relationships/handoutMaster" Target="handoutMasters/handoutMaster1.xml"/><Relationship Id="rId378" Type="http://schemas.openxmlformats.org/officeDocument/2006/relationships/printerSettings" Target="printerSettings/printerSettings1.bin"/><Relationship Id="rId379" Type="http://schemas.openxmlformats.org/officeDocument/2006/relationships/presProps" Target="presProp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viewProps" Target="viewProp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theme" Target="theme/theme1.xml"/><Relationship Id="rId382"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2013-10-07</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2013-10-07</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iveintohtml5.org/canvas.html" TargetMode="External"/><Relationship Id="rId4" Type="http://schemas.openxmlformats.org/officeDocument/2006/relationships/hyperlink" Target="http://www.canvasdemos.com/" TargetMode="External"/><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 Id="rId3" Type="http://schemas.openxmlformats.org/officeDocument/2006/relationships/hyperlink" Target="http://msdn.microsoft.com/en-us/library/cc351024(v=vs.85).aspx"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 Id="rId3" Type="http://schemas.openxmlformats.org/officeDocument/2006/relationships/hyperlink" Target="https://developer.mozilla.org/en/CSS/Getting_Started/Readable_CS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ss-tricks.com/9516-pseudo-element-roundup/" TargetMode="External"/><Relationship Id="rId4" Type="http://schemas.openxmlformats.org/officeDocument/2006/relationships/hyperlink" Target="http://coding.smashingmagazine.com/2011/07/13/learning-to-use-the-before-and-after-pseudo-elements-in-css/" TargetMode="External"/><Relationship Id="rId5" Type="http://schemas.openxmlformats.org/officeDocument/2006/relationships/hyperlink" Target="https://developer.mozilla.org/en/CSS/Getting_Started/Content" TargetMode="External"/><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w3.org/TR/css3-mediaqueries/" TargetMode="External"/><Relationship Id="rId4" Type="http://schemas.openxmlformats.org/officeDocument/2006/relationships/hyperlink" Target="http://www.rkblog.rk.edu.pl/w/p/optimizing-websites-iphone-and-android/?c=1" TargetMode="External"/><Relationship Id="rId5" Type="http://schemas.openxmlformats.org/officeDocument/2006/relationships/hyperlink" Target="http://www.smashingmagazine.com/2010/07/19/how-to-use-css3-media-queries-to-create-a-mobile-version-of-your-website/" TargetMode="External"/><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quirksmode.org/blog/archives/2010/04/a_pixel_is_not.html" TargetMode="External"/><Relationship Id="rId4" Type="http://schemas.openxmlformats.org/officeDocument/2006/relationships/hyperlink" Target="http://en.wikipedia.org/wiki/List_of_displays_by_pixel_density" TargetMode="External"/><Relationship Id="rId5" Type="http://schemas.openxmlformats.org/officeDocument/2006/relationships/hyperlink" Target="http://www.w3.org/TR/css3-values/" TargetMode="External"/><Relationship Id="rId6" Type="http://schemas.openxmlformats.org/officeDocument/2006/relationships/hyperlink" Target="http://girliemac.com/blog/2012/08/03/resolution-in-media-queries/" TargetMode="External"/><Relationship Id="rId7" Type="http://schemas.openxmlformats.org/officeDocument/2006/relationships/hyperlink" Target="http://www.w3.org/TR/css3-mediaqueries/" TargetMode="External"/><Relationship Id="rId8" Type="http://schemas.openxmlformats.org/officeDocument/2006/relationships/hyperlink" Target="http://www.alistapart.com/articles/a-pixel-identity-crisis/" TargetMode="External"/><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 Id="rId3" Type="http://schemas.openxmlformats.org/officeDocument/2006/relationships/hyperlink" Target="http://diveintohtml5.or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 Id="rId3" Type="http://schemas.openxmlformats.org/officeDocument/2006/relationships/hyperlink" Target="http://diveintohtml5.info/"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 Id="rId3" Type="http://schemas.openxmlformats.org/officeDocument/2006/relationships/hyperlink" Target="http://html5doctor.com/microdata/"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Ingen alt: Indikerar att ingen </a:t>
            </a:r>
            <a:r>
              <a:rPr lang="sv-SE" dirty="0" err="1" smtClean="0"/>
              <a:t>alterantiv</a:t>
            </a:r>
            <a:r>
              <a:rPr lang="sv-SE" dirty="0" smtClean="0"/>
              <a:t> text</a:t>
            </a:r>
            <a:r>
              <a:rPr lang="sv-SE" baseline="0" dirty="0" smtClean="0"/>
              <a:t> finns att tillgå men att bilden är av vikt.</a:t>
            </a:r>
          </a:p>
          <a:p>
            <a:r>
              <a:rPr lang="sv-SE" baseline="0" dirty="0" smtClean="0"/>
              <a:t>Alt=””: Indikerar att </a:t>
            </a:r>
            <a:r>
              <a:rPr lang="sv-SE" baseline="0" dirty="0" err="1" smtClean="0"/>
              <a:t>bildelelmentet</a:t>
            </a:r>
            <a:r>
              <a:rPr lang="sv-SE" baseline="0" dirty="0" smtClean="0"/>
              <a:t> inte är av vikt för </a:t>
            </a:r>
            <a:r>
              <a:rPr lang="sv-SE" baseline="0" dirty="0" err="1" smtClean="0"/>
              <a:t>sidinformationen</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98</a:t>
            </a:fld>
            <a:endParaRPr lang="sv-SE"/>
          </a:p>
        </p:txBody>
      </p:sp>
    </p:spTree>
    <p:extLst>
      <p:ext uri="{BB962C8B-B14F-4D97-AF65-F5344CB8AC3E}">
        <p14:creationId xmlns:p14="http://schemas.microsoft.com/office/powerpoint/2010/main" val="207607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hlinkClick r:id="rId3"/>
              </a:rPr>
              <a:t>http://diveintohtml5.org/canvas.html</a:t>
            </a:r>
            <a:endParaRPr lang="sv-SE" dirty="0" smtClean="0">
              <a:hlinkClick r:id="rId4"/>
            </a:endParaRPr>
          </a:p>
          <a:p>
            <a:endParaRPr lang="sv-SE" dirty="0" smtClean="0">
              <a:hlinkClick r:id="rId4"/>
            </a:endParaRPr>
          </a:p>
          <a:p>
            <a:r>
              <a:rPr lang="sv-SE" dirty="0" smtClean="0">
                <a:hlinkClick r:id="rId4"/>
              </a:rPr>
              <a:t>http://www.canvasdemos.com</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99</a:t>
            </a:fld>
            <a:endParaRPr lang="sv-SE"/>
          </a:p>
        </p:txBody>
      </p:sp>
    </p:spTree>
    <p:extLst>
      <p:ext uri="{BB962C8B-B14F-4D97-AF65-F5344CB8AC3E}">
        <p14:creationId xmlns:p14="http://schemas.microsoft.com/office/powerpoint/2010/main" val="426729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TableRow</a:t>
            </a:r>
            <a:endParaRPr lang="sv-SE" dirty="0" smtClean="0"/>
          </a:p>
          <a:p>
            <a:r>
              <a:rPr lang="sv-SE" dirty="0" err="1" smtClean="0"/>
              <a:t>TableData</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115</a:t>
            </a:fld>
            <a:endParaRPr lang="sv-SE"/>
          </a:p>
        </p:txBody>
      </p:sp>
    </p:spTree>
    <p:extLst>
      <p:ext uri="{BB962C8B-B14F-4D97-AF65-F5344CB8AC3E}">
        <p14:creationId xmlns:p14="http://schemas.microsoft.com/office/powerpoint/2010/main" val="347283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TableRow</a:t>
            </a:r>
            <a:endParaRPr lang="sv-SE" dirty="0" smtClean="0"/>
          </a:p>
          <a:p>
            <a:r>
              <a:rPr lang="sv-SE" dirty="0" err="1" smtClean="0"/>
              <a:t>TableData</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117</a:t>
            </a:fld>
            <a:endParaRPr lang="sv-SE"/>
          </a:p>
        </p:txBody>
      </p:sp>
    </p:spTree>
    <p:extLst>
      <p:ext uri="{BB962C8B-B14F-4D97-AF65-F5344CB8AC3E}">
        <p14:creationId xmlns:p14="http://schemas.microsoft.com/office/powerpoint/2010/main" val="347283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137</a:t>
            </a:fld>
            <a:endParaRPr lang="sv-SE"/>
          </a:p>
        </p:txBody>
      </p:sp>
    </p:spTree>
    <p:extLst>
      <p:ext uri="{BB962C8B-B14F-4D97-AF65-F5344CB8AC3E}">
        <p14:creationId xmlns:p14="http://schemas.microsoft.com/office/powerpoint/2010/main" val="2015246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q</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147</a:t>
            </a:fld>
            <a:endParaRPr lang="sv-SE"/>
          </a:p>
        </p:txBody>
      </p:sp>
    </p:spTree>
    <p:extLst>
      <p:ext uri="{BB962C8B-B14F-4D97-AF65-F5344CB8AC3E}">
        <p14:creationId xmlns:p14="http://schemas.microsoft.com/office/powerpoint/2010/main" val="258797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Det finns mängder med nya </a:t>
            </a:r>
            <a:r>
              <a:rPr lang="sv-SE" dirty="0" err="1" smtClean="0"/>
              <a:t>Pseudoklasser</a:t>
            </a:r>
            <a:r>
              <a:rPr lang="sv-SE" dirty="0" smtClean="0"/>
              <a:t> i CSS3. CSS2.1 innehåller även :</a:t>
            </a:r>
            <a:r>
              <a:rPr lang="sv-SE" dirty="0" err="1" smtClean="0"/>
              <a:t>lang</a:t>
            </a:r>
            <a:r>
              <a:rPr lang="sv-SE" dirty="0" smtClean="0"/>
              <a:t>() för att matcha mot </a:t>
            </a:r>
            <a:r>
              <a:rPr lang="sv-SE" dirty="0" err="1" smtClean="0"/>
              <a:t>lang</a:t>
            </a:r>
            <a:r>
              <a:rPr lang="sv-SE" dirty="0" smtClean="0"/>
              <a:t>-attributet</a:t>
            </a:r>
            <a:r>
              <a:rPr lang="sv-SE" baseline="0" dirty="0" smtClean="0"/>
              <a:t> i HTML.</a:t>
            </a:r>
          </a:p>
          <a:p>
            <a:endParaRPr lang="sv-SE" baseline="0" dirty="0" smtClean="0"/>
          </a:p>
          <a:p>
            <a:r>
              <a:rPr lang="sv-SE" baseline="0" dirty="0" smtClean="0"/>
              <a:t>CSS-kompabilitet i IE:</a:t>
            </a:r>
          </a:p>
          <a:p>
            <a:r>
              <a:rPr lang="sv-SE" dirty="0" smtClean="0">
                <a:hlinkClick r:id="rId3"/>
              </a:rPr>
              <a:t>http://msdn.microsoft.com/en-us/library/cc351024(v=vs.85).aspx</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148</a:t>
            </a:fld>
            <a:endParaRPr lang="sv-SE"/>
          </a:p>
        </p:txBody>
      </p:sp>
    </p:spTree>
    <p:extLst>
      <p:ext uri="{BB962C8B-B14F-4D97-AF65-F5344CB8AC3E}">
        <p14:creationId xmlns:p14="http://schemas.microsoft.com/office/powerpoint/2010/main" val="387942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hlinkClick r:id="rId3"/>
              </a:rPr>
              <a:t>https://developer.mozilla.org/en/CSS/Getting_Started/Readable_CSS</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152</a:t>
            </a:fld>
            <a:endParaRPr lang="sv-SE"/>
          </a:p>
        </p:txBody>
      </p:sp>
    </p:spTree>
    <p:extLst>
      <p:ext uri="{BB962C8B-B14F-4D97-AF65-F5344CB8AC3E}">
        <p14:creationId xmlns:p14="http://schemas.microsoft.com/office/powerpoint/2010/main" val="291909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Skrivare/skärm</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165</a:t>
            </a:fld>
            <a:endParaRPr lang="sv-SE"/>
          </a:p>
        </p:txBody>
      </p:sp>
    </p:spTree>
    <p:extLst>
      <p:ext uri="{BB962C8B-B14F-4D97-AF65-F5344CB8AC3E}">
        <p14:creationId xmlns:p14="http://schemas.microsoft.com/office/powerpoint/2010/main" val="2166682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round och space finns också på </a:t>
            </a:r>
            <a:r>
              <a:rPr lang="sv-SE" dirty="0" err="1" smtClean="0"/>
              <a:t>background-repeat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168</a:t>
            </a:fld>
            <a:endParaRPr lang="sv-SE"/>
          </a:p>
        </p:txBody>
      </p:sp>
    </p:spTree>
    <p:extLst>
      <p:ext uri="{BB962C8B-B14F-4D97-AF65-F5344CB8AC3E}">
        <p14:creationId xmlns:p14="http://schemas.microsoft.com/office/powerpoint/2010/main" val="264098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hlinkClick r:id="rId3"/>
              </a:rPr>
              <a:t>http://css-tricks.com/9516-pseudo-element-roundup/</a:t>
            </a:r>
            <a:endParaRPr lang="sv-SE" dirty="0" smtClean="0"/>
          </a:p>
          <a:p>
            <a:r>
              <a:rPr lang="sv-SE" dirty="0" smtClean="0">
                <a:hlinkClick r:id="rId4"/>
              </a:rPr>
              <a:t>http://coding.smashingmagazine.com/2011/07/13/learning-to-use-the-before-and-after-pseudo-elements-in-css/</a:t>
            </a: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hlinkClick r:id="rId5"/>
              </a:rPr>
              <a:t>https://developer.mozilla.org/en/CSS/Getting_Started/Content</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199</a:t>
            </a:fld>
            <a:endParaRPr lang="sv-SE"/>
          </a:p>
        </p:txBody>
      </p:sp>
    </p:spTree>
    <p:extLst>
      <p:ext uri="{BB962C8B-B14F-4D97-AF65-F5344CB8AC3E}">
        <p14:creationId xmlns:p14="http://schemas.microsoft.com/office/powerpoint/2010/main" val="3354605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Följande artikel ger en bra</a:t>
            </a:r>
            <a:r>
              <a:rPr lang="sv-SE" baseline="0" dirty="0" smtClean="0"/>
              <a:t> grund för att arbeta med </a:t>
            </a:r>
            <a:r>
              <a:rPr lang="sv-SE" baseline="0" dirty="0" err="1" smtClean="0"/>
              <a:t>grid</a:t>
            </a:r>
            <a:r>
              <a:rPr lang="sv-SE" baseline="0" dirty="0" smtClean="0"/>
              <a:t>-baserade layouter:</a:t>
            </a:r>
          </a:p>
          <a:p>
            <a:r>
              <a:rPr lang="sv-SE" dirty="0" smtClean="0"/>
              <a:t>http://www.smashingmagazine.com/2007/04/14/designing-with-grid-based-approach/</a:t>
            </a:r>
          </a:p>
          <a:p>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227</a:t>
            </a:fld>
            <a:endParaRPr lang="sv-SE"/>
          </a:p>
        </p:txBody>
      </p:sp>
    </p:spTree>
    <p:extLst>
      <p:ext uri="{BB962C8B-B14F-4D97-AF65-F5344CB8AC3E}">
        <p14:creationId xmlns:p14="http://schemas.microsoft.com/office/powerpoint/2010/main" val="2891025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229</a:t>
            </a:fld>
            <a:endParaRPr lang="sv-SE"/>
          </a:p>
        </p:txBody>
      </p:sp>
    </p:spTree>
    <p:extLst>
      <p:ext uri="{BB962C8B-B14F-4D97-AF65-F5344CB8AC3E}">
        <p14:creationId xmlns:p14="http://schemas.microsoft.com/office/powerpoint/2010/main" val="145615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237</a:t>
            </a:fld>
            <a:endParaRPr lang="sv-SE"/>
          </a:p>
        </p:txBody>
      </p:sp>
    </p:spTree>
    <p:extLst>
      <p:ext uri="{BB962C8B-B14F-4D97-AF65-F5344CB8AC3E}">
        <p14:creationId xmlns:p14="http://schemas.microsoft.com/office/powerpoint/2010/main" val="2550017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Var konsekvent med storlek och riktning!</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250</a:t>
            </a:fld>
            <a:endParaRPr lang="sv-SE"/>
          </a:p>
        </p:txBody>
      </p:sp>
    </p:spTree>
    <p:extLst>
      <p:ext uri="{BB962C8B-B14F-4D97-AF65-F5344CB8AC3E}">
        <p14:creationId xmlns:p14="http://schemas.microsoft.com/office/powerpoint/2010/main" val="155571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hlinkClick r:id="rId3"/>
              </a:rPr>
              <a:t>http://www.w3.org/TR/css3-mediaqueries/</a:t>
            </a:r>
            <a:endParaRPr lang="sv-SE" dirty="0" smtClean="0"/>
          </a:p>
          <a:p>
            <a:endParaRPr lang="sv-SE" dirty="0" smtClean="0">
              <a:hlinkClick r:id="rId4"/>
            </a:endParaRPr>
          </a:p>
          <a:p>
            <a:r>
              <a:rPr lang="sv-SE" dirty="0" smtClean="0">
                <a:hlinkClick r:id="rId4"/>
              </a:rPr>
              <a:t>http://www.rkblog.rk.edu.pl/w/p/optimizing-websites-iphone-and-android/?c=1</a:t>
            </a:r>
            <a:endParaRPr lang="sv-SE" dirty="0" smtClean="0"/>
          </a:p>
          <a:p>
            <a:endParaRPr lang="sv-SE" dirty="0" smtClean="0"/>
          </a:p>
          <a:p>
            <a:r>
              <a:rPr lang="sv-SE" dirty="0" smtClean="0">
                <a:hlinkClick r:id="rId5"/>
              </a:rPr>
              <a:t>http://www.smashingmagazine.com/2010/07/19/how-to-use-css3-media-queries-to-create-a-mobile-version-of-your-website/</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266</a:t>
            </a:fld>
            <a:endParaRPr lang="sv-SE"/>
          </a:p>
        </p:txBody>
      </p:sp>
    </p:spTree>
    <p:extLst>
      <p:ext uri="{BB962C8B-B14F-4D97-AF65-F5344CB8AC3E}">
        <p14:creationId xmlns:p14="http://schemas.microsoft.com/office/powerpoint/2010/main" val="161598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615908BD-403B-4F26-81C8-6FF7F08FBC3F}" type="slidenum">
              <a:rPr lang="sv-SE" smtClean="0"/>
              <a:pPr/>
              <a:t>267</a:t>
            </a:fld>
            <a:endParaRPr lang="sv-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276</a:t>
            </a:fld>
            <a:endParaRPr lang="sv-SE"/>
          </a:p>
        </p:txBody>
      </p:sp>
    </p:spTree>
    <p:extLst>
      <p:ext uri="{BB962C8B-B14F-4D97-AF65-F5344CB8AC3E}">
        <p14:creationId xmlns:p14="http://schemas.microsoft.com/office/powerpoint/2010/main" val="3039016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285</a:t>
            </a:fld>
            <a:endParaRPr lang="sv-SE"/>
          </a:p>
        </p:txBody>
      </p:sp>
    </p:spTree>
    <p:extLst>
      <p:ext uri="{BB962C8B-B14F-4D97-AF65-F5344CB8AC3E}">
        <p14:creationId xmlns:p14="http://schemas.microsoft.com/office/powerpoint/2010/main" val="2164003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maximum-</a:t>
            </a:r>
            <a:r>
              <a:rPr lang="sv-SE" dirty="0" err="1" smtClean="0"/>
              <a:t>scale</a:t>
            </a:r>
            <a:r>
              <a:rPr lang="sv-SE" dirty="0" smtClean="0"/>
              <a:t>,</a:t>
            </a:r>
            <a:r>
              <a:rPr lang="sv-SE" baseline="0" dirty="0" smtClean="0"/>
              <a:t> minimum-</a:t>
            </a:r>
            <a:r>
              <a:rPr lang="sv-SE" baseline="0" dirty="0" err="1" smtClean="0"/>
              <a:t>scale</a:t>
            </a:r>
            <a:r>
              <a:rPr lang="sv-SE" baseline="0" dirty="0" smtClean="0"/>
              <a:t>: Hur mycket/lite ska man kunna zooma.</a:t>
            </a:r>
          </a:p>
          <a:p>
            <a:r>
              <a:rPr lang="sv-SE" baseline="0" dirty="0" err="1" smtClean="0"/>
              <a:t>user-scalable</a:t>
            </a:r>
            <a:r>
              <a:rPr lang="sv-SE" baseline="0" dirty="0" smtClean="0"/>
              <a:t>: </a:t>
            </a:r>
            <a:r>
              <a:rPr lang="sv-SE" baseline="0" dirty="0" err="1" smtClean="0"/>
              <a:t>false</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289</a:t>
            </a:fld>
            <a:endParaRPr lang="sv-SE"/>
          </a:p>
        </p:txBody>
      </p:sp>
    </p:spTree>
    <p:extLst>
      <p:ext uri="{BB962C8B-B14F-4D97-AF65-F5344CB8AC3E}">
        <p14:creationId xmlns:p14="http://schemas.microsoft.com/office/powerpoint/2010/main" val="140049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25</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dppx</a:t>
            </a:r>
            <a:r>
              <a:rPr lang="sv-SE" dirty="0" smtClean="0"/>
              <a:t> kan komma.</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293</a:t>
            </a:fld>
            <a:endParaRPr lang="sv-SE"/>
          </a:p>
        </p:txBody>
      </p:sp>
    </p:spTree>
    <p:extLst>
      <p:ext uri="{BB962C8B-B14F-4D97-AF65-F5344CB8AC3E}">
        <p14:creationId xmlns:p14="http://schemas.microsoft.com/office/powerpoint/2010/main" val="3660718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dppx</a:t>
            </a:r>
            <a:r>
              <a:rPr lang="sv-SE" dirty="0" smtClean="0"/>
              <a:t> är</a:t>
            </a:r>
            <a:r>
              <a:rPr lang="sv-SE" baseline="0" dirty="0" smtClean="0"/>
              <a:t> föreslaget till CSS3. Inget stöd ännu.</a:t>
            </a:r>
            <a:endParaRPr lang="sv-SE" dirty="0" smtClean="0"/>
          </a:p>
          <a:p>
            <a:endParaRPr lang="sv-SE" dirty="0" smtClean="0"/>
          </a:p>
          <a:p>
            <a:r>
              <a:rPr lang="sv-SE" dirty="0" smtClean="0">
                <a:hlinkClick r:id="rId3"/>
              </a:rPr>
              <a:t>http://www.quirksmode.org/blog/archives/2010/04/a_pixel_is_not.html</a:t>
            </a:r>
            <a:endParaRPr lang="sv-SE" dirty="0" smtClean="0"/>
          </a:p>
          <a:p>
            <a:endParaRPr lang="sv-SE" dirty="0" smtClean="0"/>
          </a:p>
          <a:p>
            <a:r>
              <a:rPr lang="sv-SE" dirty="0" smtClean="0">
                <a:hlinkClick r:id="rId4"/>
              </a:rPr>
              <a:t>http://en.wikipedia.org/wiki/List_of_displays_by_pixel_density</a:t>
            </a:r>
            <a:endParaRPr lang="sv-SE" dirty="0" smtClean="0"/>
          </a:p>
          <a:p>
            <a:endParaRPr lang="sv-SE" dirty="0" smtClean="0"/>
          </a:p>
          <a:p>
            <a:r>
              <a:rPr lang="sv-SE" dirty="0" smtClean="0">
                <a:hlinkClick r:id="rId5"/>
              </a:rPr>
              <a:t>http://www.w3.org/TR/css3-values/#resolution</a:t>
            </a:r>
            <a:endParaRPr lang="sv-SE" dirty="0" smtClean="0"/>
          </a:p>
          <a:p>
            <a:endParaRPr lang="sv-SE" dirty="0" smtClean="0"/>
          </a:p>
          <a:p>
            <a:r>
              <a:rPr lang="sv-SE" dirty="0" smtClean="0">
                <a:hlinkClick r:id="rId6"/>
              </a:rPr>
              <a:t>http://girliemac.com/blog/2012/08/03/resolution-in-media-queries/</a:t>
            </a:r>
            <a:endParaRPr lang="sv-SE" dirty="0" smtClean="0"/>
          </a:p>
          <a:p>
            <a:endParaRPr lang="sv-SE" dirty="0" smtClean="0"/>
          </a:p>
          <a:p>
            <a:r>
              <a:rPr lang="sv-SE" dirty="0" smtClean="0">
                <a:hlinkClick r:id="rId7"/>
              </a:rPr>
              <a:t>http://www.w3.org/TR/css3-mediaqueries/</a:t>
            </a:r>
            <a:endParaRPr lang="sv-SE" dirty="0" smtClean="0"/>
          </a:p>
          <a:p>
            <a:endParaRPr lang="sv-SE" dirty="0" smtClean="0"/>
          </a:p>
          <a:p>
            <a:r>
              <a:rPr lang="sv-SE" dirty="0" smtClean="0">
                <a:hlinkClick r:id="rId8"/>
              </a:rPr>
              <a:t>http://www.alistapart.com/articles/a-pixel-identity-crisis/</a:t>
            </a:r>
            <a:endParaRPr lang="sv-SE" dirty="0" smtClean="0"/>
          </a:p>
          <a:p>
            <a:endParaRPr lang="sv-SE" dirty="0" smtClean="0"/>
          </a:p>
          <a:p>
            <a:r>
              <a:rPr lang="sv-SE" dirty="0" smtClean="0"/>
              <a:t>http://jardenberg.se/b/responsive-web-design-nagra-favoriter/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295</a:t>
            </a:fld>
            <a:endParaRPr lang="sv-SE"/>
          </a:p>
        </p:txBody>
      </p:sp>
    </p:spTree>
    <p:extLst>
      <p:ext uri="{BB962C8B-B14F-4D97-AF65-F5344CB8AC3E}">
        <p14:creationId xmlns:p14="http://schemas.microsoft.com/office/powerpoint/2010/main" val="3660718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Man bör </a:t>
            </a:r>
            <a:r>
              <a:rPr lang="sv-SE" dirty="0" err="1" smtClean="0"/>
              <a:t>speca</a:t>
            </a:r>
            <a:r>
              <a:rPr lang="sv-SE" dirty="0" smtClean="0"/>
              <a:t> alla för sig:</a:t>
            </a:r>
          </a:p>
          <a:p>
            <a:r>
              <a:rPr lang="sv-SE" sz="1200" b="0" i="0" kern="1200" dirty="0" smtClean="0">
                <a:solidFill>
                  <a:schemeClr val="tx1"/>
                </a:solidFill>
                <a:effectLst/>
                <a:latin typeface="+mn-lt"/>
                <a:ea typeface="+mn-ea"/>
                <a:cs typeface="+mn-cs"/>
              </a:rPr>
              <a:t>&lt;</a:t>
            </a:r>
            <a:r>
              <a:rPr lang="sv-SE" sz="1200" b="0" i="0" kern="1200" dirty="0" err="1" smtClean="0">
                <a:solidFill>
                  <a:schemeClr val="tx1"/>
                </a:solidFill>
                <a:effectLst/>
                <a:latin typeface="+mn-lt"/>
                <a:ea typeface="+mn-ea"/>
                <a:cs typeface="+mn-cs"/>
              </a:rPr>
              <a:t>link</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rel</a:t>
            </a:r>
            <a:r>
              <a:rPr lang="sv-SE" sz="1200" b="0" i="0" kern="1200" dirty="0" smtClean="0">
                <a:solidFill>
                  <a:schemeClr val="tx1"/>
                </a:solidFill>
                <a:effectLst/>
                <a:latin typeface="+mn-lt"/>
                <a:ea typeface="+mn-ea"/>
                <a:cs typeface="+mn-cs"/>
              </a:rPr>
              <a:t>="</a:t>
            </a:r>
            <a:r>
              <a:rPr lang="sv-SE" sz="1200" b="0" i="0" kern="1200" dirty="0" err="1" smtClean="0">
                <a:solidFill>
                  <a:schemeClr val="tx1"/>
                </a:solidFill>
                <a:effectLst/>
                <a:latin typeface="+mn-lt"/>
                <a:ea typeface="+mn-ea"/>
                <a:cs typeface="+mn-cs"/>
              </a:rPr>
              <a:t>apple</a:t>
            </a:r>
            <a:r>
              <a:rPr lang="sv-SE" sz="1200" b="0" i="0" kern="1200" dirty="0" smtClean="0">
                <a:solidFill>
                  <a:schemeClr val="tx1"/>
                </a:solidFill>
                <a:effectLst/>
                <a:latin typeface="+mn-lt"/>
                <a:ea typeface="+mn-ea"/>
                <a:cs typeface="+mn-cs"/>
              </a:rPr>
              <a:t>-touch-</a:t>
            </a:r>
            <a:r>
              <a:rPr lang="sv-SE" sz="1200" b="0" i="0" kern="1200" dirty="0" err="1" smtClean="0">
                <a:solidFill>
                  <a:schemeClr val="tx1"/>
                </a:solidFill>
                <a:effectLst/>
                <a:latin typeface="+mn-lt"/>
                <a:ea typeface="+mn-ea"/>
                <a:cs typeface="+mn-cs"/>
              </a:rPr>
              <a:t>icon</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href</a:t>
            </a:r>
            <a:r>
              <a:rPr lang="sv-SE" sz="1200" b="0" i="0" kern="1200" dirty="0" smtClean="0">
                <a:solidFill>
                  <a:schemeClr val="tx1"/>
                </a:solidFill>
                <a:effectLst/>
                <a:latin typeface="+mn-lt"/>
                <a:ea typeface="+mn-ea"/>
                <a:cs typeface="+mn-cs"/>
              </a:rPr>
              <a:t>="apple-touch-icon-iphone.png" /&gt;</a:t>
            </a:r>
          </a:p>
          <a:p>
            <a:r>
              <a:rPr lang="sv-SE" sz="1200" b="0" i="0" kern="1200" dirty="0" smtClean="0">
                <a:solidFill>
                  <a:schemeClr val="tx1"/>
                </a:solidFill>
                <a:effectLst/>
                <a:latin typeface="+mn-lt"/>
                <a:ea typeface="+mn-ea"/>
                <a:cs typeface="+mn-cs"/>
              </a:rPr>
              <a:t>&lt;</a:t>
            </a:r>
            <a:r>
              <a:rPr lang="sv-SE" sz="1200" b="0" i="0" kern="1200" dirty="0" err="1" smtClean="0">
                <a:solidFill>
                  <a:schemeClr val="tx1"/>
                </a:solidFill>
                <a:effectLst/>
                <a:latin typeface="+mn-lt"/>
                <a:ea typeface="+mn-ea"/>
                <a:cs typeface="+mn-cs"/>
              </a:rPr>
              <a:t>link</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rel</a:t>
            </a:r>
            <a:r>
              <a:rPr lang="sv-SE" sz="1200" b="0" i="0" kern="1200" dirty="0" smtClean="0">
                <a:solidFill>
                  <a:schemeClr val="tx1"/>
                </a:solidFill>
                <a:effectLst/>
                <a:latin typeface="+mn-lt"/>
                <a:ea typeface="+mn-ea"/>
                <a:cs typeface="+mn-cs"/>
              </a:rPr>
              <a:t>="</a:t>
            </a:r>
            <a:r>
              <a:rPr lang="sv-SE" sz="1200" b="0" i="0" kern="1200" dirty="0" err="1" smtClean="0">
                <a:solidFill>
                  <a:schemeClr val="tx1"/>
                </a:solidFill>
                <a:effectLst/>
                <a:latin typeface="+mn-lt"/>
                <a:ea typeface="+mn-ea"/>
                <a:cs typeface="+mn-cs"/>
              </a:rPr>
              <a:t>apple</a:t>
            </a:r>
            <a:r>
              <a:rPr lang="sv-SE" sz="1200" b="0" i="0" kern="1200" dirty="0" smtClean="0">
                <a:solidFill>
                  <a:schemeClr val="tx1"/>
                </a:solidFill>
                <a:effectLst/>
                <a:latin typeface="+mn-lt"/>
                <a:ea typeface="+mn-ea"/>
                <a:cs typeface="+mn-cs"/>
              </a:rPr>
              <a:t>-touch-</a:t>
            </a:r>
            <a:r>
              <a:rPr lang="sv-SE" sz="1200" b="0" i="0" kern="1200" dirty="0" err="1" smtClean="0">
                <a:solidFill>
                  <a:schemeClr val="tx1"/>
                </a:solidFill>
                <a:effectLst/>
                <a:latin typeface="+mn-lt"/>
                <a:ea typeface="+mn-ea"/>
                <a:cs typeface="+mn-cs"/>
              </a:rPr>
              <a:t>icon</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sizes</a:t>
            </a:r>
            <a:r>
              <a:rPr lang="sv-SE" sz="1200" b="0" i="0" kern="1200" dirty="0" smtClean="0">
                <a:solidFill>
                  <a:schemeClr val="tx1"/>
                </a:solidFill>
                <a:effectLst/>
                <a:latin typeface="+mn-lt"/>
                <a:ea typeface="+mn-ea"/>
                <a:cs typeface="+mn-cs"/>
              </a:rPr>
              <a:t>="72x72" </a:t>
            </a:r>
            <a:r>
              <a:rPr lang="sv-SE" sz="1200" b="0" i="0" kern="1200" dirty="0" err="1" smtClean="0">
                <a:solidFill>
                  <a:schemeClr val="tx1"/>
                </a:solidFill>
                <a:effectLst/>
                <a:latin typeface="+mn-lt"/>
                <a:ea typeface="+mn-ea"/>
                <a:cs typeface="+mn-cs"/>
              </a:rPr>
              <a:t>href</a:t>
            </a:r>
            <a:r>
              <a:rPr lang="sv-SE" sz="1200" b="0" i="0" kern="1200" dirty="0" smtClean="0">
                <a:solidFill>
                  <a:schemeClr val="tx1"/>
                </a:solidFill>
                <a:effectLst/>
                <a:latin typeface="+mn-lt"/>
                <a:ea typeface="+mn-ea"/>
                <a:cs typeface="+mn-cs"/>
              </a:rPr>
              <a:t>="apple-touch-icon-ipad.png" /&gt;</a:t>
            </a:r>
          </a:p>
          <a:p>
            <a:r>
              <a:rPr lang="sv-SE" sz="1200" b="0" i="0" kern="1200" dirty="0" smtClean="0">
                <a:solidFill>
                  <a:schemeClr val="tx1"/>
                </a:solidFill>
                <a:effectLst/>
                <a:latin typeface="+mn-lt"/>
                <a:ea typeface="+mn-ea"/>
                <a:cs typeface="+mn-cs"/>
              </a:rPr>
              <a:t>&lt;</a:t>
            </a:r>
            <a:r>
              <a:rPr lang="sv-SE" sz="1200" b="0" i="0" kern="1200" dirty="0" err="1" smtClean="0">
                <a:solidFill>
                  <a:schemeClr val="tx1"/>
                </a:solidFill>
                <a:effectLst/>
                <a:latin typeface="+mn-lt"/>
                <a:ea typeface="+mn-ea"/>
                <a:cs typeface="+mn-cs"/>
              </a:rPr>
              <a:t>link</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rel</a:t>
            </a:r>
            <a:r>
              <a:rPr lang="sv-SE" sz="1200" b="0" i="0" kern="1200" dirty="0" smtClean="0">
                <a:solidFill>
                  <a:schemeClr val="tx1"/>
                </a:solidFill>
                <a:effectLst/>
                <a:latin typeface="+mn-lt"/>
                <a:ea typeface="+mn-ea"/>
                <a:cs typeface="+mn-cs"/>
              </a:rPr>
              <a:t>="</a:t>
            </a:r>
            <a:r>
              <a:rPr lang="sv-SE" sz="1200" b="0" i="0" kern="1200" dirty="0" err="1" smtClean="0">
                <a:solidFill>
                  <a:schemeClr val="tx1"/>
                </a:solidFill>
                <a:effectLst/>
                <a:latin typeface="+mn-lt"/>
                <a:ea typeface="+mn-ea"/>
                <a:cs typeface="+mn-cs"/>
              </a:rPr>
              <a:t>apple</a:t>
            </a:r>
            <a:r>
              <a:rPr lang="sv-SE" sz="1200" b="0" i="0" kern="1200" dirty="0" smtClean="0">
                <a:solidFill>
                  <a:schemeClr val="tx1"/>
                </a:solidFill>
                <a:effectLst/>
                <a:latin typeface="+mn-lt"/>
                <a:ea typeface="+mn-ea"/>
                <a:cs typeface="+mn-cs"/>
              </a:rPr>
              <a:t>-touch-</a:t>
            </a:r>
            <a:r>
              <a:rPr lang="sv-SE" sz="1200" b="0" i="0" kern="1200" dirty="0" err="1" smtClean="0">
                <a:solidFill>
                  <a:schemeClr val="tx1"/>
                </a:solidFill>
                <a:effectLst/>
                <a:latin typeface="+mn-lt"/>
                <a:ea typeface="+mn-ea"/>
                <a:cs typeface="+mn-cs"/>
              </a:rPr>
              <a:t>icon</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sizes</a:t>
            </a:r>
            <a:r>
              <a:rPr lang="sv-SE" sz="1200" b="0" i="0" kern="1200" dirty="0" smtClean="0">
                <a:solidFill>
                  <a:schemeClr val="tx1"/>
                </a:solidFill>
                <a:effectLst/>
                <a:latin typeface="+mn-lt"/>
                <a:ea typeface="+mn-ea"/>
                <a:cs typeface="+mn-cs"/>
              </a:rPr>
              <a:t>="114x114" </a:t>
            </a:r>
            <a:r>
              <a:rPr lang="sv-SE" sz="1200" b="0" i="0" kern="1200" dirty="0" err="1" smtClean="0">
                <a:solidFill>
                  <a:schemeClr val="tx1"/>
                </a:solidFill>
                <a:effectLst/>
                <a:latin typeface="+mn-lt"/>
                <a:ea typeface="+mn-ea"/>
                <a:cs typeface="+mn-cs"/>
              </a:rPr>
              <a:t>href</a:t>
            </a:r>
            <a:r>
              <a:rPr lang="sv-SE" sz="1200" b="0" i="0" kern="1200" dirty="0" smtClean="0">
                <a:solidFill>
                  <a:schemeClr val="tx1"/>
                </a:solidFill>
                <a:effectLst/>
                <a:latin typeface="+mn-lt"/>
                <a:ea typeface="+mn-ea"/>
                <a:cs typeface="+mn-cs"/>
              </a:rPr>
              <a:t>="apple-touch-icon-iphone4.png" /&gt;</a:t>
            </a:r>
          </a:p>
          <a:p>
            <a:r>
              <a:rPr lang="sv-SE" sz="1200" b="0" i="0" kern="1200" dirty="0" smtClean="0">
                <a:solidFill>
                  <a:schemeClr val="tx1"/>
                </a:solidFill>
                <a:effectLst/>
                <a:latin typeface="+mn-lt"/>
                <a:ea typeface="+mn-ea"/>
                <a:cs typeface="+mn-cs"/>
              </a:rPr>
              <a:t>&lt;</a:t>
            </a:r>
            <a:r>
              <a:rPr lang="sv-SE" sz="1200" b="0" i="0" kern="1200" dirty="0" err="1" smtClean="0">
                <a:solidFill>
                  <a:schemeClr val="tx1"/>
                </a:solidFill>
                <a:effectLst/>
                <a:latin typeface="+mn-lt"/>
                <a:ea typeface="+mn-ea"/>
                <a:cs typeface="+mn-cs"/>
              </a:rPr>
              <a:t>link</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rel</a:t>
            </a:r>
            <a:r>
              <a:rPr lang="sv-SE" sz="1200" b="0" i="0" kern="1200" dirty="0" smtClean="0">
                <a:solidFill>
                  <a:schemeClr val="tx1"/>
                </a:solidFill>
                <a:effectLst/>
                <a:latin typeface="+mn-lt"/>
                <a:ea typeface="+mn-ea"/>
                <a:cs typeface="+mn-cs"/>
              </a:rPr>
              <a:t>="</a:t>
            </a:r>
            <a:r>
              <a:rPr lang="sv-SE" sz="1200" b="0" i="0" kern="1200" dirty="0" err="1" smtClean="0">
                <a:solidFill>
                  <a:schemeClr val="tx1"/>
                </a:solidFill>
                <a:effectLst/>
                <a:latin typeface="+mn-lt"/>
                <a:ea typeface="+mn-ea"/>
                <a:cs typeface="+mn-cs"/>
              </a:rPr>
              <a:t>apple</a:t>
            </a:r>
            <a:r>
              <a:rPr lang="sv-SE" sz="1200" b="0" i="0" kern="1200" dirty="0" smtClean="0">
                <a:solidFill>
                  <a:schemeClr val="tx1"/>
                </a:solidFill>
                <a:effectLst/>
                <a:latin typeface="+mn-lt"/>
                <a:ea typeface="+mn-ea"/>
                <a:cs typeface="+mn-cs"/>
              </a:rPr>
              <a:t>-touch-</a:t>
            </a:r>
            <a:r>
              <a:rPr lang="sv-SE" sz="1200" b="0" i="0" kern="1200" dirty="0" err="1" smtClean="0">
                <a:solidFill>
                  <a:schemeClr val="tx1"/>
                </a:solidFill>
                <a:effectLst/>
                <a:latin typeface="+mn-lt"/>
                <a:ea typeface="+mn-ea"/>
                <a:cs typeface="+mn-cs"/>
              </a:rPr>
              <a:t>icon</a:t>
            </a:r>
            <a:r>
              <a:rPr lang="sv-SE" sz="1200" b="0" i="0" kern="1200" dirty="0" smtClean="0">
                <a:solidFill>
                  <a:schemeClr val="tx1"/>
                </a:solidFill>
                <a:effectLst/>
                <a:latin typeface="+mn-lt"/>
                <a:ea typeface="+mn-ea"/>
                <a:cs typeface="+mn-cs"/>
              </a:rPr>
              <a:t>" </a:t>
            </a:r>
            <a:r>
              <a:rPr lang="sv-SE" sz="1200" b="0" i="0" kern="1200" dirty="0" err="1" smtClean="0">
                <a:solidFill>
                  <a:schemeClr val="tx1"/>
                </a:solidFill>
                <a:effectLst/>
                <a:latin typeface="+mn-lt"/>
                <a:ea typeface="+mn-ea"/>
                <a:cs typeface="+mn-cs"/>
              </a:rPr>
              <a:t>sizes</a:t>
            </a:r>
            <a:r>
              <a:rPr lang="sv-SE" sz="1200" b="0" i="0" kern="1200" dirty="0" smtClean="0">
                <a:solidFill>
                  <a:schemeClr val="tx1"/>
                </a:solidFill>
                <a:effectLst/>
                <a:latin typeface="+mn-lt"/>
                <a:ea typeface="+mn-ea"/>
                <a:cs typeface="+mn-cs"/>
              </a:rPr>
              <a:t>="144x144" </a:t>
            </a:r>
            <a:r>
              <a:rPr lang="sv-SE" sz="1200" b="0" i="0" kern="1200" dirty="0" err="1" smtClean="0">
                <a:solidFill>
                  <a:schemeClr val="tx1"/>
                </a:solidFill>
                <a:effectLst/>
                <a:latin typeface="+mn-lt"/>
                <a:ea typeface="+mn-ea"/>
                <a:cs typeface="+mn-cs"/>
              </a:rPr>
              <a:t>href</a:t>
            </a:r>
            <a:r>
              <a:rPr lang="sv-SE" sz="1200" b="0" i="0" kern="1200" dirty="0" smtClean="0">
                <a:solidFill>
                  <a:schemeClr val="tx1"/>
                </a:solidFill>
                <a:effectLst/>
                <a:latin typeface="+mn-lt"/>
                <a:ea typeface="+mn-ea"/>
                <a:cs typeface="+mn-cs"/>
              </a:rPr>
              <a:t>="apple-touch-icon-ipad3.png" /&gt;</a:t>
            </a:r>
          </a:p>
          <a:p>
            <a:endParaRPr lang="sv-SE" dirty="0" smtClean="0"/>
          </a:p>
          <a:p>
            <a:endParaRPr lang="sv-SE" dirty="0" smtClean="0"/>
          </a:p>
          <a:p>
            <a:r>
              <a:rPr lang="sv-SE" dirty="0" smtClean="0"/>
              <a:t>57*57 3g, 3gs</a:t>
            </a:r>
          </a:p>
          <a:p>
            <a:r>
              <a:rPr lang="sv-SE" dirty="0" smtClean="0"/>
              <a:t>72*72 </a:t>
            </a:r>
            <a:r>
              <a:rPr lang="sv-SE" dirty="0" err="1" smtClean="0"/>
              <a:t>iPad</a:t>
            </a:r>
            <a:endParaRPr lang="sv-SE" dirty="0" smtClean="0"/>
          </a:p>
          <a:p>
            <a:r>
              <a:rPr lang="sv-SE" dirty="0" smtClean="0"/>
              <a:t>114*114 4g</a:t>
            </a:r>
          </a:p>
          <a:p>
            <a:r>
              <a:rPr lang="sv-SE" dirty="0" smtClean="0"/>
              <a:t>144*144 </a:t>
            </a:r>
            <a:r>
              <a:rPr lang="sv-SE" dirty="0" err="1" smtClean="0"/>
              <a:t>iPad</a:t>
            </a:r>
            <a:r>
              <a:rPr lang="sv-SE" dirty="0" smtClean="0"/>
              <a:t> Retina</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299</a:t>
            </a:fld>
            <a:endParaRPr lang="sv-SE"/>
          </a:p>
        </p:txBody>
      </p:sp>
    </p:spTree>
    <p:extLst>
      <p:ext uri="{BB962C8B-B14F-4D97-AF65-F5344CB8AC3E}">
        <p14:creationId xmlns:p14="http://schemas.microsoft.com/office/powerpoint/2010/main" val="2926336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http://www.alistapart.com/articles/get-ready-for-html-5/</a:t>
            </a:r>
          </a:p>
          <a:p>
            <a:endParaRPr lang="sv-SE" dirty="0" smtClean="0"/>
          </a:p>
          <a:p>
            <a:r>
              <a:rPr lang="sv-SE" dirty="0" smtClean="0"/>
              <a:t>Här finns en lista</a:t>
            </a:r>
            <a:r>
              <a:rPr lang="sv-SE" baseline="0" dirty="0" smtClean="0"/>
              <a:t> på supporten för HTML5 i webbläsarna:</a:t>
            </a:r>
          </a:p>
          <a:p>
            <a:r>
              <a:rPr lang="sv-SE" dirty="0" smtClean="0"/>
              <a:t>http://a.deveria.com/caniuse/#agents=All&amp;eras=All&amp;cats=HTML5&amp;statuses=rec,cr,wd,ietf</a:t>
            </a:r>
          </a:p>
          <a:p>
            <a:endParaRPr lang="sv-SE" dirty="0" smtClean="0"/>
          </a:p>
          <a:p>
            <a:r>
              <a:rPr lang="sv-SE" dirty="0" smtClean="0"/>
              <a:t>Som</a:t>
            </a:r>
            <a:r>
              <a:rPr lang="sv-SE" baseline="0" dirty="0" smtClean="0"/>
              <a:t> kurslitteratur till denna del i kursen kan jag med varm hand rekommendera:</a:t>
            </a:r>
            <a:endParaRPr lang="sv-SE" dirty="0" smtClean="0"/>
          </a:p>
          <a:p>
            <a:r>
              <a:rPr lang="sv-SE" dirty="0" smtClean="0">
                <a:hlinkClick r:id="rId3"/>
              </a:rPr>
              <a:t>http://diveintohtml5.org/</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304</a:t>
            </a:fld>
            <a:endParaRPr lang="sv-SE"/>
          </a:p>
        </p:txBody>
      </p:sp>
    </p:spTree>
    <p:extLst>
      <p:ext uri="{BB962C8B-B14F-4D97-AF65-F5344CB8AC3E}">
        <p14:creationId xmlns:p14="http://schemas.microsoft.com/office/powerpoint/2010/main" val="4274367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Bra artikel</a:t>
            </a:r>
            <a:r>
              <a:rPr lang="sv-SE" baseline="0" dirty="0" smtClean="0"/>
              <a:t> med skillnaderna mellan HTML5 och XHTML2: (Dock skriven med XHTML-glasögon på)</a:t>
            </a:r>
          </a:p>
          <a:p>
            <a:r>
              <a:rPr lang="sv-SE" dirty="0" smtClean="0"/>
              <a:t>http://xhtml.com/en/future/x-html-5-versus-xhtml-2/</a:t>
            </a:r>
          </a:p>
          <a:p>
            <a:endParaRPr lang="sv-SE" dirty="0" smtClean="0"/>
          </a:p>
          <a:p>
            <a:r>
              <a:rPr lang="sv-SE" dirty="0" smtClean="0">
                <a:hlinkClick r:id="rId3"/>
              </a:rPr>
              <a:t>http://diveintohtml5.info/</a:t>
            </a:r>
            <a:r>
              <a:rPr lang="sv-SE" dirty="0" smtClean="0"/>
              <a:t>past.html</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305</a:t>
            </a:fld>
            <a:endParaRPr lang="sv-SE"/>
          </a:p>
        </p:txBody>
      </p:sp>
    </p:spTree>
    <p:extLst>
      <p:ext uri="{BB962C8B-B14F-4D97-AF65-F5344CB8AC3E}">
        <p14:creationId xmlns:p14="http://schemas.microsoft.com/office/powerpoint/2010/main" val="1769229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baseline="0" dirty="0" smtClean="0"/>
              <a:t>Canvas:</a:t>
            </a:r>
          </a:p>
          <a:p>
            <a:r>
              <a:rPr lang="sv-SE" b="0" dirty="0" smtClean="0"/>
              <a:t>http://gyu.que.jp/jscloth/touch.html</a:t>
            </a:r>
          </a:p>
          <a:p>
            <a:r>
              <a:rPr lang="sv-SE" b="0" dirty="0" smtClean="0"/>
              <a:t>http://www.mozilla.com/en-US/firefox/stats/</a:t>
            </a:r>
          </a:p>
          <a:p>
            <a:endParaRPr lang="sv-SE" b="0" dirty="0" smtClean="0"/>
          </a:p>
          <a:p>
            <a:r>
              <a:rPr lang="sv-SE" b="0" dirty="0" smtClean="0"/>
              <a:t>Se gärna</a:t>
            </a:r>
            <a:r>
              <a:rPr lang="sv-SE" b="0" baseline="0" dirty="0" smtClean="0"/>
              <a:t> Brad Neubergs (Google) föreläsning om HTML5. http://www.youtube.com/watch?v=siOHh0uzcuY</a:t>
            </a:r>
          </a:p>
        </p:txBody>
      </p:sp>
      <p:sp>
        <p:nvSpPr>
          <p:cNvPr id="4" name="Slide Number Placeholder 3"/>
          <p:cNvSpPr>
            <a:spLocks noGrp="1"/>
          </p:cNvSpPr>
          <p:nvPr>
            <p:ph type="sldNum" sz="quarter" idx="10"/>
          </p:nvPr>
        </p:nvSpPr>
        <p:spPr/>
        <p:txBody>
          <a:bodyPr/>
          <a:lstStyle/>
          <a:p>
            <a:fld id="{87A2DC32-3504-46EA-A4CB-95ED6A325EDF}" type="slidenum">
              <a:rPr lang="sv-SE" smtClean="0"/>
              <a:pPr/>
              <a:t>306</a:t>
            </a:fld>
            <a:endParaRPr lang="sv-SE"/>
          </a:p>
        </p:txBody>
      </p:sp>
    </p:spTree>
    <p:extLst>
      <p:ext uri="{BB962C8B-B14F-4D97-AF65-F5344CB8AC3E}">
        <p14:creationId xmlns:p14="http://schemas.microsoft.com/office/powerpoint/2010/main" val="17020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h1-h6 skapar nya sektioner i </a:t>
            </a:r>
            <a:r>
              <a:rPr lang="sv-SE" dirty="0" err="1" smtClean="0"/>
              <a:t>outlinen</a:t>
            </a:r>
            <a:r>
              <a:rPr lang="sv-SE"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324</a:t>
            </a:fld>
            <a:endParaRPr lang="sv-SE"/>
          </a:p>
        </p:txBody>
      </p:sp>
    </p:spTree>
    <p:extLst>
      <p:ext uri="{BB962C8B-B14F-4D97-AF65-F5344CB8AC3E}">
        <p14:creationId xmlns:p14="http://schemas.microsoft.com/office/powerpoint/2010/main" val="1187220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Stöd för</a:t>
            </a:r>
            <a:r>
              <a:rPr lang="sv-SE" baseline="0" dirty="0" smtClean="0"/>
              <a:t> att dra/släppa från externa applikationer</a:t>
            </a:r>
          </a:p>
        </p:txBody>
      </p:sp>
      <p:sp>
        <p:nvSpPr>
          <p:cNvPr id="4" name="Slide Number Placeholder 3"/>
          <p:cNvSpPr>
            <a:spLocks noGrp="1"/>
          </p:cNvSpPr>
          <p:nvPr>
            <p:ph type="sldNum" sz="quarter" idx="10"/>
          </p:nvPr>
        </p:nvSpPr>
        <p:spPr/>
        <p:txBody>
          <a:bodyPr/>
          <a:lstStyle/>
          <a:p>
            <a:fld id="{87A2DC32-3504-46EA-A4CB-95ED6A325EDF}" type="slidenum">
              <a:rPr lang="sv-SE" smtClean="0"/>
              <a:pPr/>
              <a:t>339</a:t>
            </a:fld>
            <a:endParaRPr lang="sv-SE"/>
          </a:p>
        </p:txBody>
      </p:sp>
    </p:spTree>
    <p:extLst>
      <p:ext uri="{BB962C8B-B14F-4D97-AF65-F5344CB8AC3E}">
        <p14:creationId xmlns:p14="http://schemas.microsoft.com/office/powerpoint/2010/main" val="135354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hlinkClick r:id="rId3"/>
              </a:rPr>
              <a:t>http://html5doctor.com/microdata/</a:t>
            </a:r>
            <a:endParaRPr lang="sv-SE"/>
          </a:p>
        </p:txBody>
      </p:sp>
      <p:sp>
        <p:nvSpPr>
          <p:cNvPr id="4" name="Slide Number Placeholder 3"/>
          <p:cNvSpPr>
            <a:spLocks noGrp="1"/>
          </p:cNvSpPr>
          <p:nvPr>
            <p:ph type="sldNum" sz="quarter" idx="10"/>
          </p:nvPr>
        </p:nvSpPr>
        <p:spPr/>
        <p:txBody>
          <a:bodyPr/>
          <a:lstStyle/>
          <a:p>
            <a:fld id="{87A2DC32-3504-46EA-A4CB-95ED6A325EDF}" type="slidenum">
              <a:rPr lang="sv-SE" smtClean="0"/>
              <a:pPr/>
              <a:t>346</a:t>
            </a:fld>
            <a:endParaRPr lang="sv-SE"/>
          </a:p>
        </p:txBody>
      </p:sp>
    </p:spTree>
    <p:extLst>
      <p:ext uri="{BB962C8B-B14F-4D97-AF65-F5344CB8AC3E}">
        <p14:creationId xmlns:p14="http://schemas.microsoft.com/office/powerpoint/2010/main" val="2743073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dirty="0" smtClean="0"/>
              <a:t>Hörselskador:</a:t>
            </a:r>
          </a:p>
          <a:p>
            <a:r>
              <a:rPr lang="sv-SE" sz="1200" dirty="0" smtClean="0"/>
              <a:t>Det kanske låter konstigt att hörselskador skulle kunna påverka möjligheten att använda webben. I vissa fall är det dock självklart. Webbsidor som använder sig av ljud för att kommunicera med användaren kan inte </a:t>
            </a:r>
            <a:r>
              <a:rPr lang="sv-SE" sz="1200" dirty="0" err="1" smtClean="0"/>
              <a:t>tillgodotas</a:t>
            </a:r>
            <a:r>
              <a:rPr lang="sv-SE" sz="1200" dirty="0" smtClean="0"/>
              <a:t> om en hörselskada finns. Men det finns även de som är döva från födseln och därmed inte har svenska som sitt första språk utan teckenspråk. Dessa barn lär sig ofta inte svenska förrän i skolan och kan då ha svårare för det än icke hörselskadade barn som är vana vid att kommunicera med tal.</a:t>
            </a:r>
          </a:p>
          <a:p>
            <a:endParaRPr lang="sv-SE" sz="1200" dirty="0" smtClean="0"/>
          </a:p>
          <a:p>
            <a:r>
              <a:rPr lang="sv-SE" sz="1200" dirty="0" smtClean="0"/>
              <a:t>Rörelsehinder:</a:t>
            </a:r>
          </a:p>
          <a:p>
            <a:r>
              <a:rPr lang="sv-SE" sz="1200" dirty="0" smtClean="0"/>
              <a:t>Individer som har svårt att på olika sätt röra lederna kan även ha svårt att navigera på en hemsida.</a:t>
            </a:r>
          </a:p>
          <a:p>
            <a:endParaRPr lang="sv-SE" sz="1200" dirty="0" smtClean="0"/>
          </a:p>
          <a:p>
            <a:r>
              <a:rPr lang="sv-SE" sz="1200" dirty="0" smtClean="0"/>
              <a:t>Kognitiva funktionsnedsättningar:</a:t>
            </a:r>
          </a:p>
          <a:p>
            <a:r>
              <a:rPr lang="sv-SE" sz="1200" dirty="0" smtClean="0"/>
              <a:t>Exempelvis, psykiska funktionsnedsättningar som leder till nedsatt abstrakt tänkande, dåligt sinne för tid och rum med mera.</a:t>
            </a:r>
          </a:p>
          <a:p>
            <a:endParaRPr lang="sv-SE" sz="1200" dirty="0" smtClean="0"/>
          </a:p>
          <a:p>
            <a:r>
              <a:rPr lang="sv-SE" sz="1200" dirty="0" smtClean="0"/>
              <a:t>Det underlättar ofta i andra sammanhang att anpassa sidorna så att tillgängligheten blir stor. T.ex. så underlättar vid för de användare som använder våra sidor i webbläsare som körs på t.ex. mobiltelefoner eller andra speciella plattformar.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353</a:t>
            </a:fld>
            <a:endParaRPr lang="sv-SE"/>
          </a:p>
        </p:txBody>
      </p:sp>
    </p:spTree>
    <p:extLst>
      <p:ext uri="{BB962C8B-B14F-4D97-AF65-F5344CB8AC3E}">
        <p14:creationId xmlns:p14="http://schemas.microsoft.com/office/powerpoint/2010/main" val="306789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a:t>
            </a:fld>
            <a:endParaRPr lang="sv-SE"/>
          </a:p>
        </p:txBody>
      </p:sp>
    </p:spTree>
    <p:extLst>
      <p:ext uri="{BB962C8B-B14F-4D97-AF65-F5344CB8AC3E}">
        <p14:creationId xmlns:p14="http://schemas.microsoft.com/office/powerpoint/2010/main" val="3527207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Vi kommer att koncentrera oss på version 2.0 av WCAG. </a:t>
            </a:r>
          </a:p>
          <a:p>
            <a:endParaRPr lang="sv-SE" dirty="0" smtClean="0"/>
          </a:p>
          <a:p>
            <a:r>
              <a:rPr lang="sv-SE" dirty="0" smtClean="0"/>
              <a:t>På W3C kan du både hitta information om hur man går tillväga för att bygga tillgängliga webbplatser men även hur webbläsare och andra så kallade </a:t>
            </a:r>
            <a:r>
              <a:rPr lang="sv-SE" dirty="0" err="1" smtClean="0"/>
              <a:t>User</a:t>
            </a:r>
            <a:r>
              <a:rPr lang="sv-SE" dirty="0" smtClean="0"/>
              <a:t> Agents kan anpassas för tillgänglighet.</a:t>
            </a:r>
          </a:p>
          <a:p>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355</a:t>
            </a:fld>
            <a:endParaRPr lang="sv-SE"/>
          </a:p>
        </p:txBody>
      </p:sp>
    </p:spTree>
    <p:extLst>
      <p:ext uri="{BB962C8B-B14F-4D97-AF65-F5344CB8AC3E}">
        <p14:creationId xmlns:p14="http://schemas.microsoft.com/office/powerpoint/2010/main" val="346630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eaLnBrk="1" hangingPunct="1">
              <a:lnSpc>
                <a:spcPct val="80000"/>
              </a:lnSpc>
            </a:pPr>
            <a:endParaRPr lang="sv-SE" sz="1200" dirty="0" smtClean="0">
              <a:latin typeface="Arial" charset="0"/>
            </a:endParaRPr>
          </a:p>
        </p:txBody>
      </p:sp>
      <p:sp>
        <p:nvSpPr>
          <p:cNvPr id="4" name="Slide Number Placeholder 3"/>
          <p:cNvSpPr>
            <a:spLocks noGrp="1"/>
          </p:cNvSpPr>
          <p:nvPr>
            <p:ph type="sldNum" sz="quarter" idx="10"/>
          </p:nvPr>
        </p:nvSpPr>
        <p:spPr/>
        <p:txBody>
          <a:bodyPr/>
          <a:lstStyle/>
          <a:p>
            <a:fld id="{87A2DC32-3504-46EA-A4CB-95ED6A325EDF}" type="slidenum">
              <a:rPr lang="sv-SE" smtClean="0"/>
              <a:pPr/>
              <a:t>45</a:t>
            </a:fld>
            <a:endParaRPr lang="sv-SE"/>
          </a:p>
        </p:txBody>
      </p:sp>
    </p:spTree>
    <p:extLst>
      <p:ext uri="{BB962C8B-B14F-4D97-AF65-F5344CB8AC3E}">
        <p14:creationId xmlns:p14="http://schemas.microsoft.com/office/powerpoint/2010/main" val="49980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Det är möjligt att skapa listor i listorna. Så kallade nästlade listor.</a:t>
            </a:r>
          </a:p>
          <a:p>
            <a:endParaRPr lang="sv-SE" dirty="0" smtClean="0"/>
          </a:p>
          <a:p>
            <a:r>
              <a:rPr lang="sv-SE" dirty="0" smtClean="0"/>
              <a:t>Testa själv följande:</a:t>
            </a:r>
          </a:p>
          <a:p>
            <a:r>
              <a:rPr lang="sv-SE" dirty="0" smtClean="0"/>
              <a:t>&lt;</a:t>
            </a:r>
            <a:r>
              <a:rPr lang="sv-SE" dirty="0" err="1" smtClean="0"/>
              <a:t>ul</a:t>
            </a:r>
            <a:r>
              <a:rPr lang="sv-SE" dirty="0" smtClean="0"/>
              <a:t>&gt;</a:t>
            </a:r>
          </a:p>
          <a:p>
            <a:r>
              <a:rPr lang="sv-SE" dirty="0" smtClean="0"/>
              <a:t>	&lt;li&gt;</a:t>
            </a:r>
          </a:p>
          <a:p>
            <a:r>
              <a:rPr lang="sv-SE" dirty="0" smtClean="0"/>
              <a:t>		&lt;</a:t>
            </a:r>
            <a:r>
              <a:rPr lang="sv-SE" dirty="0" err="1" smtClean="0"/>
              <a:t>ol</a:t>
            </a:r>
            <a:r>
              <a:rPr lang="sv-SE" dirty="0" smtClean="0"/>
              <a:t>&gt;</a:t>
            </a:r>
          </a:p>
          <a:p>
            <a:r>
              <a:rPr lang="sv-SE" dirty="0" smtClean="0"/>
              <a:t>			&lt;li&gt;Rad A1&lt;/li&gt;</a:t>
            </a:r>
          </a:p>
          <a:p>
            <a:r>
              <a:rPr lang="sv-SE" dirty="0" smtClean="0"/>
              <a:t>			&lt;li&gt;Rad A2&lt;/li&gt;</a:t>
            </a:r>
          </a:p>
          <a:p>
            <a:r>
              <a:rPr lang="sv-SE" dirty="0" smtClean="0"/>
              <a:t>		&lt;/</a:t>
            </a:r>
            <a:r>
              <a:rPr lang="sv-SE" dirty="0" err="1" smtClean="0"/>
              <a:t>ol</a:t>
            </a:r>
            <a:r>
              <a:rPr lang="sv-SE" dirty="0" smtClean="0"/>
              <a:t>&gt;</a:t>
            </a:r>
          </a:p>
          <a:p>
            <a:r>
              <a:rPr lang="sv-SE" dirty="0" smtClean="0"/>
              <a:t>	&lt;/li&gt;</a:t>
            </a:r>
          </a:p>
          <a:p>
            <a:r>
              <a:rPr lang="sv-SE" dirty="0" smtClean="0"/>
              <a:t>	&lt;li&gt;</a:t>
            </a:r>
          </a:p>
          <a:p>
            <a:r>
              <a:rPr lang="sv-SE" dirty="0" smtClean="0"/>
              <a:t>		&lt;</a:t>
            </a:r>
            <a:r>
              <a:rPr lang="sv-SE" dirty="0" err="1" smtClean="0"/>
              <a:t>ol</a:t>
            </a:r>
            <a:r>
              <a:rPr lang="sv-SE" dirty="0" smtClean="0"/>
              <a:t>&gt;</a:t>
            </a:r>
          </a:p>
          <a:p>
            <a:r>
              <a:rPr lang="sv-SE" dirty="0" smtClean="0"/>
              <a:t>			&lt;li&gt;Rad B1&lt;/li&gt;</a:t>
            </a:r>
          </a:p>
          <a:p>
            <a:r>
              <a:rPr lang="sv-SE" dirty="0" smtClean="0"/>
              <a:t>			&lt;li&gt;Rad B2&lt;/li&gt;</a:t>
            </a:r>
          </a:p>
          <a:p>
            <a:r>
              <a:rPr lang="sv-SE" dirty="0" smtClean="0"/>
              <a:t>		&lt;/</a:t>
            </a:r>
            <a:r>
              <a:rPr lang="sv-SE" dirty="0" err="1" smtClean="0"/>
              <a:t>ol</a:t>
            </a:r>
            <a:r>
              <a:rPr lang="sv-SE" dirty="0" smtClean="0"/>
              <a:t>&gt;</a:t>
            </a:r>
          </a:p>
          <a:p>
            <a:r>
              <a:rPr lang="sv-SE" dirty="0" smtClean="0"/>
              <a:t>	&lt;/li&gt;</a:t>
            </a:r>
          </a:p>
          <a:p>
            <a:r>
              <a:rPr lang="sv-SE" dirty="0" smtClean="0"/>
              <a:t>&lt;/</a:t>
            </a:r>
            <a:r>
              <a:rPr lang="sv-SE" dirty="0" err="1" smtClean="0"/>
              <a:t>ul</a:t>
            </a:r>
            <a:r>
              <a:rPr lang="sv-SE" dirty="0" smtClean="0"/>
              <a:t>&gt;</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64</a:t>
            </a:fld>
            <a:endParaRPr lang="sv-SE"/>
          </a:p>
        </p:txBody>
      </p:sp>
    </p:spTree>
    <p:extLst>
      <p:ext uri="{BB962C8B-B14F-4D97-AF65-F5344CB8AC3E}">
        <p14:creationId xmlns:p14="http://schemas.microsoft.com/office/powerpoint/2010/main" val="283184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66</a:t>
            </a:fld>
            <a:endParaRPr lang="sv-SE"/>
          </a:p>
        </p:txBody>
      </p:sp>
    </p:spTree>
    <p:extLst>
      <p:ext uri="{BB962C8B-B14F-4D97-AF65-F5344CB8AC3E}">
        <p14:creationId xmlns:p14="http://schemas.microsoft.com/office/powerpoint/2010/main" val="1060538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Spara eventuellt till föreläsning 4</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73</a:t>
            </a:fld>
            <a:endParaRPr lang="sv-SE"/>
          </a:p>
        </p:txBody>
      </p:sp>
    </p:spTree>
    <p:extLst>
      <p:ext uri="{BB962C8B-B14F-4D97-AF65-F5344CB8AC3E}">
        <p14:creationId xmlns:p14="http://schemas.microsoft.com/office/powerpoint/2010/main" val="190009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Titta på w3.org på de </a:t>
            </a:r>
            <a:r>
              <a:rPr lang="sv-SE" dirty="0" err="1" smtClean="0"/>
              <a:t>ol</a:t>
            </a:r>
            <a:r>
              <a:rPr lang="sv-SE" dirty="0" err="1" smtClean="0">
                <a:latin typeface="Minya Nouvelle" pitchFamily="2" charset="0"/>
              </a:rPr>
              <a:t>Tim</a:t>
            </a:r>
            <a:r>
              <a:rPr lang="sv-SE" dirty="0" smtClean="0">
                <a:latin typeface="Minya Nouvelle" pitchFamily="2" charset="0"/>
              </a:rPr>
              <a:t> Berners Lee gav rättigheterna för http och html till ett </a:t>
            </a:r>
            <a:r>
              <a:rPr lang="sv-SE" dirty="0" err="1" smtClean="0">
                <a:latin typeface="Minya Nouvelle" pitchFamily="2" charset="0"/>
              </a:rPr>
              <a:t>consortium</a:t>
            </a:r>
            <a:r>
              <a:rPr lang="sv-SE" dirty="0" smtClean="0">
                <a:latin typeface="Minya Nouvelle" pitchFamily="2" charset="0"/>
              </a:rPr>
              <a:t> bestående av universitetet (bl.a. MIT)</a:t>
            </a:r>
          </a:p>
          <a:p>
            <a:endParaRPr lang="sv-SE" dirty="0" smtClean="0">
              <a:latin typeface="Minya Nouvelle" pitchFamily="2" charset="0"/>
            </a:endParaRPr>
          </a:p>
          <a:p>
            <a:r>
              <a:rPr lang="sv-SE" dirty="0" smtClean="0">
                <a:latin typeface="Minya Nouvelle" pitchFamily="2" charset="0"/>
              </a:rPr>
              <a:t>W3C skapades på MIT</a:t>
            </a:r>
          </a:p>
          <a:p>
            <a:r>
              <a:rPr lang="sv-SE" dirty="0" err="1" smtClean="0"/>
              <a:t>ika</a:t>
            </a:r>
            <a:r>
              <a:rPr lang="sv-SE" dirty="0" smtClean="0"/>
              <a:t> standarderna</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86</a:t>
            </a:fld>
            <a:endParaRPr lang="sv-SE"/>
          </a:p>
        </p:txBody>
      </p:sp>
    </p:spTree>
    <p:extLst>
      <p:ext uri="{BB962C8B-B14F-4D97-AF65-F5344CB8AC3E}">
        <p14:creationId xmlns:p14="http://schemas.microsoft.com/office/powerpoint/2010/main" val="201240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 Id="rId3" Type="http://schemas.openxmlformats.org/officeDocument/2006/relationships/image" Target="../media/image22.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70.png"/><Relationship Id="rId6"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 Id="rId3" Type="http://schemas.openxmlformats.org/officeDocument/2006/relationships/image" Target="../media/image14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 Id="rId3" Type="http://schemas.openxmlformats.org/officeDocument/2006/relationships/image" Target="../media/image1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hromeexperiments.com/detail/3-dreams-of-black/?f=webgl" TargetMode="External"/><Relationship Id="rId3" Type="http://schemas.openxmlformats.org/officeDocument/2006/relationships/image" Target="../media/image1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4" Type="http://schemas.openxmlformats.org/officeDocument/2006/relationships/image" Target="../media/image25.gif"/><Relationship Id="rId5" Type="http://schemas.openxmlformats.org/officeDocument/2006/relationships/image" Target="../media/image26.gif"/><Relationship Id="rId6" Type="http://schemas.openxmlformats.org/officeDocument/2006/relationships/image" Target="../media/image27.gif"/><Relationship Id="rId7" Type="http://schemas.openxmlformats.org/officeDocument/2006/relationships/image" Target="../media/image28.gif"/><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 Id="rId3" Type="http://schemas.openxmlformats.org/officeDocument/2006/relationships/image" Target="../media/image1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 Id="rId3" Type="http://schemas.openxmlformats.org/officeDocument/2006/relationships/image" Target="../media/image16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 Id="rId3" Type="http://schemas.openxmlformats.org/officeDocument/2006/relationships/image" Target="../media/image1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5.png"/></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7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75.png"/></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media/image174.png"/></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26.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56.png"/><Relationship Id="rId5" Type="http://schemas.openxmlformats.org/officeDocument/2006/relationships/image" Target="../media/image182.png"/><Relationship Id="rId6" Type="http://schemas.openxmlformats.org/officeDocument/2006/relationships/image" Target="../media/image183.png"/><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127.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image" Target="../media/image18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88.png"/><Relationship Id="rId5" Type="http://schemas.openxmlformats.org/officeDocument/2006/relationships/image" Target="../media/image189.gif"/><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5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media/image19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9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9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9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38.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image" Target="../media/image202.png"/></Relationships>
</file>

<file path=ppt/slides/_rels/slide139.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image" Target="../media/image206.png"/><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s>
</file>

<file path=ppt/slides/_rels/slide140.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209.png"/><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4.png"/><Relationship Id="rId3" Type="http://schemas.openxmlformats.org/officeDocument/2006/relationships/image" Target="../media/image2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image" Target="../media/image216.png"/><Relationship Id="rId1" Type="http://schemas.openxmlformats.org/officeDocument/2006/relationships/slideLayout" Target="../slideLayouts/slideLayout2.xml"/><Relationship Id="rId2" Type="http://schemas.openxmlformats.org/officeDocument/2006/relationships/image" Target="../media/image21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png"/><Relationship Id="rId3"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gi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gif"/><Relationship Id="rId3" Type="http://schemas.openxmlformats.org/officeDocument/2006/relationships/image" Target="../media/image221.gi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 Id="rId3" Type="http://schemas.openxmlformats.org/officeDocument/2006/relationships/image" Target="../media/image225.png"/></Relationships>
</file>

<file path=ppt/slides/_rels/slide168.xml.rels><?xml version="1.0" encoding="UTF-8" standalone="yes"?>
<Relationships xmlns="http://schemas.openxmlformats.org/package/2006/relationships"><Relationship Id="rId3" Type="http://schemas.openxmlformats.org/officeDocument/2006/relationships/image" Target="../media/image226.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7.png"/><Relationship Id="rId3" Type="http://schemas.openxmlformats.org/officeDocument/2006/relationships/image" Target="../media/image2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7.png"/><Relationship Id="rId3" Type="http://schemas.openxmlformats.org/officeDocument/2006/relationships/image" Target="../media/image22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7.png"/><Relationship Id="rId3" Type="http://schemas.openxmlformats.org/officeDocument/2006/relationships/image" Target="../media/image2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1.png"/><Relationship Id="rId3" Type="http://schemas.openxmlformats.org/officeDocument/2006/relationships/image" Target="../media/image22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7.png"/></Relationships>
</file>

<file path=ppt/slides/_rels/slide176.xml.rels><?xml version="1.0" encoding="UTF-8" standalone="yes"?>
<Relationships xmlns="http://schemas.openxmlformats.org/package/2006/relationships"><Relationship Id="rId3" Type="http://schemas.openxmlformats.org/officeDocument/2006/relationships/image" Target="../media/image234.png"/><Relationship Id="rId4" Type="http://schemas.openxmlformats.org/officeDocument/2006/relationships/image" Target="../media/image62.png"/><Relationship Id="rId5" Type="http://schemas.openxmlformats.org/officeDocument/2006/relationships/image" Target="../media/image235.png"/><Relationship Id="rId1" Type="http://schemas.openxmlformats.org/officeDocument/2006/relationships/slideLayout" Target="../slideLayouts/slideLayout2.xml"/><Relationship Id="rId2" Type="http://schemas.openxmlformats.org/officeDocument/2006/relationships/image" Target="../media/image23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8.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23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image" Target="../media/image240.png"/><Relationship Id="rId6"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image" Target="../media/image23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7.png"/><Relationship Id="rId3" Type="http://schemas.openxmlformats.org/officeDocument/2006/relationships/image" Target="../media/image7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24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96.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24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1.png"/><Relationship Id="rId4" Type="http://schemas.openxmlformats.org/officeDocument/2006/relationships/image" Target="../media/image252.png"/><Relationship Id="rId1" Type="http://schemas.openxmlformats.org/officeDocument/2006/relationships/slideLayout" Target="../slideLayouts/slideLayout2.xml"/><Relationship Id="rId2" Type="http://schemas.openxmlformats.org/officeDocument/2006/relationships/image" Target="../media/image25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2.png"/><Relationship Id="rId3" Type="http://schemas.openxmlformats.org/officeDocument/2006/relationships/image" Target="../media/image253.png"/></Relationships>
</file>

<file path=ppt/slides/_rels/slide199.xml.rels><?xml version="1.0" encoding="UTF-8" standalone="yes"?>
<Relationships xmlns="http://schemas.openxmlformats.org/package/2006/relationships"><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12.png"/><Relationship Id="rId8"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8.png"/><Relationship Id="rId3" Type="http://schemas.openxmlformats.org/officeDocument/2006/relationships/image" Target="../media/image259.png"/></Relationships>
</file>

<file path=ppt/slides/_rels/slide201.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image" Target="../media/image264.png"/><Relationship Id="rId7" Type="http://schemas.openxmlformats.org/officeDocument/2006/relationships/image" Target="../media/image265.png"/><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3.png"/></Relationships>
</file>

<file path=ppt/slides/_rels/slide203.xml.rels><?xml version="1.0" encoding="UTF-8" standalone="yes"?>
<Relationships xmlns="http://schemas.openxmlformats.org/package/2006/relationships"><Relationship Id="rId3" Type="http://schemas.openxmlformats.org/officeDocument/2006/relationships/image" Target="../media/image260.png"/><Relationship Id="rId4" Type="http://schemas.openxmlformats.org/officeDocument/2006/relationships/image" Target="../media/image264.png"/><Relationship Id="rId1" Type="http://schemas.openxmlformats.org/officeDocument/2006/relationships/slideLayout" Target="../slideLayouts/slideLayout2.xml"/><Relationship Id="rId2" Type="http://schemas.openxmlformats.org/officeDocument/2006/relationships/image" Target="../media/image26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6.png"/><Relationship Id="rId3" Type="http://schemas.openxmlformats.org/officeDocument/2006/relationships/image" Target="../media/image2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8.png"/><Relationship Id="rId3" Type="http://schemas.openxmlformats.org/officeDocument/2006/relationships/image" Target="../media/image26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0.png"/></Relationships>
</file>

<file path=ppt/slides/_rels/slide211.xml.rels><?xml version="1.0" encoding="UTF-8" standalone="yes"?>
<Relationships xmlns="http://schemas.openxmlformats.org/package/2006/relationships"><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1" Type="http://schemas.openxmlformats.org/officeDocument/2006/relationships/slideLayout" Target="../slideLayouts/slideLayout2.xml"/><Relationship Id="rId2" Type="http://schemas.openxmlformats.org/officeDocument/2006/relationships/image" Target="../media/image271.png"/></Relationships>
</file>

<file path=ppt/slides/_rels/slide212.xml.rels><?xml version="1.0" encoding="UTF-8" standalone="yes"?>
<Relationships xmlns="http://schemas.openxmlformats.org/package/2006/relationships"><Relationship Id="rId3" Type="http://schemas.openxmlformats.org/officeDocument/2006/relationships/image" Target="../media/image276.png"/><Relationship Id="rId4" Type="http://schemas.openxmlformats.org/officeDocument/2006/relationships/image" Target="../media/image277.png"/><Relationship Id="rId1" Type="http://schemas.openxmlformats.org/officeDocument/2006/relationships/slideLayout" Target="../slideLayouts/slideLayout2.xml"/><Relationship Id="rId2" Type="http://schemas.openxmlformats.org/officeDocument/2006/relationships/image" Target="../media/image27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7.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png"/><Relationship Id="rId3" Type="http://schemas.openxmlformats.org/officeDocument/2006/relationships/image" Target="../media/image16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TR/CSS21/tables.html"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8.gi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9.png"/></Relationships>
</file>

<file path=ppt/slides/_rels/slide225.xml.rels><?xml version="1.0" encoding="UTF-8" standalone="yes"?>
<Relationships xmlns="http://schemas.openxmlformats.org/package/2006/relationships"><Relationship Id="rId3" Type="http://schemas.openxmlformats.org/officeDocument/2006/relationships/image" Target="../media/image281.png"/><Relationship Id="rId4" Type="http://schemas.openxmlformats.org/officeDocument/2006/relationships/image" Target="../media/image282.png"/><Relationship Id="rId5" Type="http://schemas.openxmlformats.org/officeDocument/2006/relationships/image" Target="../media/image283.png"/><Relationship Id="rId6" Type="http://schemas.openxmlformats.org/officeDocument/2006/relationships/image" Target="../media/image284.png"/><Relationship Id="rId7"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226.xml.rels><?xml version="1.0" encoding="UTF-8" standalone="yes"?>
<Relationships xmlns="http://schemas.openxmlformats.org/package/2006/relationships"><Relationship Id="rId3" Type="http://schemas.openxmlformats.org/officeDocument/2006/relationships/image" Target="../media/image286.png"/><Relationship Id="rId4" Type="http://schemas.openxmlformats.org/officeDocument/2006/relationships/image" Target="../media/image287.png"/><Relationship Id="rId5" Type="http://schemas.openxmlformats.org/officeDocument/2006/relationships/image" Target="../media/image288.png"/><Relationship Id="rId1" Type="http://schemas.openxmlformats.org/officeDocument/2006/relationships/slideLayout" Target="../slideLayouts/slideLayout2.xml"/><Relationship Id="rId2" Type="http://schemas.openxmlformats.org/officeDocument/2006/relationships/image" Target="../media/image28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9.png"/></Relationships>
</file>

<file path=ppt/slides/_rels/slide229.xml.rels><?xml version="1.0" encoding="UTF-8" standalone="yes"?>
<Relationships xmlns="http://schemas.openxmlformats.org/package/2006/relationships"><Relationship Id="rId3" Type="http://schemas.openxmlformats.org/officeDocument/2006/relationships/image" Target="../media/image290.jpeg"/><Relationship Id="rId4" Type="http://schemas.openxmlformats.org/officeDocument/2006/relationships/image" Target="../media/image291.png"/><Relationship Id="rId5" Type="http://schemas.openxmlformats.org/officeDocument/2006/relationships/image" Target="../media/image292.png"/><Relationship Id="rId6" Type="http://schemas.openxmlformats.org/officeDocument/2006/relationships/image" Target="../media/image293.png"/><Relationship Id="rId7" Type="http://schemas.openxmlformats.org/officeDocument/2006/relationships/image" Target="../media/image294.png"/><Relationship Id="rId8" Type="http://schemas.openxmlformats.org/officeDocument/2006/relationships/image" Target="../media/image295.png"/><Relationship Id="rId9" Type="http://schemas.openxmlformats.org/officeDocument/2006/relationships/image" Target="../media/image287.png"/><Relationship Id="rId10" Type="http://schemas.openxmlformats.org/officeDocument/2006/relationships/image" Target="../media/image288.png"/><Relationship Id="rId11" Type="http://schemas.openxmlformats.org/officeDocument/2006/relationships/image" Target="../media/image29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24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2.xml.rels><?xml version="1.0" encoding="UTF-8" standalone="yes"?>
<Relationships xmlns="http://schemas.openxmlformats.org/package/2006/relationships"><Relationship Id="rId3" Type="http://schemas.openxmlformats.org/officeDocument/2006/relationships/image" Target="../media/image297.png"/><Relationship Id="rId4" Type="http://schemas.openxmlformats.org/officeDocument/2006/relationships/image" Target="../media/image298.png"/><Relationship Id="rId5" Type="http://schemas.openxmlformats.org/officeDocument/2006/relationships/image" Target="../media/image299.png"/><Relationship Id="rId1" Type="http://schemas.openxmlformats.org/officeDocument/2006/relationships/slideLayout" Target="../slideLayouts/slideLayout2.xml"/><Relationship Id="rId2" Type="http://schemas.openxmlformats.org/officeDocument/2006/relationships/hyperlink" Target="http://www.w3.org/Style/CSS/current-work"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sdn.microsoft.com/en-us/library/cc351024(v=vs.85).aspx" TargetMode="External"/><Relationship Id="rId3" Type="http://schemas.openxmlformats.org/officeDocument/2006/relationships/image" Target="../media/image10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 Id="rId3" Type="http://schemas.openxmlformats.org/officeDocument/2006/relationships/hyperlink" Target="http://caniuse.com/"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1.png"/><Relationship Id="rId3" Type="http://schemas.openxmlformats.org/officeDocument/2006/relationships/image" Target="../media/image302.png"/></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4" Type="http://schemas.openxmlformats.org/officeDocument/2006/relationships/image" Target="../media/image305.png"/><Relationship Id="rId1" Type="http://schemas.openxmlformats.org/officeDocument/2006/relationships/slideLayout" Target="../slideLayouts/slideLayout2.xml"/><Relationship Id="rId2" Type="http://schemas.openxmlformats.org/officeDocument/2006/relationships/image" Target="../media/image303.png"/></Relationships>
</file>

<file path=ppt/slides/_rels/slide237.xml.rels><?xml version="1.0" encoding="UTF-8" standalone="yes"?>
<Relationships xmlns="http://schemas.openxmlformats.org/package/2006/relationships"><Relationship Id="rId3" Type="http://schemas.openxmlformats.org/officeDocument/2006/relationships/image" Target="../media/image306.png"/><Relationship Id="rId4" Type="http://schemas.openxmlformats.org/officeDocument/2006/relationships/image" Target="../media/image30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7.png"/><Relationship Id="rId3" Type="http://schemas.openxmlformats.org/officeDocument/2006/relationships/image" Target="../media/image30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1.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 Id="rId3" Type="http://schemas.openxmlformats.org/officeDocument/2006/relationships/image" Target="../media/image31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3.png"/><Relationship Id="rId3" Type="http://schemas.openxmlformats.org/officeDocument/2006/relationships/image" Target="../media/image31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8.png"/><Relationship Id="rId3" Type="http://schemas.openxmlformats.org/officeDocument/2006/relationships/image" Target="../media/image31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2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2.png"/><Relationship Id="rId3" Type="http://schemas.openxmlformats.org/officeDocument/2006/relationships/image" Target="../media/image32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0.xml.rels><?xml version="1.0" encoding="UTF-8" standalone="yes"?>
<Relationships xmlns="http://schemas.openxmlformats.org/package/2006/relationships"><Relationship Id="rId3" Type="http://schemas.openxmlformats.org/officeDocument/2006/relationships/image" Target="../media/image325.png"/><Relationship Id="rId4" Type="http://schemas.openxmlformats.org/officeDocument/2006/relationships/image" Target="../media/image32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8.png"/><Relationship Id="rId3" Type="http://schemas.openxmlformats.org/officeDocument/2006/relationships/image" Target="../media/image32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32.png"/><Relationship Id="rId4" Type="http://schemas.openxmlformats.org/officeDocument/2006/relationships/image" Target="../media/image333.png"/><Relationship Id="rId1" Type="http://schemas.openxmlformats.org/officeDocument/2006/relationships/slideLayout" Target="../slideLayouts/slideLayout2.xml"/><Relationship Id="rId2" Type="http://schemas.openxmlformats.org/officeDocument/2006/relationships/image" Target="../media/image33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4.png"/><Relationship Id="rId3" Type="http://schemas.openxmlformats.org/officeDocument/2006/relationships/image" Target="../media/image33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6.png"/><Relationship Id="rId3" Type="http://schemas.openxmlformats.org/officeDocument/2006/relationships/image" Target="../media/image337.png"/></Relationships>
</file>

<file path=ppt/slides/_rels/slide261.xml.rels><?xml version="1.0" encoding="UTF-8" standalone="yes"?>
<Relationships xmlns="http://schemas.openxmlformats.org/package/2006/relationships"><Relationship Id="rId3" Type="http://schemas.openxmlformats.org/officeDocument/2006/relationships/image" Target="../media/image339.png"/><Relationship Id="rId4"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image" Target="../media/image33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1.jpe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342.png"/><Relationship Id="rId6" Type="http://schemas.openxmlformats.org/officeDocument/2006/relationships/image" Target="../media/image343.png"/><Relationship Id="rId7" Type="http://schemas.openxmlformats.org/officeDocument/2006/relationships/image" Target="../media/image344.png"/><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8.xml.rels><?xml version="1.0" encoding="UTF-8" standalone="yes"?>
<Relationships xmlns="http://schemas.openxmlformats.org/package/2006/relationships"><Relationship Id="rId3" Type="http://schemas.openxmlformats.org/officeDocument/2006/relationships/image" Target="../media/image345.png"/><Relationship Id="rId4" Type="http://schemas.openxmlformats.org/officeDocument/2006/relationships/hyperlink" Target="http://beta.theexpressiveweb.com/" TargetMode="External"/><Relationship Id="rId5" Type="http://schemas.openxmlformats.org/officeDocument/2006/relationships/image" Target="../media/image346.png"/><Relationship Id="rId1" Type="http://schemas.openxmlformats.org/officeDocument/2006/relationships/slideLayout" Target="../slideLayouts/slideLayout2.xml"/><Relationship Id="rId2" Type="http://schemas.openxmlformats.org/officeDocument/2006/relationships/hyperlink" Target="http://www.paulrhayes.com/experiments/cube-3d/"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7.png"/><Relationship Id="rId3" Type="http://schemas.openxmlformats.org/officeDocument/2006/relationships/image" Target="../media/image3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49.png"/></Relationships>
</file>

<file path=ppt/slides/_rels/slide272.xml.rels><?xml version="1.0" encoding="UTF-8" standalone="yes"?>
<Relationships xmlns="http://schemas.openxmlformats.org/package/2006/relationships"><Relationship Id="rId3" Type="http://schemas.openxmlformats.org/officeDocument/2006/relationships/image" Target="../media/image351.png"/><Relationship Id="rId4" Type="http://schemas.openxmlformats.org/officeDocument/2006/relationships/image" Target="../media/image352.png"/><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3.png"/></Relationships>
</file>

<file path=ppt/slides/_rels/slide275.xml.rels><?xml version="1.0" encoding="UTF-8" standalone="yes"?>
<Relationships xmlns="http://schemas.openxmlformats.org/package/2006/relationships"><Relationship Id="rId3" Type="http://schemas.openxmlformats.org/officeDocument/2006/relationships/image" Target="../media/image355.png"/><Relationship Id="rId4" Type="http://schemas.openxmlformats.org/officeDocument/2006/relationships/image" Target="../media/image356.png"/><Relationship Id="rId1" Type="http://schemas.openxmlformats.org/officeDocument/2006/relationships/slideLayout" Target="../slideLayouts/slideLayout2.xml"/><Relationship Id="rId2" Type="http://schemas.openxmlformats.org/officeDocument/2006/relationships/image" Target="../media/image354.png"/></Relationships>
</file>

<file path=ppt/slides/_rels/slide276.xml.rels><?xml version="1.0" encoding="UTF-8" standalone="yes"?>
<Relationships xmlns="http://schemas.openxmlformats.org/package/2006/relationships"><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image" Target="../media/image359.png"/><Relationship Id="rId6" Type="http://schemas.openxmlformats.org/officeDocument/2006/relationships/image" Target="../media/image356.png"/><Relationship Id="rId7" Type="http://schemas.openxmlformats.org/officeDocument/2006/relationships/image" Target="../media/image355.png"/><Relationship Id="rId8"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7.xml.rels><?xml version="1.0" encoding="UTF-8" standalone="yes"?>
<Relationships xmlns="http://schemas.openxmlformats.org/package/2006/relationships"><Relationship Id="rId3" Type="http://schemas.openxmlformats.org/officeDocument/2006/relationships/image" Target="../media/image361.png"/><Relationship Id="rId4" Type="http://schemas.openxmlformats.org/officeDocument/2006/relationships/image" Target="../media/image362.png"/><Relationship Id="rId5" Type="http://schemas.openxmlformats.org/officeDocument/2006/relationships/image" Target="../media/image264.png"/><Relationship Id="rId6" Type="http://schemas.openxmlformats.org/officeDocument/2006/relationships/image" Target="../media/image363.png"/><Relationship Id="rId7" Type="http://schemas.openxmlformats.org/officeDocument/2006/relationships/image" Target="../media/image364.png"/><Relationship Id="rId1" Type="http://schemas.openxmlformats.org/officeDocument/2006/relationships/slideLayout" Target="../slideLayouts/slideLayout2.xml"/><Relationship Id="rId2" Type="http://schemas.openxmlformats.org/officeDocument/2006/relationships/image" Target="../media/image360.png"/></Relationships>
</file>

<file path=ppt/slides/_rels/slide278.xml.rels><?xml version="1.0" encoding="UTF-8" standalone="yes"?>
<Relationships xmlns="http://schemas.openxmlformats.org/package/2006/relationships"><Relationship Id="rId3" Type="http://schemas.openxmlformats.org/officeDocument/2006/relationships/image" Target="../media/image366.png"/><Relationship Id="rId4" Type="http://schemas.openxmlformats.org/officeDocument/2006/relationships/image" Target="../media/image367.png"/><Relationship Id="rId5" Type="http://schemas.openxmlformats.org/officeDocument/2006/relationships/image" Target="../media/image368.png"/><Relationship Id="rId1" Type="http://schemas.openxmlformats.org/officeDocument/2006/relationships/slideLayout" Target="../slideLayouts/slideLayout2.xml"/><Relationship Id="rId2" Type="http://schemas.openxmlformats.org/officeDocument/2006/relationships/image" Target="../media/image365.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9.png"/><Relationship Id="rId3" Type="http://schemas.openxmlformats.org/officeDocument/2006/relationships/image" Target="../media/image3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1.jpe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2.jpe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3.png"/><Relationship Id="rId3" Type="http://schemas.openxmlformats.org/officeDocument/2006/relationships/image" Target="../media/image37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5.jpeg"/></Relationships>
</file>

<file path=ppt/slides/_rels/slide284.xml.rels><?xml version="1.0" encoding="UTF-8" standalone="yes"?>
<Relationships xmlns="http://schemas.openxmlformats.org/package/2006/relationships"><Relationship Id="rId3" Type="http://schemas.openxmlformats.org/officeDocument/2006/relationships/image" Target="../media/image377.jpeg"/><Relationship Id="rId4" Type="http://schemas.openxmlformats.org/officeDocument/2006/relationships/image" Target="../media/image378.jpeg"/><Relationship Id="rId5" Type="http://schemas.openxmlformats.org/officeDocument/2006/relationships/image" Target="../media/image379.png"/><Relationship Id="rId6" Type="http://schemas.openxmlformats.org/officeDocument/2006/relationships/image" Target="../media/image380.jpeg"/><Relationship Id="rId1" Type="http://schemas.openxmlformats.org/officeDocument/2006/relationships/slideLayout" Target="../slideLayouts/slideLayout2.xml"/><Relationship Id="rId2" Type="http://schemas.openxmlformats.org/officeDocument/2006/relationships/image" Target="../media/image376.jpeg"/></Relationships>
</file>

<file path=ppt/slides/_rels/slide285.xml.rels><?xml version="1.0" encoding="UTF-8" standalone="yes"?>
<Relationships xmlns="http://schemas.openxmlformats.org/package/2006/relationships"><Relationship Id="rId3" Type="http://schemas.openxmlformats.org/officeDocument/2006/relationships/image" Target="../media/image376.jpeg"/><Relationship Id="rId4" Type="http://schemas.openxmlformats.org/officeDocument/2006/relationships/image" Target="../media/image377.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1.png"/></Relationships>
</file>

<file path=ppt/slides/_rels/slide287.xml.rels><?xml version="1.0" encoding="UTF-8" standalone="yes"?>
<Relationships xmlns="http://schemas.openxmlformats.org/package/2006/relationships"><Relationship Id="rId3" Type="http://schemas.openxmlformats.org/officeDocument/2006/relationships/image" Target="../media/image383.png"/><Relationship Id="rId4" Type="http://schemas.openxmlformats.org/officeDocument/2006/relationships/image" Target="../media/image384.jpeg"/><Relationship Id="rId1" Type="http://schemas.openxmlformats.org/officeDocument/2006/relationships/slideLayout" Target="../slideLayouts/slideLayout2.xml"/><Relationship Id="rId2" Type="http://schemas.openxmlformats.org/officeDocument/2006/relationships/image" Target="../media/image382.jpe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5.png"/><Relationship Id="rId3" Type="http://schemas.openxmlformats.org/officeDocument/2006/relationships/image" Target="../media/image386.png"/></Relationships>
</file>

<file path=ppt/slides/_rels/slide289.xml.rels><?xml version="1.0" encoding="UTF-8" standalone="yes"?>
<Relationships xmlns="http://schemas.openxmlformats.org/package/2006/relationships"><Relationship Id="rId3" Type="http://schemas.openxmlformats.org/officeDocument/2006/relationships/image" Target="../media/image387.png"/><Relationship Id="rId4" Type="http://schemas.openxmlformats.org/officeDocument/2006/relationships/image" Target="../media/image388.png"/><Relationship Id="rId5" Type="http://schemas.openxmlformats.org/officeDocument/2006/relationships/image" Target="../media/image389.png"/><Relationship Id="rId6" Type="http://schemas.openxmlformats.org/officeDocument/2006/relationships/image" Target="../media/image39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290.xml.rels><?xml version="1.0" encoding="UTF-8" standalone="yes"?>
<Relationships xmlns="http://schemas.openxmlformats.org/package/2006/relationships"><Relationship Id="rId3" Type="http://schemas.openxmlformats.org/officeDocument/2006/relationships/image" Target="../media/image391.png"/><Relationship Id="rId4" Type="http://schemas.openxmlformats.org/officeDocument/2006/relationships/hyperlink" Target="http://www.alistapart.com/d/responsive-web-design/ex/ex-site-FINAL.html" TargetMode="External"/><Relationship Id="rId5" Type="http://schemas.openxmlformats.org/officeDocument/2006/relationships/image" Target="../media/image392.png"/><Relationship Id="rId1" Type="http://schemas.openxmlformats.org/officeDocument/2006/relationships/slideLayout" Target="../slideLayouts/slideLayout2.xml"/><Relationship Id="rId2" Type="http://schemas.openxmlformats.org/officeDocument/2006/relationships/hyperlink" Target="http://www.alistapart.com/articles/responsive-web-design/"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393.png"/><Relationship Id="rId4" Type="http://schemas.openxmlformats.org/officeDocument/2006/relationships/hyperlink" Target="http://www.cacaotour.com/index.php/en/home" TargetMode="External"/><Relationship Id="rId5" Type="http://schemas.openxmlformats.org/officeDocument/2006/relationships/image" Target="../media/image394.png"/><Relationship Id="rId6" Type="http://schemas.openxmlformats.org/officeDocument/2006/relationships/hyperlink" Target="http://staffanstorp.se/" TargetMode="External"/><Relationship Id="rId7" Type="http://schemas.openxmlformats.org/officeDocument/2006/relationships/image" Target="../media/image395.png"/><Relationship Id="rId1" Type="http://schemas.openxmlformats.org/officeDocument/2006/relationships/slideLayout" Target="../slideLayouts/slideLayout2.xml"/><Relationship Id="rId2" Type="http://schemas.openxmlformats.org/officeDocument/2006/relationships/hyperlink" Target="http://mediaqueri.es/popular/" TargetMode="Externa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6.png"/><Relationship Id="rId3" Type="http://schemas.openxmlformats.org/officeDocument/2006/relationships/image" Target="../media/image39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6.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296.xml.rels><?xml version="1.0" encoding="UTF-8" standalone="yes"?>
<Relationships xmlns="http://schemas.openxmlformats.org/package/2006/relationships"><Relationship Id="rId3" Type="http://schemas.openxmlformats.org/officeDocument/2006/relationships/image" Target="../media/image399.jpeg"/><Relationship Id="rId4" Type="http://schemas.openxmlformats.org/officeDocument/2006/relationships/image" Target="../media/image400.jpeg"/><Relationship Id="rId5" Type="http://schemas.openxmlformats.org/officeDocument/2006/relationships/image" Target="../media/image401.png"/><Relationship Id="rId1" Type="http://schemas.openxmlformats.org/officeDocument/2006/relationships/slideLayout" Target="../slideLayouts/slideLayout2.xml"/><Relationship Id="rId2" Type="http://schemas.openxmlformats.org/officeDocument/2006/relationships/image" Target="../media/image398.jpe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7.png"/><Relationship Id="rId3" Type="http://schemas.openxmlformats.org/officeDocument/2006/relationships/image" Target="../media/image402.png"/></Relationships>
</file>

<file path=ppt/slides/_rels/slide298.xml.rels><?xml version="1.0" encoding="UTF-8" standalone="yes"?>
<Relationships xmlns="http://schemas.openxmlformats.org/package/2006/relationships"><Relationship Id="rId3" Type="http://schemas.openxmlformats.org/officeDocument/2006/relationships/image" Target="../media/image404.png"/><Relationship Id="rId4" Type="http://schemas.openxmlformats.org/officeDocument/2006/relationships/image" Target="../media/image405.png"/><Relationship Id="rId5" Type="http://schemas.openxmlformats.org/officeDocument/2006/relationships/image" Target="../media/image406.png"/><Relationship Id="rId6" Type="http://schemas.openxmlformats.org/officeDocument/2006/relationships/image" Target="../media/image407.png"/><Relationship Id="rId7" Type="http://schemas.openxmlformats.org/officeDocument/2006/relationships/image" Target="../media/image408.png"/><Relationship Id="rId8" Type="http://schemas.openxmlformats.org/officeDocument/2006/relationships/image" Target="../media/image409.png"/><Relationship Id="rId1" Type="http://schemas.openxmlformats.org/officeDocument/2006/relationships/slideLayout" Target="../slideLayouts/slideLayout2.xml"/><Relationship Id="rId2" Type="http://schemas.openxmlformats.org/officeDocument/2006/relationships/image" Target="../media/image403.png"/></Relationships>
</file>

<file path=ppt/slides/_rels/slide299.xml.rels><?xml version="1.0" encoding="UTF-8" standalone="yes"?>
<Relationships xmlns="http://schemas.openxmlformats.org/package/2006/relationships"><Relationship Id="rId3" Type="http://schemas.openxmlformats.org/officeDocument/2006/relationships/image" Target="../media/image410.png"/><Relationship Id="rId4" Type="http://schemas.openxmlformats.org/officeDocument/2006/relationships/image" Target="../media/image411.png"/><Relationship Id="rId5" Type="http://schemas.openxmlformats.org/officeDocument/2006/relationships/image" Target="../media/image412.png"/><Relationship Id="rId6" Type="http://schemas.openxmlformats.org/officeDocument/2006/relationships/image" Target="../media/image41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415.png"/><Relationship Id="rId4" Type="http://schemas.openxmlformats.org/officeDocument/2006/relationships/image" Target="../media/image416.png"/><Relationship Id="rId5" Type="http://schemas.openxmlformats.org/officeDocument/2006/relationships/image" Target="../media/image417.png"/><Relationship Id="rId1" Type="http://schemas.openxmlformats.org/officeDocument/2006/relationships/slideLayout" Target="../slideLayouts/slideLayout2.xml"/><Relationship Id="rId2" Type="http://schemas.openxmlformats.org/officeDocument/2006/relationships/image" Target="../media/image41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418.png"/><Relationship Id="rId4" Type="http://schemas.openxmlformats.org/officeDocument/2006/relationships/image" Target="../media/image419.png"/><Relationship Id="rId1" Type="http://schemas.openxmlformats.org/officeDocument/2006/relationships/slideLayout" Target="../slideLayouts/slideLayout2.xml"/><Relationship Id="rId2" Type="http://schemas.openxmlformats.org/officeDocument/2006/relationships/hyperlink" Target="http://html5boilerplate.com/mobile" TargetMode="Externa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07.xml.rels><?xml version="1.0" encoding="UTF-8" standalone="yes"?>
<Relationships xmlns="http://schemas.openxmlformats.org/package/2006/relationships"><Relationship Id="rId3" Type="http://schemas.openxmlformats.org/officeDocument/2006/relationships/hyperlink" Target="http://www.whatwg.org/specs/web-apps/current-work/multipage/" TargetMode="External"/><Relationship Id="rId4" Type="http://schemas.openxmlformats.org/officeDocument/2006/relationships/image" Target="../media/image421.png"/><Relationship Id="rId5" Type="http://schemas.openxmlformats.org/officeDocument/2006/relationships/hyperlink" Target="http://dev.w3.org/html5/spec-author-view/" TargetMode="External"/><Relationship Id="rId6" Type="http://schemas.openxmlformats.org/officeDocument/2006/relationships/image" Target="../media/image422.png"/><Relationship Id="rId1" Type="http://schemas.openxmlformats.org/officeDocument/2006/relationships/slideLayout" Target="../slideLayouts/slideLayout2.xml"/><Relationship Id="rId2" Type="http://schemas.openxmlformats.org/officeDocument/2006/relationships/image" Target="../media/image42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7.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8.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png"/><Relationship Id="rId3" Type="http://schemas.openxmlformats.org/officeDocument/2006/relationships/image" Target="../media/image1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431.png"/><Relationship Id="rId4" Type="http://schemas.openxmlformats.org/officeDocument/2006/relationships/image" Target="../media/image432.png"/><Relationship Id="rId1" Type="http://schemas.openxmlformats.org/officeDocument/2006/relationships/slideLayout" Target="../slideLayouts/slideLayout2.xml"/><Relationship Id="rId2" Type="http://schemas.openxmlformats.org/officeDocument/2006/relationships/image" Target="../media/image4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4.png"/><Relationship Id="rId3" Type="http://schemas.openxmlformats.org/officeDocument/2006/relationships/image" Target="../media/image435.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6.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437.png"/></Relationships>
</file>

<file path=ppt/slides/_rels/slide3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439.png"/><Relationship Id="rId5" Type="http://schemas.openxmlformats.org/officeDocument/2006/relationships/image" Target="../media/image440.png"/><Relationship Id="rId1" Type="http://schemas.openxmlformats.org/officeDocument/2006/relationships/slideLayout" Target="../slideLayouts/slideLayout2.xml"/><Relationship Id="rId2" Type="http://schemas.openxmlformats.org/officeDocument/2006/relationships/image" Target="../media/image438.png"/></Relationships>
</file>

<file path=ppt/slides/_rels/slide33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441.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338.xml.rels><?xml version="1.0" encoding="UTF-8" standalone="yes"?>
<Relationships xmlns="http://schemas.openxmlformats.org/package/2006/relationships"><Relationship Id="rId3" Type="http://schemas.openxmlformats.org/officeDocument/2006/relationships/image" Target="../media/image179.png"/><Relationship Id="rId4" Type="http://schemas.openxmlformats.org/officeDocument/2006/relationships/image" Target="../media/image442.png"/><Relationship Id="rId1" Type="http://schemas.openxmlformats.org/officeDocument/2006/relationships/slideLayout" Target="../slideLayouts/slideLayout2.xml"/><Relationship Id="rId2" Type="http://schemas.openxmlformats.org/officeDocument/2006/relationships/image" Target="../media/image177.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8.png"/><Relationship Id="rId3" Type="http://schemas.openxmlformats.org/officeDocument/2006/relationships/image" Target="../media/image249.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4.png"/><Relationship Id="rId3" Type="http://schemas.openxmlformats.org/officeDocument/2006/relationships/image" Target="../media/image44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6.png"/><Relationship Id="rId3" Type="http://schemas.openxmlformats.org/officeDocument/2006/relationships/image" Target="../media/image447.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448.png"/></Relationships>
</file>

<file path=ppt/slides/_rels/slide344.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451.png"/><Relationship Id="rId1" Type="http://schemas.openxmlformats.org/officeDocument/2006/relationships/slideLayout" Target="../slideLayouts/slideLayout2.xml"/><Relationship Id="rId2" Type="http://schemas.openxmlformats.org/officeDocument/2006/relationships/image" Target="../media/image449.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2.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3.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4.png"/></Relationships>
</file>

<file path=ppt/slides/_rels/slide348.xml.rels><?xml version="1.0" encoding="UTF-8" standalone="yes"?>
<Relationships xmlns="http://schemas.openxmlformats.org/package/2006/relationships"><Relationship Id="rId3" Type="http://schemas.openxmlformats.org/officeDocument/2006/relationships/image" Target="../media/image418.png"/><Relationship Id="rId4" Type="http://schemas.openxmlformats.org/officeDocument/2006/relationships/image" Target="../media/image455.png"/><Relationship Id="rId1" Type="http://schemas.openxmlformats.org/officeDocument/2006/relationships/slideLayout" Target="../slideLayouts/slideLayout1.xml"/><Relationship Id="rId2" Type="http://schemas.openxmlformats.org/officeDocument/2006/relationships/hyperlink" Target="http://html5boilerplate.com/mobile" TargetMode="Externa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52.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56.png"/></Relationships>
</file>

<file path=ppt/slides/_rels/slide353.xml.rels><?xml version="1.0" encoding="UTF-8" standalone="yes"?>
<Relationships xmlns="http://schemas.openxmlformats.org/package/2006/relationships"><Relationship Id="rId3" Type="http://schemas.openxmlformats.org/officeDocument/2006/relationships/image" Target="../media/image457.png"/><Relationship Id="rId4" Type="http://schemas.microsoft.com/office/2007/relationships/hdphoto" Target="../media/hdphoto3.wdp"/><Relationship Id="rId5" Type="http://schemas.openxmlformats.org/officeDocument/2006/relationships/image" Target="../media/image458.png"/><Relationship Id="rId6" Type="http://schemas.microsoft.com/office/2007/relationships/hdphoto" Target="../media/hdphoto4.wdp"/><Relationship Id="rId7" Type="http://schemas.openxmlformats.org/officeDocument/2006/relationships/image" Target="../media/image459.png"/><Relationship Id="rId8" Type="http://schemas.openxmlformats.org/officeDocument/2006/relationships/image" Target="../media/image46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1.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2.png"/></Relationships>
</file>

<file path=ppt/slides/_rels/slide356.xml.rels><?xml version="1.0" encoding="UTF-8" standalone="yes"?>
<Relationships xmlns="http://schemas.openxmlformats.org/package/2006/relationships"><Relationship Id="rId3" Type="http://schemas.openxmlformats.org/officeDocument/2006/relationships/image" Target="../media/image464.png"/><Relationship Id="rId4" Type="http://schemas.openxmlformats.org/officeDocument/2006/relationships/image" Target="../media/image465.png"/><Relationship Id="rId1" Type="http://schemas.openxmlformats.org/officeDocument/2006/relationships/slideLayout" Target="../slideLayouts/slideLayout2.xml"/><Relationship Id="rId2" Type="http://schemas.openxmlformats.org/officeDocument/2006/relationships/image" Target="../media/image463.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4.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4.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6.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8.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470.png"/><Relationship Id="rId4" Type="http://schemas.openxmlformats.org/officeDocument/2006/relationships/image" Target="../media/image471.png"/><Relationship Id="rId5" Type="http://schemas.openxmlformats.org/officeDocument/2006/relationships/image" Target="../media/image472.png"/><Relationship Id="rId1" Type="http://schemas.openxmlformats.org/officeDocument/2006/relationships/slideLayout" Target="../slideLayouts/slideLayout2.xml"/><Relationship Id="rId2" Type="http://schemas.openxmlformats.org/officeDocument/2006/relationships/image" Target="../media/image469.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475.png"/><Relationship Id="rId4" Type="http://schemas.openxmlformats.org/officeDocument/2006/relationships/image" Target="../media/image476.png"/><Relationship Id="rId1" Type="http://schemas.openxmlformats.org/officeDocument/2006/relationships/slideLayout" Target="../slideLayouts/slideLayout2.xml"/><Relationship Id="rId2" Type="http://schemas.openxmlformats.org/officeDocument/2006/relationships/image" Target="../media/image4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7.jpe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8.png"/></Relationships>
</file>

<file path=ppt/slides/_rels/slide372.xml.rels><?xml version="1.0" encoding="UTF-8" standalone="yes"?>
<Relationships xmlns="http://schemas.openxmlformats.org/package/2006/relationships"><Relationship Id="rId11" Type="http://schemas.openxmlformats.org/officeDocument/2006/relationships/image" Target="../media/image488.png"/><Relationship Id="rId12" Type="http://schemas.openxmlformats.org/officeDocument/2006/relationships/image" Target="../media/image489.png"/><Relationship Id="rId13" Type="http://schemas.openxmlformats.org/officeDocument/2006/relationships/image" Target="../media/image490.png"/><Relationship Id="rId1" Type="http://schemas.openxmlformats.org/officeDocument/2006/relationships/slideLayout" Target="../slideLayouts/slideLayout2.xml"/><Relationship Id="rId2" Type="http://schemas.openxmlformats.org/officeDocument/2006/relationships/image" Target="../media/image479.png"/><Relationship Id="rId3" Type="http://schemas.openxmlformats.org/officeDocument/2006/relationships/image" Target="../media/image480.png"/><Relationship Id="rId4" Type="http://schemas.openxmlformats.org/officeDocument/2006/relationships/image" Target="../media/image481.png"/><Relationship Id="rId5" Type="http://schemas.openxmlformats.org/officeDocument/2006/relationships/image" Target="../media/image482.png"/><Relationship Id="rId6" Type="http://schemas.openxmlformats.org/officeDocument/2006/relationships/image" Target="../media/image483.png"/><Relationship Id="rId7" Type="http://schemas.openxmlformats.org/officeDocument/2006/relationships/image" Target="../media/image484.jpeg"/><Relationship Id="rId8" Type="http://schemas.openxmlformats.org/officeDocument/2006/relationships/image" Target="../media/image485.png"/><Relationship Id="rId9" Type="http://schemas.openxmlformats.org/officeDocument/2006/relationships/image" Target="../media/image486.png"/><Relationship Id="rId10" Type="http://schemas.openxmlformats.org/officeDocument/2006/relationships/image" Target="../media/image487.png"/></Relationships>
</file>

<file path=ppt/slides/_rels/slide373.xml.rels><?xml version="1.0" encoding="UTF-8" standalone="yes"?>
<Relationships xmlns="http://schemas.openxmlformats.org/package/2006/relationships"><Relationship Id="rId3" Type="http://schemas.openxmlformats.org/officeDocument/2006/relationships/image" Target="../media/image491.png"/><Relationship Id="rId4" Type="http://schemas.openxmlformats.org/officeDocument/2006/relationships/image" Target="../media/image492.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7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e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04.png"/><Relationship Id="rId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119.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93.xml.rels><?xml version="1.0" encoding="UTF-8" standalone="yes"?>
<Relationships xmlns="http://schemas.openxmlformats.org/package/2006/relationships"><Relationship Id="rId3" Type="http://schemas.openxmlformats.org/officeDocument/2006/relationships/image" Target="../media/image126.jpeg"/><Relationship Id="rId4" Type="http://schemas.openxmlformats.org/officeDocument/2006/relationships/image" Target="../media/image127.jpe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125.jpe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jpe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4" Type="http://schemas.microsoft.com/office/2007/relationships/hdphoto" Target="../media/hdphoto2.wdp"/><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jpeg"/><Relationship Id="rId9" Type="http://schemas.openxmlformats.org/officeDocument/2006/relationships/image" Target="../media/image138.jpeg"/><Relationship Id="rId10" Type="http://schemas.openxmlformats.org/officeDocument/2006/relationships/image" Target="../media/image139.jpeg"/><Relationship Id="rId11" Type="http://schemas.openxmlformats.org/officeDocument/2006/relationships/image" Target="../media/image140.jpeg"/><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HT2012</a:t>
            </a: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Vektorgrafik på webben</a:t>
            </a:r>
            <a:endParaRPr lang="sv-SE" dirty="0"/>
          </a:p>
        </p:txBody>
      </p:sp>
      <p:sp>
        <p:nvSpPr>
          <p:cNvPr id="4" name="TextBox 3"/>
          <p:cNvSpPr txBox="1"/>
          <p:nvPr/>
        </p:nvSpPr>
        <p:spPr>
          <a:xfrm rot="1745148">
            <a:off x="7629627" y="260615"/>
            <a:ext cx="1558183" cy="369332"/>
          </a:xfrm>
          <a:prstGeom prst="rect">
            <a:avLst/>
          </a:prstGeom>
          <a:noFill/>
        </p:spPr>
        <p:txBody>
          <a:bodyPr wrap="none" rtlCol="0">
            <a:spAutoFit/>
          </a:bodyPr>
          <a:lstStyle/>
          <a:p>
            <a:r>
              <a:rPr lang="sv-SE" b="1" dirty="0" smtClean="0">
                <a:solidFill>
                  <a:srgbClr val="FF0000"/>
                </a:solidFill>
                <a:latin typeface="Minya Nouvelle" pitchFamily="2" charset="0"/>
              </a:rPr>
              <a:t>Vektorgrafik</a:t>
            </a:r>
          </a:p>
        </p:txBody>
      </p:sp>
      <p:pic>
        <p:nvPicPr>
          <p:cNvPr id="87042" name="Picture 2" descr="L:\WorkSpace\tstjo\Icons\v_collection_png\256x256\shadow\tool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744" y="133931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44" name="Picture 4" descr="L:\WorkSpace\tstjo\Icons\v_collection_png\256x256\shadow\pain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848" y="241943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descr="L:\WorkSpace\tstjo\Icons\v_collection_png\256x256\shadow\g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624" y="255851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06833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SVG</a:t>
            </a:r>
            <a:endParaRPr lang="sv-SE" dirty="0"/>
          </a:p>
        </p:txBody>
      </p:sp>
      <p:sp>
        <p:nvSpPr>
          <p:cNvPr id="3" name="Subtitle 2"/>
          <p:cNvSpPr>
            <a:spLocks noGrp="1"/>
          </p:cNvSpPr>
          <p:nvPr>
            <p:ph type="subTitle" idx="1"/>
          </p:nvPr>
        </p:nvSpPr>
        <p:spPr>
          <a:xfrm>
            <a:off x="714348" y="1129308"/>
            <a:ext cx="7962108" cy="2051879"/>
          </a:xfrm>
        </p:spPr>
        <p:txBody>
          <a:bodyPr/>
          <a:lstStyle/>
          <a:p>
            <a:r>
              <a:rPr lang="sv-SE" dirty="0" smtClean="0"/>
              <a:t>SVG, </a:t>
            </a:r>
            <a:r>
              <a:rPr lang="sv-SE" dirty="0" err="1" smtClean="0"/>
              <a:t>Scalable</a:t>
            </a:r>
            <a:r>
              <a:rPr lang="sv-SE" dirty="0" smtClean="0"/>
              <a:t> </a:t>
            </a:r>
            <a:r>
              <a:rPr lang="sv-SE" dirty="0" err="1" smtClean="0"/>
              <a:t>Vector</a:t>
            </a:r>
            <a:r>
              <a:rPr lang="sv-SE" dirty="0" smtClean="0"/>
              <a:t> Graphics</a:t>
            </a:r>
          </a:p>
          <a:p>
            <a:pPr marL="342900" indent="-342900">
              <a:buFont typeface="Arial" charset="0"/>
              <a:buChar char="•"/>
            </a:pPr>
            <a:r>
              <a:rPr lang="sv-SE" dirty="0" smtClean="0"/>
              <a:t>W3C-standard</a:t>
            </a:r>
          </a:p>
          <a:p>
            <a:pPr marL="342900" indent="-342900">
              <a:buFont typeface="Arial" charset="0"/>
              <a:buChar char="•"/>
            </a:pPr>
            <a:r>
              <a:rPr lang="sv-SE" dirty="0" smtClean="0"/>
              <a:t>Ej stöd i IE8 men IE9 stöder grundläggande SVG</a:t>
            </a:r>
          </a:p>
          <a:p>
            <a:pPr marL="342900" indent="-342900">
              <a:buFont typeface="Arial" charset="0"/>
              <a:buChar char="•"/>
            </a:pPr>
            <a:r>
              <a:rPr lang="sv-SE" dirty="0" smtClean="0"/>
              <a:t>Någorlunda bra stöd i FF, Safari, </a:t>
            </a:r>
            <a:r>
              <a:rPr lang="sv-SE" dirty="0" err="1" smtClean="0"/>
              <a:t>Chrome</a:t>
            </a:r>
            <a:r>
              <a:rPr lang="sv-SE" dirty="0" smtClean="0"/>
              <a:t>, Opera</a:t>
            </a:r>
            <a:endParaRPr lang="sv-SE" dirty="0"/>
          </a:p>
        </p:txBody>
      </p:sp>
      <p:sp>
        <p:nvSpPr>
          <p:cNvPr id="4" name="TextBox 3"/>
          <p:cNvSpPr txBox="1"/>
          <p:nvPr/>
        </p:nvSpPr>
        <p:spPr>
          <a:xfrm rot="1745148">
            <a:off x="7629627" y="260615"/>
            <a:ext cx="1558183" cy="369332"/>
          </a:xfrm>
          <a:prstGeom prst="rect">
            <a:avLst/>
          </a:prstGeom>
          <a:noFill/>
        </p:spPr>
        <p:txBody>
          <a:bodyPr wrap="none" rtlCol="0">
            <a:spAutoFit/>
          </a:bodyPr>
          <a:lstStyle/>
          <a:p>
            <a:r>
              <a:rPr lang="sv-SE" b="1" dirty="0" smtClean="0">
                <a:solidFill>
                  <a:srgbClr val="FF0000"/>
                </a:solidFill>
                <a:latin typeface="Minya Nouvelle" pitchFamily="2" charset="0"/>
              </a:rPr>
              <a:t>Vektorgrafik</a:t>
            </a:r>
          </a:p>
        </p:txBody>
      </p:sp>
      <p:pic>
        <p:nvPicPr>
          <p:cNvPr id="50178" name="Picture 2" descr="C:\Users\tstjo\AppData\Local\Temp\SNAGHTMLaae66b8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095639"/>
            <a:ext cx="2817460" cy="20358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99792" y="5131534"/>
            <a:ext cx="3106614" cy="307777"/>
          </a:xfrm>
          <a:prstGeom prst="rect">
            <a:avLst/>
          </a:prstGeom>
        </p:spPr>
        <p:txBody>
          <a:bodyPr wrap="square">
            <a:spAutoFit/>
          </a:bodyPr>
          <a:lstStyle/>
          <a:p>
            <a:r>
              <a:rPr lang="sv-SE" sz="1400" dirty="0">
                <a:latin typeface="Minya Nouvelle" charset="0"/>
              </a:rPr>
              <a:t>http://code.google.com/p/svg-edit/</a:t>
            </a:r>
          </a:p>
        </p:txBody>
      </p:sp>
      <p:grpSp>
        <p:nvGrpSpPr>
          <p:cNvPr id="8" name="Group 7"/>
          <p:cNvGrpSpPr/>
          <p:nvPr/>
        </p:nvGrpSpPr>
        <p:grpSpPr>
          <a:xfrm>
            <a:off x="7188741" y="3805614"/>
            <a:ext cx="1452642" cy="1512168"/>
            <a:chOff x="6876256" y="3649588"/>
            <a:chExt cx="1452642" cy="1512168"/>
          </a:xfrm>
        </p:grpSpPr>
        <p:pic>
          <p:nvPicPr>
            <p:cNvPr id="9" name="Picture 2" descr="S:\dfm\info\icons\v-collections\v_collections_png\software_graphics_media\256x256\shadow\photo_landsca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909" y="3649588"/>
              <a:ext cx="1209336" cy="12093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876256" y="4792424"/>
              <a:ext cx="1452642" cy="369332"/>
            </a:xfrm>
            <a:prstGeom prst="rect">
              <a:avLst/>
            </a:prstGeom>
            <a:noFill/>
          </p:spPr>
          <p:txBody>
            <a:bodyPr wrap="none" rtlCol="0">
              <a:spAutoFit/>
            </a:bodyPr>
            <a:lstStyle/>
            <a:p>
              <a:r>
                <a:rPr lang="sv-SE" dirty="0" err="1" smtClean="0">
                  <a:latin typeface="Minya Nouvelle" pitchFamily="2" charset="0"/>
                </a:rPr>
                <a:t>filnamn.svg</a:t>
              </a:r>
              <a:endParaRPr lang="sv-SE" dirty="0" smtClean="0">
                <a:latin typeface="Minya Nouvelle" pitchFamily="2" charset="0"/>
              </a:endParaRPr>
            </a:p>
          </p:txBody>
        </p:sp>
      </p:grpSp>
      <p:pic>
        <p:nvPicPr>
          <p:cNvPr id="839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92505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SVG i HTML</a:t>
            </a:r>
            <a:endParaRPr lang="sv-SE" dirty="0"/>
          </a:p>
        </p:txBody>
      </p:sp>
      <p:sp>
        <p:nvSpPr>
          <p:cNvPr id="4" name="Rectangle 3"/>
          <p:cNvSpPr/>
          <p:nvPr/>
        </p:nvSpPr>
        <p:spPr>
          <a:xfrm>
            <a:off x="197296" y="1902812"/>
            <a:ext cx="8695184"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a:t>
            </a:r>
            <a:r>
              <a:rPr lang="en-US" sz="1400" b="1" dirty="0" err="1" smtClean="0">
                <a:solidFill>
                  <a:srgbClr val="0070C0"/>
                </a:solidFill>
                <a:latin typeface="Courier New" pitchFamily="49" charset="0"/>
                <a:cs typeface="Courier New" pitchFamily="49" charset="0"/>
              </a:rPr>
              <a:t>svg</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"226"</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height</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"226"</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&lt;circle </a:t>
            </a:r>
            <a:r>
              <a:rPr lang="en-US" sz="1400" b="1" dirty="0" err="1" smtClean="0">
                <a:solidFill>
                  <a:srgbClr val="FF0000"/>
                </a:solidFill>
                <a:latin typeface="Courier New" pitchFamily="49" charset="0"/>
                <a:cs typeface="Courier New" pitchFamily="49" charset="0"/>
              </a:rPr>
              <a:t>cx</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"110" </a:t>
            </a:r>
            <a:r>
              <a:rPr lang="en-US" sz="1400" b="1" dirty="0" smtClean="0">
                <a:solidFill>
                  <a:srgbClr val="FF0000"/>
                </a:solidFill>
                <a:latin typeface="Courier New" pitchFamily="49" charset="0"/>
                <a:cs typeface="Courier New" pitchFamily="49" charset="0"/>
              </a:rPr>
              <a:t>cy</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"107"</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r</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"80"</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stroke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"black" </a:t>
            </a:r>
            <a:r>
              <a:rPr lang="en-US" sz="1400" b="1" dirty="0" smtClean="0">
                <a:solidFill>
                  <a:srgbClr val="FF0000"/>
                </a:solidFill>
                <a:latin typeface="Courier New" pitchFamily="49" charset="0"/>
                <a:cs typeface="Courier New" pitchFamily="49" charset="0"/>
              </a:rPr>
              <a:t>stroke-width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"5" </a:t>
            </a:r>
            <a:r>
              <a:rPr lang="en-US" sz="1400" b="1" dirty="0" smtClean="0">
                <a:solidFill>
                  <a:srgbClr val="FF0000"/>
                </a:solidFill>
                <a:latin typeface="Courier New" pitchFamily="49" charset="0"/>
                <a:cs typeface="Courier New" pitchFamily="49" charset="0"/>
              </a:rPr>
              <a:t>fill</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"red"</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&lt;/</a:t>
            </a:r>
            <a:r>
              <a:rPr lang="en-US" sz="1400" b="1" dirty="0" err="1" smtClean="0">
                <a:solidFill>
                  <a:srgbClr val="0070C0"/>
                </a:solidFill>
                <a:latin typeface="Courier New" pitchFamily="49" charset="0"/>
                <a:cs typeface="Courier New" pitchFamily="49" charset="0"/>
              </a:rPr>
              <a:t>svg</a:t>
            </a:r>
            <a:r>
              <a:rPr lang="en-US"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sp>
        <p:nvSpPr>
          <p:cNvPr id="5" name="TextBox 4"/>
          <p:cNvSpPr txBox="1"/>
          <p:nvPr/>
        </p:nvSpPr>
        <p:spPr>
          <a:xfrm>
            <a:off x="197296" y="1254740"/>
            <a:ext cx="4254626" cy="646331"/>
          </a:xfrm>
          <a:prstGeom prst="rect">
            <a:avLst/>
          </a:prstGeom>
          <a:noFill/>
        </p:spPr>
        <p:txBody>
          <a:bodyPr wrap="none" rtlCol="0">
            <a:spAutoFit/>
          </a:bodyPr>
          <a:lstStyle/>
          <a:p>
            <a:r>
              <a:rPr lang="sv-SE" b="1" dirty="0" smtClean="0">
                <a:latin typeface="Minya Nouvelle" pitchFamily="2" charset="0"/>
              </a:rPr>
              <a:t>Metod 1:</a:t>
            </a:r>
          </a:p>
          <a:p>
            <a:r>
              <a:rPr lang="sv-SE" dirty="0" smtClean="0">
                <a:latin typeface="Minya Nouvelle" pitchFamily="2" charset="0"/>
              </a:rPr>
              <a:t>Skriv </a:t>
            </a:r>
            <a:r>
              <a:rPr lang="sv-SE" dirty="0" err="1" smtClean="0">
                <a:latin typeface="Minya Nouvelle" pitchFamily="2" charset="0"/>
              </a:rPr>
              <a:t>svg</a:t>
            </a:r>
            <a:r>
              <a:rPr lang="sv-SE" dirty="0" smtClean="0">
                <a:latin typeface="Minya Nouvelle" pitchFamily="2" charset="0"/>
              </a:rPr>
              <a:t>-kod direkt i ditt dokument:</a:t>
            </a:r>
          </a:p>
        </p:txBody>
      </p:sp>
      <p:sp>
        <p:nvSpPr>
          <p:cNvPr id="6" name="Rectangle 5"/>
          <p:cNvSpPr/>
          <p:nvPr/>
        </p:nvSpPr>
        <p:spPr>
          <a:xfrm>
            <a:off x="179512" y="3505572"/>
            <a:ext cx="7416824"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a:t>
            </a:r>
            <a:r>
              <a:rPr lang="en-US" sz="1400" b="1" dirty="0" err="1" smtClean="0">
                <a:solidFill>
                  <a:srgbClr val="0070C0"/>
                </a:solidFill>
                <a:latin typeface="Courier New" pitchFamily="49" charset="0"/>
                <a:cs typeface="Courier New" pitchFamily="49" charset="0"/>
              </a:rPr>
              <a:t>img</a:t>
            </a:r>
            <a:r>
              <a:rPr lang="en-US" sz="1400" b="1" dirty="0" smtClean="0">
                <a:solidFill>
                  <a:srgbClr val="0070C0"/>
                </a:solidFill>
                <a:latin typeface="Courier New" pitchFamily="49" charset="0"/>
                <a:cs typeface="Courier New" pitchFamily="49" charset="0"/>
              </a:rPr>
              <a:t>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hippo.svg</a:t>
            </a:r>
            <a:r>
              <a:rPr lang="en-US" sz="1400" b="1" dirty="0" smtClean="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"480"</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height</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"700"</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alt</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Flodhäst</a:t>
            </a:r>
            <a:r>
              <a:rPr lang="en-US" sz="1400" b="1" dirty="0" smtClean="0">
                <a:solidFill>
                  <a:srgbClr val="7030A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/&gt;</a:t>
            </a:r>
          </a:p>
        </p:txBody>
      </p:sp>
      <p:sp>
        <p:nvSpPr>
          <p:cNvPr id="7" name="TextBox 6"/>
          <p:cNvSpPr txBox="1"/>
          <p:nvPr/>
        </p:nvSpPr>
        <p:spPr>
          <a:xfrm>
            <a:off x="179512" y="2857500"/>
            <a:ext cx="2980303" cy="646331"/>
          </a:xfrm>
          <a:prstGeom prst="rect">
            <a:avLst/>
          </a:prstGeom>
          <a:noFill/>
        </p:spPr>
        <p:txBody>
          <a:bodyPr wrap="none" rtlCol="0">
            <a:spAutoFit/>
          </a:bodyPr>
          <a:lstStyle/>
          <a:p>
            <a:r>
              <a:rPr lang="sv-SE" b="1" dirty="0" smtClean="0">
                <a:latin typeface="Minya Nouvelle" pitchFamily="2" charset="0"/>
              </a:rPr>
              <a:t>Metod 2:</a:t>
            </a:r>
          </a:p>
          <a:p>
            <a:r>
              <a:rPr lang="sv-SE" dirty="0" smtClean="0">
                <a:latin typeface="Minya Nouvelle" pitchFamily="2" charset="0"/>
              </a:rPr>
              <a:t>Bädda in en extern </a:t>
            </a:r>
            <a:r>
              <a:rPr lang="sv-SE" dirty="0" err="1" smtClean="0">
                <a:latin typeface="Minya Nouvelle" pitchFamily="2" charset="0"/>
              </a:rPr>
              <a:t>svg</a:t>
            </a:r>
            <a:r>
              <a:rPr lang="sv-SE" dirty="0" smtClean="0">
                <a:latin typeface="Minya Nouvelle" pitchFamily="2" charset="0"/>
              </a:rPr>
              <a:t>-fil:</a:t>
            </a:r>
          </a:p>
        </p:txBody>
      </p:sp>
      <p:sp>
        <p:nvSpPr>
          <p:cNvPr id="8" name="Oval 7"/>
          <p:cNvSpPr/>
          <p:nvPr/>
        </p:nvSpPr>
        <p:spPr>
          <a:xfrm>
            <a:off x="7812360" y="2425452"/>
            <a:ext cx="936104" cy="936104"/>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8134" name="Picture 6" descr="C:\Users\tstjo\AppData\Local\Temp\SNAGHTMLaaff2de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35" y="3937621"/>
            <a:ext cx="1717626" cy="1512168"/>
          </a:xfrm>
          <a:prstGeom prst="rect">
            <a:avLst/>
          </a:prstGeom>
          <a:noFill/>
          <a:extLst>
            <a:ext uri="{909E8E84-426E-40dd-AFC4-6F175D3DCCD1}">
              <a14:hiddenFill xmlns:a14="http://schemas.microsoft.com/office/drawing/2010/main">
                <a:solidFill>
                  <a:srgbClr val="FFFFFF"/>
                </a:solidFill>
              </a14:hiddenFill>
            </a:ext>
          </a:extLst>
        </p:spPr>
      </p:pic>
      <p:pic>
        <p:nvPicPr>
          <p:cNvPr id="48136" name="Picture 8" descr="C:\Users\tstjo\AppData\Local\Temp\SNAGHTMLaaffe5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3928056"/>
            <a:ext cx="1728491" cy="1521734"/>
          </a:xfrm>
          <a:prstGeom prst="rect">
            <a:avLst/>
          </a:prstGeom>
          <a:noFill/>
          <a:extLst>
            <a:ext uri="{909E8E84-426E-40dd-AFC4-6F175D3DCCD1}">
              <a14:hiddenFill xmlns:a14="http://schemas.microsoft.com/office/drawing/2010/main">
                <a:solidFill>
                  <a:srgbClr val="FFFFFF"/>
                </a:solidFill>
              </a14:hiddenFill>
            </a:ext>
          </a:extLst>
        </p:spPr>
      </p:pic>
      <p:pic>
        <p:nvPicPr>
          <p:cNvPr id="48138" name="Picture 10" descr="C:\Users\tstjo\AppData\Local\Temp\SNAGHTMLab0088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5969" y="3928055"/>
            <a:ext cx="1728490" cy="15217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1745148">
            <a:off x="7629627" y="260615"/>
            <a:ext cx="1558183" cy="369332"/>
          </a:xfrm>
          <a:prstGeom prst="rect">
            <a:avLst/>
          </a:prstGeom>
          <a:noFill/>
        </p:spPr>
        <p:txBody>
          <a:bodyPr wrap="none" rtlCol="0">
            <a:spAutoFit/>
          </a:bodyPr>
          <a:lstStyle/>
          <a:p>
            <a:r>
              <a:rPr lang="sv-SE" b="1" dirty="0" smtClean="0">
                <a:solidFill>
                  <a:srgbClr val="FF0000"/>
                </a:solidFill>
                <a:latin typeface="Minya Nouvelle" pitchFamily="2" charset="0"/>
              </a:rPr>
              <a:t>Vektorgrafik</a:t>
            </a:r>
          </a:p>
        </p:txBody>
      </p:sp>
      <p:pic>
        <p:nvPicPr>
          <p:cNvPr id="15" name="Picture 2" descr="S:\dfm\info\icons\v-collections\v_collections_png\computer_network_security\64x64\shadow\workplac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4408" y="487372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95487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Video</a:t>
            </a:r>
            <a:endParaRPr lang="sv-SE" dirty="0"/>
          </a:p>
        </p:txBody>
      </p:sp>
      <p:pic>
        <p:nvPicPr>
          <p:cNvPr id="55298" name="Picture 2" descr="S:\dfm\info\icons\v-collections\v_collections_png\software_graphics_media\128x128\shadow\fi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48123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1129308"/>
            <a:ext cx="4132833" cy="232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55576" y="3649588"/>
            <a:ext cx="783108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&lt;video </a:t>
            </a:r>
            <a:r>
              <a:rPr lang="en-US" sz="1400" b="1" dirty="0" smtClean="0">
                <a:solidFill>
                  <a:srgbClr val="FF0000"/>
                </a:solidFill>
                <a:latin typeface="Courier New" pitchFamily="49" charset="0"/>
                <a:cs typeface="Courier New" pitchFamily="49" charset="0"/>
              </a:rPr>
              <a:t>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"1920"</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height</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"180"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"big_buck_bunny.ogg" </a:t>
            </a:r>
            <a:r>
              <a:rPr lang="en-US" sz="1400" b="1" dirty="0" err="1" smtClean="0">
                <a:solidFill>
                  <a:srgbClr val="FF0000"/>
                </a:solidFill>
                <a:latin typeface="Courier New" pitchFamily="49" charset="0"/>
                <a:cs typeface="Courier New" pitchFamily="49" charset="0"/>
              </a:rPr>
              <a:t>autoplay</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&lt;p&gt;</a:t>
            </a:r>
            <a:r>
              <a:rPr lang="en-US" sz="1400" b="1" dirty="0" smtClean="0">
                <a:solidFill>
                  <a:srgbClr val="002060"/>
                </a:solidFill>
                <a:latin typeface="Courier New" pitchFamily="49" charset="0"/>
                <a:cs typeface="Courier New" pitchFamily="49" charset="0"/>
              </a:rPr>
              <a:t>Din </a:t>
            </a:r>
            <a:r>
              <a:rPr lang="en-US" sz="1400" b="1" dirty="0" err="1" smtClean="0">
                <a:solidFill>
                  <a:srgbClr val="002060"/>
                </a:solidFill>
                <a:latin typeface="Courier New" pitchFamily="49" charset="0"/>
                <a:cs typeface="Courier New" pitchFamily="49" charset="0"/>
              </a:rPr>
              <a:t>webbläsare</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stödjer</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inte</a:t>
            </a:r>
            <a:r>
              <a:rPr lang="en-US" sz="1400" b="1" dirty="0" smtClean="0">
                <a:solidFill>
                  <a:srgbClr val="00206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&lt;code&gt;</a:t>
            </a:r>
            <a:r>
              <a:rPr lang="en-US" sz="1400" b="1" dirty="0" smtClean="0">
                <a:solidFill>
                  <a:srgbClr val="002060"/>
                </a:solidFill>
                <a:latin typeface="Courier New" pitchFamily="49" charset="0"/>
                <a:cs typeface="Courier New" pitchFamily="49" charset="0"/>
              </a:rPr>
              <a:t>video</a:t>
            </a:r>
            <a:r>
              <a:rPr lang="en-US" sz="1400" b="1" dirty="0" smtClean="0">
                <a:solidFill>
                  <a:srgbClr val="0070C0"/>
                </a:solidFill>
                <a:latin typeface="Courier New" pitchFamily="49" charset="0"/>
                <a:cs typeface="Courier New" pitchFamily="49" charset="0"/>
              </a:rPr>
              <a:t>&lt;/code&gt;</a:t>
            </a:r>
            <a:r>
              <a:rPr lang="en-US" sz="1400" b="1" dirty="0" smtClean="0">
                <a:solidFill>
                  <a:srgbClr val="002060"/>
                </a:solidFill>
                <a:latin typeface="Courier New" pitchFamily="49" charset="0"/>
                <a:cs typeface="Courier New" pitchFamily="49" charset="0"/>
              </a:rPr>
              <a:t>-</a:t>
            </a:r>
            <a:r>
              <a:rPr lang="en-US" sz="1400" b="1" dirty="0" err="1" smtClean="0">
                <a:solidFill>
                  <a:srgbClr val="002060"/>
                </a:solidFill>
                <a:latin typeface="Courier New" pitchFamily="49" charset="0"/>
                <a:cs typeface="Courier New" pitchFamily="49" charset="0"/>
              </a:rPr>
              <a:t>taggen</a:t>
            </a:r>
            <a:r>
              <a:rPr lang="en-US" sz="1400" b="1" dirty="0" smtClean="0">
                <a:solidFill>
                  <a:srgbClr val="0070C0"/>
                </a:solidFill>
                <a:latin typeface="Courier New" pitchFamily="49" charset="0"/>
                <a:cs typeface="Courier New" pitchFamily="49" charset="0"/>
              </a:rPr>
              <a:t>&lt;/p&gt;</a:t>
            </a:r>
          </a:p>
          <a:p>
            <a:r>
              <a:rPr lang="en-US" sz="1400" b="1" dirty="0" smtClean="0">
                <a:solidFill>
                  <a:srgbClr val="0070C0"/>
                </a:solidFill>
                <a:latin typeface="Courier New" pitchFamily="49" charset="0"/>
                <a:cs typeface="Courier New" pitchFamily="49" charset="0"/>
              </a:rPr>
              <a:t>&lt;/video&gt;</a:t>
            </a:r>
            <a:endParaRPr lang="sv-SE" sz="1400" b="1" dirty="0">
              <a:solidFill>
                <a:srgbClr val="0070C0"/>
              </a:solidFill>
              <a:latin typeface="Courier New" pitchFamily="49" charset="0"/>
              <a:cs typeface="Courier New" pitchFamily="49" charset="0"/>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41632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Codec</a:t>
            </a:r>
            <a:r>
              <a:rPr lang="sv-SE" dirty="0" smtClean="0"/>
              <a:t>-djungeln</a:t>
            </a:r>
            <a:endParaRPr lang="sv-SE" dirty="0"/>
          </a:p>
        </p:txBody>
      </p:sp>
      <p:graphicFrame>
        <p:nvGraphicFramePr>
          <p:cNvPr id="5" name="Table 4"/>
          <p:cNvGraphicFramePr>
            <a:graphicFrameLocks noGrp="1"/>
          </p:cNvGraphicFramePr>
          <p:nvPr>
            <p:extLst>
              <p:ext uri="{D42A27DB-BD31-4B8C-83A1-F6EECF244321}">
                <p14:modId xmlns:p14="http://schemas.microsoft.com/office/powerpoint/2010/main" val="2544053373"/>
              </p:ext>
            </p:extLst>
          </p:nvPr>
        </p:nvGraphicFramePr>
        <p:xfrm>
          <a:off x="539552" y="1273324"/>
          <a:ext cx="8001001" cy="2011680"/>
        </p:xfrm>
        <a:graphic>
          <a:graphicData uri="http://schemas.openxmlformats.org/drawingml/2006/table">
            <a:tbl>
              <a:tblPr firstRow="1" bandRow="1">
                <a:tableStyleId>{93296810-A885-4BE3-A3E7-6D5BEEA58F35}</a:tableStyleId>
              </a:tblPr>
              <a:tblGrid>
                <a:gridCol w="2333625"/>
                <a:gridCol w="2000250"/>
                <a:gridCol w="1833563"/>
                <a:gridCol w="1833563"/>
              </a:tblGrid>
              <a:tr h="264029">
                <a:tc>
                  <a:txBody>
                    <a:bodyPr/>
                    <a:lstStyle/>
                    <a:p>
                      <a:endParaRPr lang="sv-SE"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1600" dirty="0" err="1" smtClean="0"/>
                        <a:t>Theora</a:t>
                      </a:r>
                      <a:r>
                        <a:rPr lang="sv-SE" sz="1600" dirty="0" smtClean="0"/>
                        <a:t> (</a:t>
                      </a:r>
                      <a:r>
                        <a:rPr lang="sv-SE" sz="1600" dirty="0" err="1" smtClean="0"/>
                        <a:t>ogg</a:t>
                      </a:r>
                      <a:r>
                        <a:rPr lang="sv-SE" sz="1600" dirty="0" smtClean="0"/>
                        <a:t>)</a:t>
                      </a:r>
                      <a:endParaRPr lang="sv-SE" sz="1600" dirty="0"/>
                    </a:p>
                  </a:txBody>
                  <a:tcPr/>
                </a:tc>
                <a:tc>
                  <a:txBody>
                    <a:bodyPr/>
                    <a:lstStyle/>
                    <a:p>
                      <a:pPr algn="ctr"/>
                      <a:r>
                        <a:rPr lang="sv-SE" sz="1600" dirty="0" smtClean="0"/>
                        <a:t>H.264 (mp4)</a:t>
                      </a:r>
                      <a:endParaRPr lang="sv-SE" sz="1600" dirty="0"/>
                    </a:p>
                  </a:txBody>
                  <a:tcPr/>
                </a:tc>
                <a:tc>
                  <a:txBody>
                    <a:bodyPr/>
                    <a:lstStyle/>
                    <a:p>
                      <a:pPr algn="ctr"/>
                      <a:r>
                        <a:rPr lang="sv-SE" sz="1600" dirty="0" smtClean="0"/>
                        <a:t>VP8 (</a:t>
                      </a:r>
                      <a:r>
                        <a:rPr lang="sv-SE" sz="1600" dirty="0" err="1" smtClean="0"/>
                        <a:t>webm</a:t>
                      </a:r>
                      <a:r>
                        <a:rPr lang="sv-SE" sz="1600" dirty="0" smtClean="0"/>
                        <a:t>)</a:t>
                      </a:r>
                      <a:endParaRPr lang="sv-SE" sz="1600" dirty="0"/>
                    </a:p>
                  </a:txBody>
                  <a:tcPr/>
                </a:tc>
              </a:tr>
              <a:tr h="264029">
                <a:tc>
                  <a:txBody>
                    <a:bodyPr/>
                    <a:lstStyle/>
                    <a:p>
                      <a:r>
                        <a:rPr lang="sv-SE" sz="1600" dirty="0" smtClean="0"/>
                        <a:t>Internet Explorer</a:t>
                      </a:r>
                      <a:endParaRPr lang="sv-SE" sz="1600" b="1" dirty="0"/>
                    </a:p>
                  </a:txBody>
                  <a:tcPr/>
                </a:tc>
                <a:tc>
                  <a:txBody>
                    <a:bodyPr/>
                    <a:lstStyle/>
                    <a:p>
                      <a:pPr algn="ctr"/>
                      <a:endParaRPr lang="sv-SE" sz="1600" dirty="0"/>
                    </a:p>
                  </a:txBody>
                  <a:tcPr/>
                </a:tc>
                <a:tc>
                  <a:txBody>
                    <a:bodyPr/>
                    <a:lstStyle/>
                    <a:p>
                      <a:pPr algn="ctr"/>
                      <a:r>
                        <a:rPr lang="sv-SE" sz="1600" dirty="0" smtClean="0"/>
                        <a:t>9.0</a:t>
                      </a:r>
                      <a:endParaRPr lang="sv-SE" sz="1600" dirty="0"/>
                    </a:p>
                  </a:txBody>
                  <a:tcPr/>
                </a:tc>
                <a:tc>
                  <a:txBody>
                    <a:bodyPr/>
                    <a:lstStyle/>
                    <a:p>
                      <a:pPr algn="ctr"/>
                      <a:endParaRPr lang="sv-SE" sz="1600"/>
                    </a:p>
                  </a:txBody>
                  <a:tcPr/>
                </a:tc>
              </a:tr>
              <a:tr h="264029">
                <a:tc>
                  <a:txBody>
                    <a:bodyPr/>
                    <a:lstStyle/>
                    <a:p>
                      <a:r>
                        <a:rPr lang="sv-SE" sz="1600" dirty="0" err="1" smtClean="0"/>
                        <a:t>Firefox</a:t>
                      </a:r>
                      <a:endParaRPr lang="sv-SE" sz="1600" b="1" dirty="0"/>
                    </a:p>
                  </a:txBody>
                  <a:tcPr/>
                </a:tc>
                <a:tc>
                  <a:txBody>
                    <a:bodyPr/>
                    <a:lstStyle/>
                    <a:p>
                      <a:pPr algn="ctr"/>
                      <a:r>
                        <a:rPr lang="sv-SE" sz="1600" dirty="0" smtClean="0"/>
                        <a:t>3.5</a:t>
                      </a:r>
                      <a:endParaRPr lang="sv-SE" sz="1600" dirty="0"/>
                    </a:p>
                  </a:txBody>
                  <a:tcPr/>
                </a:tc>
                <a:tc>
                  <a:txBody>
                    <a:bodyPr/>
                    <a:lstStyle/>
                    <a:p>
                      <a:pPr algn="ctr"/>
                      <a:endParaRPr lang="sv-SE" sz="1600" dirty="0"/>
                    </a:p>
                  </a:txBody>
                  <a:tcPr/>
                </a:tc>
                <a:tc>
                  <a:txBody>
                    <a:bodyPr/>
                    <a:lstStyle/>
                    <a:p>
                      <a:pPr algn="ctr"/>
                      <a:r>
                        <a:rPr lang="sv-SE" sz="1600" dirty="0" smtClean="0"/>
                        <a:t>4.0</a:t>
                      </a:r>
                      <a:endParaRPr lang="sv-SE" sz="1600" dirty="0"/>
                    </a:p>
                  </a:txBody>
                  <a:tcPr/>
                </a:tc>
              </a:tr>
              <a:tr h="264029">
                <a:tc>
                  <a:txBody>
                    <a:bodyPr/>
                    <a:lstStyle/>
                    <a:p>
                      <a:r>
                        <a:rPr lang="sv-SE" sz="1600" dirty="0" err="1" smtClean="0"/>
                        <a:t>Chrome</a:t>
                      </a:r>
                      <a:endParaRPr lang="sv-SE" sz="1600" b="1" dirty="0"/>
                    </a:p>
                  </a:txBody>
                  <a:tcPr/>
                </a:tc>
                <a:tc>
                  <a:txBody>
                    <a:bodyPr/>
                    <a:lstStyle/>
                    <a:p>
                      <a:pPr algn="ctr"/>
                      <a:r>
                        <a:rPr lang="sv-SE" sz="1600" dirty="0" smtClean="0"/>
                        <a:t>3.0</a:t>
                      </a:r>
                      <a:endParaRPr lang="sv-SE" sz="1600" dirty="0"/>
                    </a:p>
                  </a:txBody>
                  <a:tcPr/>
                </a:tc>
                <a:tc>
                  <a:txBody>
                    <a:bodyPr/>
                    <a:lstStyle/>
                    <a:p>
                      <a:pPr algn="ctr"/>
                      <a:r>
                        <a:rPr lang="sv-SE" sz="1600" dirty="0" smtClean="0"/>
                        <a:t>3.0</a:t>
                      </a:r>
                      <a:endParaRPr lang="sv-SE" sz="1600" dirty="0"/>
                    </a:p>
                  </a:txBody>
                  <a:tcPr/>
                </a:tc>
                <a:tc>
                  <a:txBody>
                    <a:bodyPr/>
                    <a:lstStyle/>
                    <a:p>
                      <a:pPr algn="ctr"/>
                      <a:r>
                        <a:rPr lang="sv-SE" sz="1600" dirty="0" smtClean="0"/>
                        <a:t>6.0</a:t>
                      </a:r>
                      <a:endParaRPr lang="sv-SE" sz="1600" dirty="0"/>
                    </a:p>
                  </a:txBody>
                  <a:tcPr/>
                </a:tc>
              </a:tr>
              <a:tr h="264029">
                <a:tc>
                  <a:txBody>
                    <a:bodyPr/>
                    <a:lstStyle/>
                    <a:p>
                      <a:r>
                        <a:rPr lang="sv-SE" sz="1600" dirty="0" smtClean="0"/>
                        <a:t>Safari</a:t>
                      </a:r>
                      <a:endParaRPr lang="sv-SE" sz="1600" b="1" dirty="0"/>
                    </a:p>
                  </a:txBody>
                  <a:tcPr/>
                </a:tc>
                <a:tc>
                  <a:txBody>
                    <a:bodyPr/>
                    <a:lstStyle/>
                    <a:p>
                      <a:pPr algn="ctr"/>
                      <a:endParaRPr lang="sv-SE" sz="1600" dirty="0"/>
                    </a:p>
                  </a:txBody>
                  <a:tcPr/>
                </a:tc>
                <a:tc>
                  <a:txBody>
                    <a:bodyPr/>
                    <a:lstStyle/>
                    <a:p>
                      <a:pPr algn="ctr"/>
                      <a:r>
                        <a:rPr lang="sv-SE" sz="1600" dirty="0" smtClean="0"/>
                        <a:t>3.1</a:t>
                      </a:r>
                      <a:endParaRPr lang="sv-SE" sz="1600" dirty="0"/>
                    </a:p>
                  </a:txBody>
                  <a:tcPr/>
                </a:tc>
                <a:tc>
                  <a:txBody>
                    <a:bodyPr/>
                    <a:lstStyle/>
                    <a:p>
                      <a:pPr algn="ctr"/>
                      <a:endParaRPr lang="sv-SE" sz="1600" dirty="0"/>
                    </a:p>
                  </a:txBody>
                  <a:tcPr/>
                </a:tc>
              </a:tr>
              <a:tr h="123799">
                <a:tc>
                  <a:txBody>
                    <a:bodyPr/>
                    <a:lstStyle/>
                    <a:p>
                      <a:r>
                        <a:rPr lang="sv-SE" sz="1600" dirty="0" smtClean="0"/>
                        <a:t>Opera</a:t>
                      </a:r>
                      <a:endParaRPr lang="sv-SE" sz="1600" b="1" dirty="0"/>
                    </a:p>
                  </a:txBody>
                  <a:tcPr/>
                </a:tc>
                <a:tc>
                  <a:txBody>
                    <a:bodyPr/>
                    <a:lstStyle/>
                    <a:p>
                      <a:pPr algn="ctr"/>
                      <a:r>
                        <a:rPr lang="sv-SE" sz="1600" dirty="0" smtClean="0"/>
                        <a:t>10.50</a:t>
                      </a:r>
                      <a:endParaRPr lang="sv-SE" sz="1600" dirty="0"/>
                    </a:p>
                  </a:txBody>
                  <a:tcPr/>
                </a:tc>
                <a:tc>
                  <a:txBody>
                    <a:bodyPr/>
                    <a:lstStyle/>
                    <a:p>
                      <a:pPr algn="ctr"/>
                      <a:endParaRPr lang="sv-SE" sz="1600"/>
                    </a:p>
                  </a:txBody>
                  <a:tcPr/>
                </a:tc>
                <a:tc>
                  <a:txBody>
                    <a:bodyPr/>
                    <a:lstStyle/>
                    <a:p>
                      <a:pPr algn="ctr"/>
                      <a:r>
                        <a:rPr lang="sv-SE" sz="1600" dirty="0" smtClean="0"/>
                        <a:t>10.60</a:t>
                      </a:r>
                      <a:endParaRPr lang="sv-SE" sz="1600" dirty="0"/>
                    </a:p>
                  </a:txBody>
                  <a:tcPr/>
                </a:tc>
              </a:tr>
            </a:tbl>
          </a:graphicData>
        </a:graphic>
      </p:graphicFrame>
      <p:sp>
        <p:nvSpPr>
          <p:cNvPr id="6" name="Rectangle 5"/>
          <p:cNvSpPr/>
          <p:nvPr/>
        </p:nvSpPr>
        <p:spPr>
          <a:xfrm>
            <a:off x="1115616" y="3865612"/>
            <a:ext cx="7039000" cy="116955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&lt;video </a:t>
            </a:r>
            <a:r>
              <a:rPr lang="en-US" sz="1400" b="1" dirty="0" smtClean="0">
                <a:solidFill>
                  <a:srgbClr val="FF0000"/>
                </a:solidFill>
                <a:latin typeface="Courier New" pitchFamily="49" charset="0"/>
                <a:cs typeface="Courier New" pitchFamily="49" charset="0"/>
              </a:rPr>
              <a:t>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"1920"</a:t>
            </a:r>
            <a:r>
              <a:rPr lang="en-US" sz="1400" b="1" dirty="0" smtClean="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height</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"180</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controls poster</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"bunny.png" </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&lt;source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bunny.mp4</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type</a:t>
            </a:r>
            <a:r>
              <a:rPr lang="en-US" sz="1400" b="1" dirty="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video/mp4" </a:t>
            </a:r>
            <a:r>
              <a:rPr lang="en-US" sz="1400" b="1" dirty="0" smtClean="0">
                <a:solidFill>
                  <a:srgbClr val="0070C0"/>
                </a:solidFill>
                <a:latin typeface="Courier New" pitchFamily="49" charset="0"/>
                <a:cs typeface="Courier New" pitchFamily="49" charset="0"/>
              </a:rPr>
              <a:t>/&gt;</a:t>
            </a:r>
            <a:endParaRPr lang="en-US" sz="1400" b="1" dirty="0">
              <a:solidFill>
                <a:srgbClr val="0070C0"/>
              </a:solidFill>
              <a:latin typeface="Courier New" pitchFamily="49" charset="0"/>
              <a:cs typeface="Courier New" pitchFamily="49" charset="0"/>
            </a:endParaRP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&lt;source </a:t>
            </a:r>
            <a:r>
              <a:rPr lang="en-US" sz="1400" b="1" dirty="0" err="1">
                <a:solidFill>
                  <a:srgbClr val="FF0000"/>
                </a:solidFill>
                <a:latin typeface="Courier New" pitchFamily="49" charset="0"/>
                <a:cs typeface="Courier New" pitchFamily="49" charset="0"/>
              </a:rPr>
              <a:t>src</a:t>
            </a:r>
            <a:r>
              <a:rPr lang="en-US" sz="1400" b="1" dirty="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bunny.ogg" </a:t>
            </a:r>
            <a:r>
              <a:rPr lang="en-US" sz="1400" b="1" dirty="0" smtClean="0">
                <a:solidFill>
                  <a:srgbClr val="FF0000"/>
                </a:solidFill>
                <a:latin typeface="Courier New" pitchFamily="49" charset="0"/>
                <a:cs typeface="Courier New" pitchFamily="49" charset="0"/>
              </a:rPr>
              <a:t>type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"video/</a:t>
            </a:r>
            <a:r>
              <a:rPr lang="en-US" sz="1400" b="1" dirty="0" err="1" smtClean="0">
                <a:solidFill>
                  <a:srgbClr val="7030A0"/>
                </a:solidFill>
                <a:latin typeface="Courier New" pitchFamily="49" charset="0"/>
                <a:cs typeface="Courier New" pitchFamily="49" charset="0"/>
              </a:rPr>
              <a:t>ogg</a:t>
            </a:r>
            <a:r>
              <a:rPr lang="en-US" sz="1400" b="1" dirty="0" smtClean="0">
                <a:solidFill>
                  <a:srgbClr val="7030A0"/>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&lt;p&gt;</a:t>
            </a:r>
            <a:r>
              <a:rPr lang="en-US" sz="1400" b="1" dirty="0" smtClean="0">
                <a:solidFill>
                  <a:srgbClr val="002060"/>
                </a:solidFill>
                <a:latin typeface="Courier New" pitchFamily="49" charset="0"/>
                <a:cs typeface="Courier New" pitchFamily="49" charset="0"/>
              </a:rPr>
              <a:t>Din </a:t>
            </a:r>
            <a:r>
              <a:rPr lang="en-US" sz="1400" b="1" dirty="0" err="1" smtClean="0">
                <a:solidFill>
                  <a:srgbClr val="002060"/>
                </a:solidFill>
                <a:latin typeface="Courier New" pitchFamily="49" charset="0"/>
                <a:cs typeface="Courier New" pitchFamily="49" charset="0"/>
              </a:rPr>
              <a:t>webbläsare</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stödjer</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inte</a:t>
            </a:r>
            <a:r>
              <a:rPr lang="en-US" sz="1400" b="1" dirty="0" smtClean="0">
                <a:solidFill>
                  <a:srgbClr val="002060"/>
                </a:solidFill>
                <a:latin typeface="Courier New" pitchFamily="49" charset="0"/>
                <a:cs typeface="Courier New" pitchFamily="49" charset="0"/>
              </a:rPr>
              <a:t> &lt;code&gt;video&lt;/code&gt;-</a:t>
            </a:r>
            <a:r>
              <a:rPr lang="en-US" sz="1400" b="1" dirty="0" err="1" smtClean="0">
                <a:solidFill>
                  <a:srgbClr val="002060"/>
                </a:solidFill>
                <a:latin typeface="Courier New" pitchFamily="49" charset="0"/>
                <a:cs typeface="Courier New" pitchFamily="49" charset="0"/>
              </a:rPr>
              <a:t>taggen</a:t>
            </a:r>
            <a:r>
              <a:rPr lang="en-US" sz="1400" b="1" dirty="0" smtClean="0">
                <a:solidFill>
                  <a:srgbClr val="0070C0"/>
                </a:solidFill>
                <a:latin typeface="Courier New" pitchFamily="49" charset="0"/>
                <a:cs typeface="Courier New" pitchFamily="49" charset="0"/>
              </a:rPr>
              <a:t>&lt;/p&gt;</a:t>
            </a:r>
          </a:p>
          <a:p>
            <a:r>
              <a:rPr lang="en-US" sz="1400" b="1" dirty="0" smtClean="0">
                <a:solidFill>
                  <a:srgbClr val="0070C0"/>
                </a:solidFill>
                <a:latin typeface="Courier New" pitchFamily="49" charset="0"/>
                <a:cs typeface="Courier New" pitchFamily="49" charset="0"/>
              </a:rPr>
              <a:t>&lt;/video&gt;</a:t>
            </a:r>
            <a:endParaRPr lang="sv-SE" sz="1400" b="1" dirty="0">
              <a:solidFill>
                <a:srgbClr val="0070C0"/>
              </a:solidFill>
              <a:latin typeface="Courier New" pitchFamily="49" charset="0"/>
              <a:cs typeface="Courier New" pitchFamily="49" charset="0"/>
            </a:endParaRPr>
          </a:p>
        </p:txBody>
      </p:sp>
      <p:sp>
        <p:nvSpPr>
          <p:cNvPr id="7" name="TextBox 6"/>
          <p:cNvSpPr txBox="1"/>
          <p:nvPr/>
        </p:nvSpPr>
        <p:spPr>
          <a:xfrm>
            <a:off x="172987" y="3307099"/>
            <a:ext cx="3419526" cy="307777"/>
          </a:xfrm>
          <a:prstGeom prst="rect">
            <a:avLst/>
          </a:prstGeom>
          <a:noFill/>
        </p:spPr>
        <p:txBody>
          <a:bodyPr wrap="none" rtlCol="0">
            <a:spAutoFit/>
          </a:bodyPr>
          <a:lstStyle/>
          <a:p>
            <a:r>
              <a:rPr lang="sv-SE" sz="1400" dirty="0" smtClean="0">
                <a:solidFill>
                  <a:srgbClr val="FF0000"/>
                </a:solidFill>
                <a:latin typeface="Minya Nouvelle" pitchFamily="2" charset="0"/>
              </a:rPr>
              <a:t>.mp4 bör ligga överst p.g.a. </a:t>
            </a:r>
            <a:r>
              <a:rPr lang="sv-SE" sz="1400" dirty="0" err="1" smtClean="0">
                <a:solidFill>
                  <a:srgbClr val="FF0000"/>
                </a:solidFill>
                <a:latin typeface="Minya Nouvelle" pitchFamily="2" charset="0"/>
              </a:rPr>
              <a:t>iOS</a:t>
            </a:r>
            <a:r>
              <a:rPr lang="sv-SE" sz="1400" dirty="0" smtClean="0">
                <a:solidFill>
                  <a:srgbClr val="FF0000"/>
                </a:solidFill>
                <a:latin typeface="Minya Nouvelle" pitchFamily="2" charset="0"/>
              </a:rPr>
              <a:t>-enheter</a:t>
            </a:r>
          </a:p>
        </p:txBody>
      </p:sp>
      <p:sp>
        <p:nvSpPr>
          <p:cNvPr id="11" name="Rectangle 10"/>
          <p:cNvSpPr/>
          <p:nvPr/>
        </p:nvSpPr>
        <p:spPr>
          <a:xfrm>
            <a:off x="1907704" y="5168116"/>
            <a:ext cx="7056784" cy="369332"/>
          </a:xfrm>
          <a:prstGeom prst="rect">
            <a:avLst/>
          </a:prstGeom>
        </p:spPr>
        <p:txBody>
          <a:bodyPr wrap="square">
            <a:spAutoFit/>
          </a:bodyPr>
          <a:lstStyle/>
          <a:p>
            <a:pPr algn="r"/>
            <a:r>
              <a:rPr lang="sv-SE" dirty="0">
                <a:latin typeface="Minya Nouvelle" charset="0"/>
              </a:rPr>
              <a:t>https://developer.mozilla.org/en/HTML/Element/video</a:t>
            </a:r>
          </a:p>
        </p:txBody>
      </p:sp>
      <p:sp>
        <p:nvSpPr>
          <p:cNvPr id="12" name="Freeform 11"/>
          <p:cNvSpPr/>
          <p:nvPr/>
        </p:nvSpPr>
        <p:spPr>
          <a:xfrm>
            <a:off x="169891" y="3581400"/>
            <a:ext cx="1270289" cy="698299"/>
          </a:xfrm>
          <a:custGeom>
            <a:avLst/>
            <a:gdLst>
              <a:gd name="connsiteX0" fmla="*/ 150149 w 1270289"/>
              <a:gd name="connsiteY0" fmla="*/ 0 h 698299"/>
              <a:gd name="connsiteX1" fmla="*/ 96809 w 1270289"/>
              <a:gd name="connsiteY1" fmla="*/ 647700 h 698299"/>
              <a:gd name="connsiteX2" fmla="*/ 1270289 w 1270289"/>
              <a:gd name="connsiteY2" fmla="*/ 655320 h 698299"/>
            </a:gdLst>
            <a:ahLst/>
            <a:cxnLst>
              <a:cxn ang="0">
                <a:pos x="connsiteX0" y="connsiteY0"/>
              </a:cxn>
              <a:cxn ang="0">
                <a:pos x="connsiteX1" y="connsiteY1"/>
              </a:cxn>
              <a:cxn ang="0">
                <a:pos x="connsiteX2" y="connsiteY2"/>
              </a:cxn>
            </a:cxnLst>
            <a:rect l="l" t="t" r="r" b="b"/>
            <a:pathLst>
              <a:path w="1270289" h="698299">
                <a:moveTo>
                  <a:pt x="150149" y="0"/>
                </a:moveTo>
                <a:cubicBezTo>
                  <a:pt x="30134" y="269240"/>
                  <a:pt x="-89881" y="538480"/>
                  <a:pt x="96809" y="647700"/>
                </a:cubicBezTo>
                <a:cubicBezTo>
                  <a:pt x="283499" y="756920"/>
                  <a:pt x="1270289" y="655320"/>
                  <a:pt x="1270289" y="65532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3" name="Picture 2" descr="S:\dfm\info\icons\v-collections\v_collections_png\software_graphics_media\128x128\shadow\fi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416" y="319408"/>
            <a:ext cx="558280" cy="558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004865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Audio</a:t>
            </a:r>
            <a:endParaRPr lang="sv-SE" dirty="0"/>
          </a:p>
        </p:txBody>
      </p:sp>
      <p:pic>
        <p:nvPicPr>
          <p:cNvPr id="58370" name="Picture 2" descr="S:\dfm\info\icons\v-collections\v_collections_png\software_graphics_media\256x256\shadow\loudspea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6521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71600" y="2714706"/>
            <a:ext cx="7039000" cy="116955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&lt;audio </a:t>
            </a:r>
            <a:r>
              <a:rPr lang="en-US" sz="1400" b="1" dirty="0" smtClean="0">
                <a:solidFill>
                  <a:srgbClr val="FF0000"/>
                </a:solidFill>
                <a:latin typeface="Courier New" pitchFamily="49" charset="0"/>
                <a:cs typeface="Courier New" pitchFamily="49" charset="0"/>
              </a:rPr>
              <a:t>controls</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"controls"</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a:t>
            </a:r>
            <a:r>
              <a:rPr lang="en-US" sz="1400" b="1" dirty="0">
                <a:solidFill>
                  <a:srgbClr val="0070C0"/>
                </a:solidFill>
                <a:latin typeface="Courier New" pitchFamily="49" charset="0"/>
                <a:cs typeface="Courier New" pitchFamily="49" charset="0"/>
              </a:rPr>
              <a:t>source </a:t>
            </a:r>
            <a:r>
              <a:rPr lang="en-US" sz="1400" b="1" dirty="0" err="1">
                <a:solidFill>
                  <a:srgbClr val="FF0000"/>
                </a:solidFill>
                <a:latin typeface="Courier New" pitchFamily="49" charset="0"/>
                <a:cs typeface="Courier New" pitchFamily="49" charset="0"/>
              </a:rPr>
              <a:t>src</a:t>
            </a:r>
            <a:r>
              <a:rPr lang="en-US" sz="1400" b="1" dirty="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bunny.m4a" </a:t>
            </a:r>
            <a:r>
              <a:rPr lang="en-US" sz="1400" b="1" dirty="0">
                <a:solidFill>
                  <a:srgbClr val="FF0000"/>
                </a:solidFill>
                <a:latin typeface="Courier New" pitchFamily="49" charset="0"/>
                <a:cs typeface="Courier New" pitchFamily="49" charset="0"/>
              </a:rPr>
              <a:t>type</a:t>
            </a:r>
            <a:r>
              <a:rPr lang="en-US" sz="1400" b="1" dirty="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video/mp4" </a:t>
            </a:r>
            <a:r>
              <a:rPr lang="en-US" sz="1400" b="1" dirty="0">
                <a:solidFill>
                  <a:srgbClr val="0070C0"/>
                </a:solidFill>
                <a:latin typeface="Courier New" pitchFamily="49" charset="0"/>
                <a:cs typeface="Courier New" pitchFamily="49" charset="0"/>
              </a:rPr>
              <a:t>/&gt;   </a:t>
            </a:r>
          </a:p>
          <a:p>
            <a:r>
              <a:rPr lang="en-US" sz="1400" b="1" dirty="0" smtClean="0">
                <a:solidFill>
                  <a:srgbClr val="0070C0"/>
                </a:solidFill>
                <a:latin typeface="Courier New" pitchFamily="49" charset="0"/>
                <a:cs typeface="Courier New" pitchFamily="49" charset="0"/>
              </a:rPr>
              <a:t>   &lt;</a:t>
            </a:r>
            <a:r>
              <a:rPr lang="en-US" sz="1400" b="1" dirty="0">
                <a:solidFill>
                  <a:srgbClr val="0070C0"/>
                </a:solidFill>
                <a:latin typeface="Courier New" pitchFamily="49" charset="0"/>
                <a:cs typeface="Courier New" pitchFamily="49" charset="0"/>
              </a:rPr>
              <a:t>source </a:t>
            </a:r>
            <a:r>
              <a:rPr lang="en-US" sz="1400" b="1" dirty="0" err="1">
                <a:solidFill>
                  <a:srgbClr val="FF0000"/>
                </a:solidFill>
                <a:latin typeface="Courier New" pitchFamily="49" charset="0"/>
                <a:cs typeface="Courier New" pitchFamily="49" charset="0"/>
              </a:rPr>
              <a:t>src</a:t>
            </a:r>
            <a:r>
              <a:rPr lang="en-US" sz="1400" b="1" dirty="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bunny.oga</a:t>
            </a:r>
            <a:r>
              <a:rPr lang="en-US" sz="1400" b="1" dirty="0" smtClean="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type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"video/</a:t>
            </a:r>
            <a:r>
              <a:rPr lang="en-US" sz="1400" b="1" dirty="0" err="1" smtClean="0">
                <a:solidFill>
                  <a:srgbClr val="7030A0"/>
                </a:solidFill>
                <a:latin typeface="Courier New" pitchFamily="49" charset="0"/>
                <a:cs typeface="Courier New" pitchFamily="49" charset="0"/>
              </a:rPr>
              <a:t>ogg</a:t>
            </a:r>
            <a:r>
              <a:rPr lang="en-US" sz="1400" b="1" dirty="0" smtClean="0">
                <a:solidFill>
                  <a:srgbClr val="7030A0"/>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&lt;p&gt;</a:t>
            </a:r>
            <a:r>
              <a:rPr lang="en-US" sz="1400" b="1" dirty="0" smtClean="0">
                <a:solidFill>
                  <a:srgbClr val="002060"/>
                </a:solidFill>
                <a:latin typeface="Courier New" pitchFamily="49" charset="0"/>
                <a:cs typeface="Courier New" pitchFamily="49" charset="0"/>
              </a:rPr>
              <a:t>Din </a:t>
            </a:r>
            <a:r>
              <a:rPr lang="en-US" sz="1400" b="1" dirty="0" err="1" smtClean="0">
                <a:solidFill>
                  <a:srgbClr val="002060"/>
                </a:solidFill>
                <a:latin typeface="Courier New" pitchFamily="49" charset="0"/>
                <a:cs typeface="Courier New" pitchFamily="49" charset="0"/>
              </a:rPr>
              <a:t>webbläsare</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stödjer</a:t>
            </a:r>
            <a:r>
              <a:rPr lang="en-US" sz="1400" b="1" dirty="0" smtClean="0">
                <a:solidFill>
                  <a:srgbClr val="002060"/>
                </a:solidFill>
                <a:latin typeface="Courier New" pitchFamily="49" charset="0"/>
                <a:cs typeface="Courier New" pitchFamily="49" charset="0"/>
              </a:rPr>
              <a:t> </a:t>
            </a:r>
            <a:r>
              <a:rPr lang="en-US" sz="1400" b="1" dirty="0" err="1" smtClean="0">
                <a:solidFill>
                  <a:srgbClr val="002060"/>
                </a:solidFill>
                <a:latin typeface="Courier New" pitchFamily="49" charset="0"/>
                <a:cs typeface="Courier New" pitchFamily="49" charset="0"/>
              </a:rPr>
              <a:t>inte</a:t>
            </a:r>
            <a:r>
              <a:rPr lang="en-US" sz="1400" b="1" dirty="0" smtClean="0">
                <a:solidFill>
                  <a:srgbClr val="002060"/>
                </a:solidFill>
                <a:latin typeface="Courier New" pitchFamily="49" charset="0"/>
                <a:cs typeface="Courier New" pitchFamily="49" charset="0"/>
              </a:rPr>
              <a:t> &lt;code&gt;audio&lt;/code&gt;-</a:t>
            </a:r>
            <a:r>
              <a:rPr lang="en-US" sz="1400" b="1" dirty="0" err="1" smtClean="0">
                <a:solidFill>
                  <a:srgbClr val="002060"/>
                </a:solidFill>
                <a:latin typeface="Courier New" pitchFamily="49" charset="0"/>
                <a:cs typeface="Courier New" pitchFamily="49" charset="0"/>
              </a:rPr>
              <a:t>taggen</a:t>
            </a:r>
            <a:r>
              <a:rPr lang="en-US" sz="1400" b="1" dirty="0" smtClean="0">
                <a:solidFill>
                  <a:srgbClr val="0070C0"/>
                </a:solidFill>
                <a:latin typeface="Courier New" pitchFamily="49" charset="0"/>
                <a:cs typeface="Courier New" pitchFamily="49" charset="0"/>
              </a:rPr>
              <a:t>&lt;/p&gt;</a:t>
            </a:r>
          </a:p>
          <a:p>
            <a:r>
              <a:rPr lang="en-US" sz="1400" b="1" dirty="0" smtClean="0">
                <a:solidFill>
                  <a:srgbClr val="0070C0"/>
                </a:solidFill>
                <a:latin typeface="Courier New" pitchFamily="49" charset="0"/>
                <a:cs typeface="Courier New" pitchFamily="49" charset="0"/>
              </a:rPr>
              <a:t>&lt;/video&gt;</a:t>
            </a:r>
            <a:endParaRPr lang="sv-SE" sz="14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90211215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WebGL</a:t>
            </a:r>
            <a:endParaRPr lang="sv-SE" dirty="0"/>
          </a:p>
        </p:txBody>
      </p:sp>
      <p:sp>
        <p:nvSpPr>
          <p:cNvPr id="3" name="Subtitle 2"/>
          <p:cNvSpPr>
            <a:spLocks noGrp="1"/>
          </p:cNvSpPr>
          <p:nvPr>
            <p:ph type="subTitle" idx="1"/>
          </p:nvPr>
        </p:nvSpPr>
        <p:spPr>
          <a:xfrm>
            <a:off x="2483768" y="5017740"/>
            <a:ext cx="6449940" cy="467703"/>
          </a:xfrm>
        </p:spPr>
        <p:txBody>
          <a:bodyPr/>
          <a:lstStyle/>
          <a:p>
            <a:pPr algn="r"/>
            <a:r>
              <a:rPr lang="sv-SE" dirty="0"/>
              <a:t>http://www.chromeexperiments.com/webgl</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899" y="1273324"/>
            <a:ext cx="2449477" cy="3240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99946">
            <a:off x="5190693" y="3509221"/>
            <a:ext cx="1930968" cy="13362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84598290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pic>
        <p:nvPicPr>
          <p:cNvPr id="6041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8928992" cy="5494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62795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F06 – "A table form"</a:t>
            </a:r>
            <a:endParaRPr lang="sv-SE" b="1" dirty="0"/>
          </a:p>
        </p:txBody>
      </p:sp>
      <p:sp>
        <p:nvSpPr>
          <p:cNvPr id="15" name="TextBox 14"/>
          <p:cNvSpPr txBox="1"/>
          <p:nvPr/>
        </p:nvSpPr>
        <p:spPr>
          <a:xfrm>
            <a:off x="395536" y="1201316"/>
            <a:ext cx="3934090" cy="954107"/>
          </a:xfrm>
          <a:prstGeom prst="rect">
            <a:avLst/>
          </a:prstGeom>
          <a:noFill/>
        </p:spPr>
        <p:txBody>
          <a:bodyPr wrap="none" rtlCol="0">
            <a:spAutoFit/>
          </a:bodyPr>
          <a:lstStyle/>
          <a:p>
            <a:r>
              <a:rPr lang="sv-SE" sz="2800" b="1" dirty="0" smtClean="0">
                <a:latin typeface="Minya Nouvelle" pitchFamily="2" charset="0"/>
              </a:rPr>
              <a:t>Föreläsning 6, HT2011</a:t>
            </a:r>
          </a:p>
          <a:p>
            <a:r>
              <a:rPr lang="sv-SE" sz="2800" dirty="0" smtClean="0">
                <a:latin typeface="Minya Nouvelle" pitchFamily="2" charset="0"/>
              </a:rPr>
              <a:t>"A table form"</a:t>
            </a:r>
          </a:p>
        </p:txBody>
      </p:sp>
      <p:sp>
        <p:nvSpPr>
          <p:cNvPr id="3" name="Rectangle 2"/>
          <p:cNvSpPr/>
          <p:nvPr/>
        </p:nvSpPr>
        <p:spPr>
          <a:xfrm>
            <a:off x="179512" y="4585692"/>
            <a:ext cx="4572000" cy="923330"/>
          </a:xfrm>
          <a:prstGeom prst="rect">
            <a:avLst/>
          </a:prstGeom>
        </p:spPr>
        <p:txBody>
          <a:bodyPr>
            <a:spAutoFit/>
          </a:bodyPr>
          <a:lstStyle/>
          <a:p>
            <a:r>
              <a:rPr lang="sv-SE" b="1" dirty="0">
                <a:latin typeface="Minya Nouvelle" pitchFamily="2" charset="0"/>
              </a:rPr>
              <a:t>Kurser:</a:t>
            </a:r>
          </a:p>
          <a:p>
            <a:r>
              <a:rPr lang="sv-SE" dirty="0" err="1">
                <a:latin typeface="Minya Nouvelle" pitchFamily="2" charset="0"/>
              </a:rPr>
              <a:t>Webbteknisk</a:t>
            </a:r>
            <a:r>
              <a:rPr lang="sv-SE" dirty="0">
                <a:latin typeface="Minya Nouvelle" pitchFamily="2" charset="0"/>
              </a:rPr>
              <a:t> introduktion </a:t>
            </a:r>
            <a:r>
              <a:rPr lang="sv-SE" dirty="0" smtClean="0">
                <a:latin typeface="Minya Nouvelle" pitchFamily="2" charset="0"/>
              </a:rPr>
              <a:t>1IK415</a:t>
            </a:r>
            <a:endParaRPr lang="sv-SE" dirty="0">
              <a:latin typeface="Minya Nouvelle" pitchFamily="2" charset="0"/>
            </a:endParaRPr>
          </a:p>
          <a:p>
            <a:r>
              <a:rPr lang="sv-SE" dirty="0">
                <a:latin typeface="Minya Nouvelle" pitchFamily="2" charset="0"/>
              </a:rPr>
              <a:t>Klientbaserad webbutveckling 1DV435</a:t>
            </a:r>
            <a:endParaRPr lang="sv-SE" sz="1200"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88372657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S:\dfm\info\icons\v-collections\v_collections_png\business_finance_data\128x128\shadow\table_r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377" y="21374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F06 – A table form</a:t>
            </a:r>
            <a:endParaRPr lang="sv-SE" b="1" dirty="0"/>
          </a:p>
        </p:txBody>
      </p:sp>
      <p:sp>
        <p:nvSpPr>
          <p:cNvPr id="15" name="TextBox 14"/>
          <p:cNvSpPr txBox="1"/>
          <p:nvPr/>
        </p:nvSpPr>
        <p:spPr>
          <a:xfrm>
            <a:off x="1403648" y="1378601"/>
            <a:ext cx="2678938" cy="3724096"/>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Länkar</a:t>
            </a:r>
          </a:p>
          <a:p>
            <a:pPr marL="285750" indent="-285750">
              <a:buFont typeface="Arial" charset="0"/>
              <a:buChar char="•"/>
            </a:pPr>
            <a:r>
              <a:rPr lang="sv-SE" dirty="0" smtClean="0">
                <a:latin typeface="Minya Nouvelle" pitchFamily="2" charset="0"/>
              </a:rPr>
              <a:t>Tabeller</a:t>
            </a:r>
          </a:p>
          <a:p>
            <a:pPr marL="285750" indent="-285750">
              <a:buFont typeface="Arial" charset="0"/>
              <a:buChar char="•"/>
            </a:pPr>
            <a:r>
              <a:rPr lang="sv-SE" dirty="0" smtClean="0">
                <a:latin typeface="Minya Nouvelle" pitchFamily="2" charset="0"/>
              </a:rPr>
              <a:t>Formulär</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basic_foundation\128x128\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27470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dfm\info\icons\v-collections\v_collections_png\computer_network_security\128x128\shadow\lin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14553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65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Hyperlänkar</a:t>
            </a:r>
            <a:endParaRPr lang="sv-SE" dirty="0"/>
          </a:p>
        </p:txBody>
      </p:sp>
      <p:pic>
        <p:nvPicPr>
          <p:cNvPr id="61442" name="Picture 2" descr="S:\dfm\info\icons\v-collections\v_collections_png\software_graphics_media\128x128\shadow\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1553023"/>
            <a:ext cx="792087" cy="792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dfm\info\icons\v-collections\v_collections_png\software_graphics_media\128x128\shadow\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901" y="1633364"/>
            <a:ext cx="792087" cy="792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software_graphics_media\128x128\shadow\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897692"/>
            <a:ext cx="792087" cy="7920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dfm\info\icons\v-collections\v_collections_png\software_graphics_media\256x256\shadow\photo_landsca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802" y="2560584"/>
            <a:ext cx="619555" cy="619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4427" y="1253579"/>
            <a:ext cx="1106393" cy="307777"/>
          </a:xfrm>
          <a:prstGeom prst="rect">
            <a:avLst/>
          </a:prstGeom>
          <a:noFill/>
        </p:spPr>
        <p:txBody>
          <a:bodyPr wrap="none" rtlCol="0">
            <a:spAutoFit/>
          </a:bodyPr>
          <a:lstStyle/>
          <a:p>
            <a:r>
              <a:rPr lang="sv-SE" sz="1400" dirty="0" smtClean="0">
                <a:latin typeface="Minya Nouvelle" pitchFamily="2" charset="0"/>
              </a:rPr>
              <a:t>index.html</a:t>
            </a:r>
          </a:p>
        </p:txBody>
      </p:sp>
      <p:sp>
        <p:nvSpPr>
          <p:cNvPr id="9" name="TextBox 8"/>
          <p:cNvSpPr txBox="1"/>
          <p:nvPr/>
        </p:nvSpPr>
        <p:spPr>
          <a:xfrm>
            <a:off x="2340388" y="1254541"/>
            <a:ext cx="1491114" cy="307777"/>
          </a:xfrm>
          <a:prstGeom prst="rect">
            <a:avLst/>
          </a:prstGeom>
          <a:noFill/>
        </p:spPr>
        <p:txBody>
          <a:bodyPr wrap="none" rtlCol="0">
            <a:spAutoFit/>
          </a:bodyPr>
          <a:lstStyle/>
          <a:p>
            <a:r>
              <a:rPr lang="sv-SE" sz="1400" dirty="0" err="1" smtClean="0">
                <a:latin typeface="Minya Nouvelle" pitchFamily="2" charset="0"/>
              </a:rPr>
              <a:t>feed</a:t>
            </a:r>
            <a:r>
              <a:rPr lang="sv-SE" sz="1400" dirty="0" smtClean="0">
                <a:latin typeface="Minya Nouvelle" pitchFamily="2" charset="0"/>
              </a:rPr>
              <a:t>/news.html</a:t>
            </a:r>
          </a:p>
        </p:txBody>
      </p:sp>
      <p:sp>
        <p:nvSpPr>
          <p:cNvPr id="10" name="TextBox 9"/>
          <p:cNvSpPr txBox="1"/>
          <p:nvPr/>
        </p:nvSpPr>
        <p:spPr>
          <a:xfrm>
            <a:off x="1896537" y="3707948"/>
            <a:ext cx="1103187" cy="307777"/>
          </a:xfrm>
          <a:prstGeom prst="rect">
            <a:avLst/>
          </a:prstGeom>
          <a:noFill/>
        </p:spPr>
        <p:txBody>
          <a:bodyPr wrap="none" rtlCol="0">
            <a:spAutoFit/>
          </a:bodyPr>
          <a:lstStyle/>
          <a:p>
            <a:r>
              <a:rPr lang="sv-SE" sz="1400" dirty="0" smtClean="0">
                <a:latin typeface="Minya Nouvelle" pitchFamily="2" charset="0"/>
              </a:rPr>
              <a:t>about.html</a:t>
            </a:r>
          </a:p>
        </p:txBody>
      </p:sp>
      <p:sp>
        <p:nvSpPr>
          <p:cNvPr id="11" name="TextBox 10"/>
          <p:cNvSpPr txBox="1"/>
          <p:nvPr/>
        </p:nvSpPr>
        <p:spPr>
          <a:xfrm>
            <a:off x="308914" y="3219263"/>
            <a:ext cx="965329" cy="307777"/>
          </a:xfrm>
          <a:prstGeom prst="rect">
            <a:avLst/>
          </a:prstGeom>
          <a:noFill/>
        </p:spPr>
        <p:txBody>
          <a:bodyPr wrap="none" rtlCol="0">
            <a:spAutoFit/>
          </a:bodyPr>
          <a:lstStyle/>
          <a:p>
            <a:r>
              <a:rPr lang="sv-SE" sz="1400" dirty="0" smtClean="0">
                <a:latin typeface="Minya Nouvelle" pitchFamily="2" charset="0"/>
              </a:rPr>
              <a:t>hippo.png</a:t>
            </a:r>
          </a:p>
        </p:txBody>
      </p:sp>
      <p:cxnSp>
        <p:nvCxnSpPr>
          <p:cNvPr id="12" name="Straight Arrow Connector 11"/>
          <p:cNvCxnSpPr>
            <a:endCxn id="7" idx="0"/>
          </p:cNvCxnSpPr>
          <p:nvPr/>
        </p:nvCxnSpPr>
        <p:spPr>
          <a:xfrm flipH="1">
            <a:off x="791580" y="2029408"/>
            <a:ext cx="612068" cy="5311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47664" y="2345111"/>
            <a:ext cx="576064" cy="58439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5" idx="1"/>
          </p:cNvCxnSpPr>
          <p:nvPr/>
        </p:nvCxnSpPr>
        <p:spPr>
          <a:xfrm>
            <a:off x="1547664" y="1935339"/>
            <a:ext cx="1142237" cy="9406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771800" y="2425452"/>
            <a:ext cx="314145" cy="47224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11960" y="1705372"/>
            <a:ext cx="3816424"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"URL"</a:t>
            </a:r>
            <a:r>
              <a:rPr lang="en-US" sz="1400" b="1" dirty="0" smtClean="0">
                <a:solidFill>
                  <a:srgbClr val="0070C0"/>
                </a:solidFill>
                <a:latin typeface="Courier New" pitchFamily="49" charset="0"/>
                <a:cs typeface="Courier New" pitchFamily="49" charset="0"/>
              </a:rPr>
              <a:t>&gt;</a:t>
            </a:r>
            <a:r>
              <a:rPr lang="en-US" sz="1400" b="1" dirty="0" err="1" smtClean="0">
                <a:solidFill>
                  <a:srgbClr val="002060"/>
                </a:solidFill>
                <a:latin typeface="Courier New" pitchFamily="49" charset="0"/>
                <a:cs typeface="Courier New" pitchFamily="49" charset="0"/>
              </a:rPr>
              <a:t>Klickbar</a:t>
            </a:r>
            <a:r>
              <a:rPr lang="en-US" sz="1400" b="1" dirty="0" smtClean="0">
                <a:solidFill>
                  <a:srgbClr val="002060"/>
                </a:solidFill>
                <a:latin typeface="Courier New" pitchFamily="49" charset="0"/>
                <a:cs typeface="Courier New" pitchFamily="49" charset="0"/>
              </a:rPr>
              <a:t> text</a:t>
            </a:r>
            <a:r>
              <a:rPr lang="en-US" sz="1400" b="1" dirty="0" smtClean="0">
                <a:solidFill>
                  <a:srgbClr val="0070C0"/>
                </a:solidFill>
                <a:latin typeface="Courier New" pitchFamily="49" charset="0"/>
                <a:cs typeface="Courier New" pitchFamily="49" charset="0"/>
              </a:rPr>
              <a:t>&lt;/a&gt;</a:t>
            </a:r>
          </a:p>
          <a:p>
            <a:endParaRPr lang="en-US" sz="1400" b="1" dirty="0" smtClean="0">
              <a:solidFill>
                <a:srgbClr val="0070C0"/>
              </a:solidFill>
              <a:latin typeface="Courier New" pitchFamily="49" charset="0"/>
              <a:cs typeface="Courier New" pitchFamily="49" charset="0"/>
            </a:endParaRPr>
          </a:p>
        </p:txBody>
      </p:sp>
      <p:sp>
        <p:nvSpPr>
          <p:cNvPr id="21" name="Rectangle 20"/>
          <p:cNvSpPr/>
          <p:nvPr/>
        </p:nvSpPr>
        <p:spPr>
          <a:xfrm>
            <a:off x="3563888" y="3077315"/>
            <a:ext cx="5184576"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feed/news.html"</a:t>
            </a:r>
            <a:r>
              <a:rPr lang="en-US" sz="1400" b="1" dirty="0" smtClean="0">
                <a:solidFill>
                  <a:srgbClr val="0070C0"/>
                </a:solidFill>
                <a:latin typeface="Courier New" pitchFamily="49" charset="0"/>
                <a:cs typeface="Courier New" pitchFamily="49" charset="0"/>
              </a:rPr>
              <a:t>&gt;</a:t>
            </a:r>
            <a:r>
              <a:rPr lang="en-US" sz="1400" b="1" dirty="0" err="1" smtClean="0">
                <a:solidFill>
                  <a:srgbClr val="002060"/>
                </a:solidFill>
                <a:latin typeface="Courier New" pitchFamily="49" charset="0"/>
                <a:cs typeface="Courier New" pitchFamily="49" charset="0"/>
              </a:rPr>
              <a:t>Klickbar</a:t>
            </a:r>
            <a:r>
              <a:rPr lang="en-US" sz="1400" b="1" dirty="0" smtClean="0">
                <a:solidFill>
                  <a:srgbClr val="002060"/>
                </a:solidFill>
                <a:latin typeface="Courier New" pitchFamily="49" charset="0"/>
                <a:cs typeface="Courier New" pitchFamily="49" charset="0"/>
              </a:rPr>
              <a:t> text</a:t>
            </a:r>
            <a:r>
              <a:rPr lang="en-US" sz="1400" b="1" dirty="0" smtClean="0">
                <a:solidFill>
                  <a:srgbClr val="0070C0"/>
                </a:solidFill>
                <a:latin typeface="Courier New" pitchFamily="49" charset="0"/>
                <a:cs typeface="Courier New" pitchFamily="49" charset="0"/>
              </a:rPr>
              <a:t>&lt;/a&gt;</a:t>
            </a:r>
          </a:p>
        </p:txBody>
      </p:sp>
      <p:sp>
        <p:nvSpPr>
          <p:cNvPr id="22" name="Rectangle 21"/>
          <p:cNvSpPr/>
          <p:nvPr/>
        </p:nvSpPr>
        <p:spPr>
          <a:xfrm>
            <a:off x="395536" y="4657700"/>
            <a:ext cx="835292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about.html"</a:t>
            </a:r>
            <a:r>
              <a:rPr lang="en-US" sz="1400" b="1" dirty="0" smtClean="0">
                <a:solidFill>
                  <a:srgbClr val="0070C0"/>
                </a:solidFill>
                <a:latin typeface="Courier New" pitchFamily="49" charset="0"/>
                <a:cs typeface="Courier New" pitchFamily="49" charset="0"/>
              </a:rPr>
              <a:t>&gt;&lt;</a:t>
            </a:r>
            <a:r>
              <a:rPr lang="en-US" sz="1400" b="1" dirty="0" err="1" smtClean="0">
                <a:solidFill>
                  <a:srgbClr val="0070C0"/>
                </a:solidFill>
                <a:latin typeface="Courier New" pitchFamily="49" charset="0"/>
                <a:cs typeface="Courier New" pitchFamily="49" charset="0"/>
              </a:rPr>
              <a:t>img</a:t>
            </a:r>
            <a:r>
              <a:rPr lang="en-US" sz="1400" b="1" dirty="0" smtClean="0">
                <a:solidFill>
                  <a:srgbClr val="0070C0"/>
                </a:solidFill>
                <a:latin typeface="Courier New" pitchFamily="49" charset="0"/>
                <a:cs typeface="Courier New" pitchFamily="49" charset="0"/>
              </a:rPr>
              <a:t>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hippo.png</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alt</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En </a:t>
            </a:r>
            <a:r>
              <a:rPr lang="en-US" sz="1400" b="1" dirty="0" err="1" smtClean="0">
                <a:solidFill>
                  <a:srgbClr val="7030A0"/>
                </a:solidFill>
                <a:latin typeface="Courier New" pitchFamily="49" charset="0"/>
                <a:cs typeface="Courier New" pitchFamily="49" charset="0"/>
              </a:rPr>
              <a:t>flodhäst</a:t>
            </a:r>
            <a:r>
              <a:rPr lang="en-US" sz="1400" b="1" dirty="0" smtClean="0">
                <a:solidFill>
                  <a:srgbClr val="7030A0"/>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&gt;&lt;/a&gt;</a:t>
            </a:r>
          </a:p>
          <a:p>
            <a:endParaRPr lang="en-US" sz="1400" b="1" dirty="0" smtClean="0">
              <a:solidFill>
                <a:srgbClr val="0070C0"/>
              </a:solidFill>
              <a:latin typeface="Courier New" pitchFamily="49" charset="0"/>
              <a:cs typeface="Courier New" pitchFamily="49" charset="0"/>
            </a:endParaRPr>
          </a:p>
        </p:txBody>
      </p:sp>
      <p:sp>
        <p:nvSpPr>
          <p:cNvPr id="19" name="TextBox 18"/>
          <p:cNvSpPr txBox="1"/>
          <p:nvPr/>
        </p:nvSpPr>
        <p:spPr>
          <a:xfrm>
            <a:off x="323528" y="4369668"/>
            <a:ext cx="4030270" cy="369332"/>
          </a:xfrm>
          <a:prstGeom prst="rect">
            <a:avLst/>
          </a:prstGeom>
          <a:noFill/>
        </p:spPr>
        <p:txBody>
          <a:bodyPr wrap="none" rtlCol="0">
            <a:spAutoFit/>
          </a:bodyPr>
          <a:lstStyle/>
          <a:p>
            <a:r>
              <a:rPr lang="sv-SE" dirty="0" smtClean="0">
                <a:latin typeface="Minya Nouvelle" pitchFamily="2" charset="0"/>
              </a:rPr>
              <a:t>Länk till webbsida via klickbar bild:</a:t>
            </a:r>
          </a:p>
        </p:txBody>
      </p:sp>
      <p:sp>
        <p:nvSpPr>
          <p:cNvPr id="24" name="TextBox 23"/>
          <p:cNvSpPr txBox="1"/>
          <p:nvPr/>
        </p:nvSpPr>
        <p:spPr>
          <a:xfrm>
            <a:off x="3563888" y="2713484"/>
            <a:ext cx="4849404" cy="369332"/>
          </a:xfrm>
          <a:prstGeom prst="rect">
            <a:avLst/>
          </a:prstGeom>
          <a:noFill/>
        </p:spPr>
        <p:txBody>
          <a:bodyPr wrap="none" rtlCol="0">
            <a:spAutoFit/>
          </a:bodyPr>
          <a:lstStyle/>
          <a:p>
            <a:r>
              <a:rPr lang="sv-SE" dirty="0" smtClean="0">
                <a:latin typeface="Minya Nouvelle" pitchFamily="2" charset="0"/>
              </a:rPr>
              <a:t>Relativ länk till webbsida via klickbar länk:</a:t>
            </a:r>
          </a:p>
        </p:txBody>
      </p:sp>
      <p:pic>
        <p:nvPicPr>
          <p:cNvPr id="61444" name="Picture 4" descr="S:\dfm\info\icons\v-collections\v_collections_png\computer_network_security\128x128\shadow\lin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535" y="34311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563888" y="3845867"/>
            <a:ext cx="5184576"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http://lnu.se"</a:t>
            </a:r>
            <a:r>
              <a:rPr lang="en-US" sz="1400" b="1" dirty="0" smtClean="0">
                <a:solidFill>
                  <a:srgbClr val="0070C0"/>
                </a:solidFill>
                <a:latin typeface="Courier New" pitchFamily="49" charset="0"/>
                <a:cs typeface="Courier New" pitchFamily="49" charset="0"/>
              </a:rPr>
              <a:t>&gt;</a:t>
            </a:r>
            <a:r>
              <a:rPr lang="en-US" sz="1400" b="1" dirty="0" err="1" smtClean="0">
                <a:solidFill>
                  <a:srgbClr val="002060"/>
                </a:solidFill>
                <a:latin typeface="Courier New" pitchFamily="49" charset="0"/>
                <a:cs typeface="Courier New" pitchFamily="49" charset="0"/>
              </a:rPr>
              <a:t>Linnéuniversitetet</a:t>
            </a:r>
            <a:r>
              <a:rPr lang="en-US" sz="1400" b="1" dirty="0" smtClean="0">
                <a:solidFill>
                  <a:srgbClr val="0070C0"/>
                </a:solidFill>
                <a:latin typeface="Courier New" pitchFamily="49" charset="0"/>
                <a:cs typeface="Courier New" pitchFamily="49" charset="0"/>
              </a:rPr>
              <a:t>&lt;/a&gt;</a:t>
            </a:r>
          </a:p>
        </p:txBody>
      </p:sp>
      <p:sp>
        <p:nvSpPr>
          <p:cNvPr id="27" name="TextBox 26"/>
          <p:cNvSpPr txBox="1"/>
          <p:nvPr/>
        </p:nvSpPr>
        <p:spPr>
          <a:xfrm>
            <a:off x="3563888" y="3482036"/>
            <a:ext cx="4927952" cy="369332"/>
          </a:xfrm>
          <a:prstGeom prst="rect">
            <a:avLst/>
          </a:prstGeom>
          <a:noFill/>
        </p:spPr>
        <p:txBody>
          <a:bodyPr wrap="none" rtlCol="0">
            <a:spAutoFit/>
          </a:bodyPr>
          <a:lstStyle/>
          <a:p>
            <a:r>
              <a:rPr lang="sv-SE" dirty="0" smtClean="0">
                <a:latin typeface="Minya Nouvelle" pitchFamily="2" charset="0"/>
              </a:rPr>
              <a:t>Absolut länk till webbsida via klickbar länk:</a:t>
            </a:r>
          </a:p>
        </p:txBody>
      </p:sp>
    </p:spTree>
    <p:extLst>
      <p:ext uri="{BB962C8B-B14F-4D97-AF65-F5344CB8AC3E}">
        <p14:creationId xmlns:p14="http://schemas.microsoft.com/office/powerpoint/2010/main" val="118492638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dfm\info\icons\v-collections\v_collections_png\computer_network_security\128x128\shadow\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535" y="34311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Bokmärken</a:t>
            </a:r>
            <a:endParaRPr lang="sv-SE" dirty="0"/>
          </a:p>
        </p:txBody>
      </p:sp>
      <p:pic>
        <p:nvPicPr>
          <p:cNvPr id="63490" name="Picture 2" descr="S:\dfm\info\icons\v-collections\v_collections_png\basic_foundation\128x128\shadow\bookmark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422" y="697260"/>
            <a:ext cx="715144" cy="7151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536" y="2137420"/>
            <a:ext cx="82089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#about"</a:t>
            </a:r>
            <a:r>
              <a:rPr lang="en-US" sz="1400" b="1" dirty="0" smtClean="0">
                <a:solidFill>
                  <a:srgbClr val="0070C0"/>
                </a:solidFill>
                <a:latin typeface="Courier New" pitchFamily="49" charset="0"/>
                <a:cs typeface="Courier New" pitchFamily="49" charset="0"/>
              </a:rPr>
              <a:t>&gt;</a:t>
            </a:r>
            <a:r>
              <a:rPr lang="en-US" sz="1400" b="1" dirty="0" err="1" smtClean="0">
                <a:solidFill>
                  <a:schemeClr val="tx1"/>
                </a:solidFill>
                <a:latin typeface="Courier New" pitchFamily="49" charset="0"/>
                <a:cs typeface="Courier New" pitchFamily="49" charset="0"/>
              </a:rPr>
              <a:t>Gå</a:t>
            </a:r>
            <a:r>
              <a:rPr lang="en-US" sz="1400" b="1" dirty="0" smtClean="0">
                <a:solidFill>
                  <a:schemeClr val="tx1"/>
                </a:solidFill>
                <a:latin typeface="Courier New" pitchFamily="49" charset="0"/>
                <a:cs typeface="Courier New" pitchFamily="49" charset="0"/>
              </a:rPr>
              <a:t> till “Om </a:t>
            </a:r>
            <a:r>
              <a:rPr lang="en-US" sz="1400" b="1" dirty="0" err="1" smtClean="0">
                <a:solidFill>
                  <a:schemeClr val="tx1"/>
                </a:solidFill>
                <a:latin typeface="Courier New" pitchFamily="49" charset="0"/>
                <a:cs typeface="Courier New" pitchFamily="49" charset="0"/>
              </a:rPr>
              <a:t>mig</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&lt;/a&gt;</a:t>
            </a:r>
          </a:p>
          <a:p>
            <a:r>
              <a:rPr lang="en-US" sz="1400" b="1" dirty="0" smtClean="0">
                <a:solidFill>
                  <a:srgbClr val="0070C0"/>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&lt;h2</a:t>
            </a:r>
            <a:r>
              <a:rPr lang="en-US" sz="1400" b="1" dirty="0">
                <a:solidFill>
                  <a:srgbClr val="0070C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id</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"about</a:t>
            </a:r>
            <a:r>
              <a:rPr lang="en-US" sz="1400" b="1" dirty="0">
                <a:solidFill>
                  <a:srgbClr val="7030A0"/>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&gt;</a:t>
            </a:r>
            <a:r>
              <a:rPr lang="en-US" sz="1400" b="1" dirty="0" smtClean="0">
                <a:solidFill>
                  <a:schemeClr val="tx1"/>
                </a:solidFill>
                <a:latin typeface="Courier New" pitchFamily="49" charset="0"/>
                <a:cs typeface="Courier New" pitchFamily="49" charset="0"/>
              </a:rPr>
              <a:t>Om </a:t>
            </a:r>
            <a:r>
              <a:rPr lang="en-US" sz="1400" b="1" dirty="0" err="1" smtClean="0">
                <a:solidFill>
                  <a:schemeClr val="tx1"/>
                </a:solidFill>
                <a:latin typeface="Courier New" pitchFamily="49" charset="0"/>
                <a:cs typeface="Courier New" pitchFamily="49" charset="0"/>
              </a:rPr>
              <a:t>mig</a:t>
            </a:r>
            <a:r>
              <a:rPr lang="en-US" sz="1400" b="1" dirty="0" smtClean="0">
                <a:solidFill>
                  <a:srgbClr val="0070C0"/>
                </a:solidFill>
                <a:latin typeface="Courier New" pitchFamily="49" charset="0"/>
                <a:cs typeface="Courier New" pitchFamily="49" charset="0"/>
              </a:rPr>
              <a:t>&lt;/h2&gt;</a:t>
            </a:r>
          </a:p>
          <a:p>
            <a:r>
              <a:rPr lang="en-US" sz="1400" dirty="0" smtClean="0">
                <a:solidFill>
                  <a:srgbClr val="0070C0"/>
                </a:solidFill>
                <a:latin typeface="Courier New" pitchFamily="49" charset="0"/>
                <a:cs typeface="Courier New" pitchFamily="49" charset="0"/>
              </a:rPr>
              <a:t>&lt;p&gt;</a:t>
            </a:r>
            <a:r>
              <a:rPr lang="en-US" sz="1400" dirty="0" smtClean="0">
                <a:solidFill>
                  <a:schemeClr val="tx1"/>
                </a:solidFill>
                <a:latin typeface="Courier New" pitchFamily="49" charset="0"/>
                <a:cs typeface="Courier New" pitchFamily="49" charset="0"/>
              </a:rPr>
              <a:t>Jag </a:t>
            </a:r>
            <a:r>
              <a:rPr lang="en-US" sz="1400" dirty="0" err="1" smtClean="0">
                <a:solidFill>
                  <a:schemeClr val="tx1"/>
                </a:solidFill>
                <a:latin typeface="Courier New" pitchFamily="49" charset="0"/>
                <a:cs typeface="Courier New" pitchFamily="49" charset="0"/>
              </a:rPr>
              <a:t>föddes</a:t>
            </a:r>
            <a:r>
              <a:rPr lang="en-US" sz="1400" dirty="0" smtClean="0">
                <a:solidFill>
                  <a:schemeClr val="tx1"/>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&lt;/p&gt;</a:t>
            </a:r>
          </a:p>
          <a:p>
            <a:endParaRPr lang="en-US" sz="1400" b="1" dirty="0" smtClean="0">
              <a:solidFill>
                <a:srgbClr val="0070C0"/>
              </a:solidFill>
              <a:latin typeface="Courier New" pitchFamily="49" charset="0"/>
              <a:cs typeface="Courier New" pitchFamily="49" charset="0"/>
            </a:endParaRPr>
          </a:p>
        </p:txBody>
      </p:sp>
      <p:sp>
        <p:nvSpPr>
          <p:cNvPr id="9" name="Rectangle 8"/>
          <p:cNvSpPr/>
          <p:nvPr/>
        </p:nvSpPr>
        <p:spPr>
          <a:xfrm>
            <a:off x="395536" y="4657700"/>
            <a:ext cx="8208912"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page32.html#about"</a:t>
            </a:r>
            <a:r>
              <a:rPr lang="en-US" sz="1400" b="1" dirty="0" smtClean="0">
                <a:solidFill>
                  <a:srgbClr val="0070C0"/>
                </a:solidFill>
                <a:latin typeface="Courier New" pitchFamily="49" charset="0"/>
                <a:cs typeface="Courier New" pitchFamily="49" charset="0"/>
              </a:rPr>
              <a:t>&gt;</a:t>
            </a:r>
            <a:r>
              <a:rPr lang="en-US" sz="1400" b="1" dirty="0" err="1" smtClean="0">
                <a:solidFill>
                  <a:schemeClr val="tx1"/>
                </a:solidFill>
                <a:latin typeface="Courier New" pitchFamily="49" charset="0"/>
                <a:cs typeface="Courier New" pitchFamily="49" charset="0"/>
              </a:rPr>
              <a:t>Gå</a:t>
            </a:r>
            <a:r>
              <a:rPr lang="en-US" sz="1400" b="1" dirty="0" smtClean="0">
                <a:solidFill>
                  <a:schemeClr val="tx1"/>
                </a:solidFill>
                <a:latin typeface="Courier New" pitchFamily="49" charset="0"/>
                <a:cs typeface="Courier New" pitchFamily="49" charset="0"/>
              </a:rPr>
              <a:t> till “Om </a:t>
            </a:r>
            <a:r>
              <a:rPr lang="en-US" sz="1400" b="1" dirty="0" err="1" smtClean="0">
                <a:solidFill>
                  <a:schemeClr val="tx1"/>
                </a:solidFill>
                <a:latin typeface="Courier New" pitchFamily="49" charset="0"/>
                <a:cs typeface="Courier New" pitchFamily="49" charset="0"/>
              </a:rPr>
              <a:t>mig</a:t>
            </a:r>
            <a:r>
              <a:rPr lang="en-US" sz="1400" b="1" dirty="0" smtClean="0">
                <a:solidFill>
                  <a:schemeClr val="tx1"/>
                </a:solidFill>
                <a:latin typeface="Courier New" pitchFamily="49" charset="0"/>
                <a:cs typeface="Courier New" pitchFamily="49" charset="0"/>
              </a:rPr>
              <a:t>” </a:t>
            </a:r>
            <a:r>
              <a:rPr lang="en-US" sz="1400" b="1" dirty="0" err="1" smtClean="0">
                <a:solidFill>
                  <a:schemeClr val="tx1"/>
                </a:solidFill>
                <a:latin typeface="Courier New" pitchFamily="49" charset="0"/>
                <a:cs typeface="Courier New" pitchFamily="49" charset="0"/>
              </a:rPr>
              <a:t>på</a:t>
            </a:r>
            <a:r>
              <a:rPr lang="en-US" sz="1400" b="1" dirty="0" smtClean="0">
                <a:solidFill>
                  <a:schemeClr val="tx1"/>
                </a:solidFill>
                <a:latin typeface="Courier New" pitchFamily="49" charset="0"/>
                <a:cs typeface="Courier New" pitchFamily="49" charset="0"/>
              </a:rPr>
              <a:t> </a:t>
            </a:r>
            <a:r>
              <a:rPr lang="en-US" sz="1400" b="1" dirty="0" err="1" smtClean="0">
                <a:solidFill>
                  <a:schemeClr val="tx1"/>
                </a:solidFill>
                <a:latin typeface="Courier New" pitchFamily="49" charset="0"/>
                <a:cs typeface="Courier New" pitchFamily="49" charset="0"/>
              </a:rPr>
              <a:t>sidan</a:t>
            </a:r>
            <a:r>
              <a:rPr lang="en-US" sz="1400" b="1" dirty="0" smtClean="0">
                <a:solidFill>
                  <a:schemeClr val="tx1"/>
                </a:solidFill>
                <a:latin typeface="Courier New" pitchFamily="49" charset="0"/>
                <a:cs typeface="Courier New" pitchFamily="49" charset="0"/>
              </a:rPr>
              <a:t> 32</a:t>
            </a:r>
            <a:r>
              <a:rPr lang="en-US" sz="1400" b="1" dirty="0" smtClean="0">
                <a:solidFill>
                  <a:srgbClr val="0070C0"/>
                </a:solidFill>
                <a:latin typeface="Courier New" pitchFamily="49" charset="0"/>
                <a:cs typeface="Courier New" pitchFamily="49" charset="0"/>
              </a:rPr>
              <a:t>&lt;/a&gt;</a:t>
            </a:r>
          </a:p>
          <a:p>
            <a:endParaRPr lang="en-US" sz="1400" b="1" dirty="0" smtClean="0">
              <a:solidFill>
                <a:srgbClr val="0070C0"/>
              </a:solidFill>
              <a:latin typeface="Courier New" pitchFamily="49" charset="0"/>
              <a:cs typeface="Courier New" pitchFamily="49" charset="0"/>
            </a:endParaRPr>
          </a:p>
        </p:txBody>
      </p:sp>
      <p:sp>
        <p:nvSpPr>
          <p:cNvPr id="4" name="TextBox 3"/>
          <p:cNvSpPr txBox="1"/>
          <p:nvPr/>
        </p:nvSpPr>
        <p:spPr>
          <a:xfrm>
            <a:off x="323528" y="4369668"/>
            <a:ext cx="2816733" cy="369332"/>
          </a:xfrm>
          <a:prstGeom prst="rect">
            <a:avLst/>
          </a:prstGeom>
          <a:noFill/>
        </p:spPr>
        <p:txBody>
          <a:bodyPr wrap="none" rtlCol="0">
            <a:spAutoFit/>
          </a:bodyPr>
          <a:lstStyle/>
          <a:p>
            <a:r>
              <a:rPr lang="sv-SE" dirty="0" smtClean="0">
                <a:latin typeface="Minya Nouvelle" pitchFamily="2" charset="0"/>
              </a:rPr>
              <a:t>Bokmärke på annan sida:</a:t>
            </a:r>
          </a:p>
        </p:txBody>
      </p:sp>
      <p:sp>
        <p:nvSpPr>
          <p:cNvPr id="11" name="TextBox 10"/>
          <p:cNvSpPr txBox="1"/>
          <p:nvPr/>
        </p:nvSpPr>
        <p:spPr>
          <a:xfrm>
            <a:off x="307158" y="1562318"/>
            <a:ext cx="7324377" cy="369332"/>
          </a:xfrm>
          <a:prstGeom prst="rect">
            <a:avLst/>
          </a:prstGeom>
          <a:noFill/>
        </p:spPr>
        <p:txBody>
          <a:bodyPr wrap="none" rtlCol="0">
            <a:spAutoFit/>
          </a:bodyPr>
          <a:lstStyle/>
          <a:p>
            <a:r>
              <a:rPr lang="sv-SE" dirty="0" smtClean="0">
                <a:latin typeface="Minya Nouvelle" pitchFamily="2" charset="0"/>
              </a:rPr>
              <a:t>Ett bokmärke är en länk som tar dig till en specifik del av en sida. </a:t>
            </a:r>
          </a:p>
        </p:txBody>
      </p:sp>
    </p:spTree>
    <p:extLst>
      <p:ext uri="{BB962C8B-B14F-4D97-AF65-F5344CB8AC3E}">
        <p14:creationId xmlns:p14="http://schemas.microsoft.com/office/powerpoint/2010/main" val="157965051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Maillänk</a:t>
            </a:r>
            <a:endParaRPr lang="sv-SE" dirty="0"/>
          </a:p>
        </p:txBody>
      </p:sp>
      <p:pic>
        <p:nvPicPr>
          <p:cNvPr id="4" name="Picture 4" descr="S:\dfm\info\icons\v-collections\v_collections_png\computer_network_security\128x128\shadow\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535" y="34311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S:\dfm\info\icons\v-collections\v_collections_png\computer_network_security\48x48\shadow\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6536" y="1129308"/>
            <a:ext cx="584199" cy="584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125" y="2641476"/>
            <a:ext cx="6922771"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mailto:johan.leitet@lnu.se"</a:t>
            </a:r>
            <a:r>
              <a:rPr lang="en-US" sz="1400" b="1" dirty="0" smtClean="0">
                <a:solidFill>
                  <a:srgbClr val="0070C0"/>
                </a:solidFill>
                <a:latin typeface="Courier New" pitchFamily="49" charset="0"/>
                <a:cs typeface="Courier New" pitchFamily="49" charset="0"/>
              </a:rPr>
              <a:t>&gt;</a:t>
            </a:r>
            <a:r>
              <a:rPr lang="en-US" sz="1400" b="1" dirty="0" smtClean="0">
                <a:solidFill>
                  <a:schemeClr val="tx1"/>
                </a:solidFill>
                <a:latin typeface="Courier New" pitchFamily="49" charset="0"/>
                <a:cs typeface="Courier New" pitchFamily="49" charset="0"/>
              </a:rPr>
              <a:t>johan.leitet@lnu.se</a:t>
            </a:r>
            <a:r>
              <a:rPr lang="en-US" sz="1400" b="1" dirty="0" smtClean="0">
                <a:solidFill>
                  <a:srgbClr val="0070C0"/>
                </a:solidFill>
                <a:latin typeface="Courier New" pitchFamily="49" charset="0"/>
                <a:cs typeface="Courier New" pitchFamily="49" charset="0"/>
              </a:rPr>
              <a:t>&lt;/a&gt;</a:t>
            </a:r>
          </a:p>
          <a:p>
            <a:endParaRPr lang="en-US" sz="1400" b="1" dirty="0" smtClean="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19571777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Target</a:t>
            </a:r>
            <a:endParaRPr lang="sv-SE" dirty="0"/>
          </a:p>
        </p:txBody>
      </p:sp>
      <p:sp>
        <p:nvSpPr>
          <p:cNvPr id="3" name="Subtitle 2"/>
          <p:cNvSpPr>
            <a:spLocks noGrp="1"/>
          </p:cNvSpPr>
          <p:nvPr>
            <p:ph type="subTitle" idx="1"/>
          </p:nvPr>
        </p:nvSpPr>
        <p:spPr>
          <a:xfrm>
            <a:off x="395536" y="1237669"/>
            <a:ext cx="7386044" cy="1460500"/>
          </a:xfrm>
        </p:spPr>
        <p:txBody>
          <a:bodyPr/>
          <a:lstStyle/>
          <a:p>
            <a:r>
              <a:rPr lang="sv-SE" dirty="0" smtClean="0"/>
              <a:t>Target-attributet användes förr främst tillsammans med </a:t>
            </a:r>
            <a:r>
              <a:rPr lang="sv-SE" dirty="0" err="1" smtClean="0"/>
              <a:t>frames</a:t>
            </a:r>
            <a:r>
              <a:rPr lang="sv-SE" dirty="0" smtClean="0"/>
              <a:t>.</a:t>
            </a:r>
          </a:p>
          <a:p>
            <a:endParaRPr lang="sv-SE" dirty="0"/>
          </a:p>
          <a:p>
            <a:r>
              <a:rPr lang="sv-SE" dirty="0" smtClean="0"/>
              <a:t>Följande värden är valida i HTML4 och HTML5:</a:t>
            </a:r>
            <a:endParaRPr lang="sv-SE" dirty="0"/>
          </a:p>
        </p:txBody>
      </p:sp>
      <p:pic>
        <p:nvPicPr>
          <p:cNvPr id="4" name="Picture 4" descr="S:\dfm\info\icons\v-collections\v_collections_png\computer_network_security\128x128\shadow\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535" y="34311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descr="S:\dfm\info\icons\v-collections\v_collections_png\basic_foundation\64x64\shadow\wind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2562" y="1129308"/>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836464">
            <a:off x="5793312" y="1663391"/>
            <a:ext cx="2381293" cy="523220"/>
          </a:xfrm>
          <a:prstGeom prst="rect">
            <a:avLst/>
          </a:prstGeom>
          <a:noFill/>
        </p:spPr>
        <p:txBody>
          <a:bodyPr wrap="none" rtlCol="0">
            <a:spAutoFit/>
          </a:bodyPr>
          <a:lstStyle/>
          <a:p>
            <a:pPr algn="ctr"/>
            <a:r>
              <a:rPr lang="sv-SE" sz="1400" dirty="0" smtClean="0">
                <a:solidFill>
                  <a:srgbClr val="FF0000"/>
                </a:solidFill>
                <a:latin typeface="Minya Nouvelle" pitchFamily="2" charset="0"/>
              </a:rPr>
              <a:t>Vet du inte vad </a:t>
            </a:r>
            <a:r>
              <a:rPr lang="sv-SE" sz="1400" dirty="0" err="1" smtClean="0">
                <a:solidFill>
                  <a:srgbClr val="FF0000"/>
                </a:solidFill>
                <a:latin typeface="Minya Nouvelle" pitchFamily="2" charset="0"/>
              </a:rPr>
              <a:t>frames</a:t>
            </a:r>
            <a:r>
              <a:rPr lang="sv-SE" sz="1400" dirty="0" smtClean="0">
                <a:solidFill>
                  <a:srgbClr val="FF0000"/>
                </a:solidFill>
                <a:latin typeface="Minya Nouvelle" pitchFamily="2" charset="0"/>
              </a:rPr>
              <a:t> är? </a:t>
            </a:r>
            <a:br>
              <a:rPr lang="sv-SE" sz="1400" dirty="0" smtClean="0">
                <a:solidFill>
                  <a:srgbClr val="FF0000"/>
                </a:solidFill>
                <a:latin typeface="Minya Nouvelle" pitchFamily="2" charset="0"/>
              </a:rPr>
            </a:br>
            <a:r>
              <a:rPr lang="sv-SE" sz="1400" dirty="0" smtClean="0">
                <a:solidFill>
                  <a:srgbClr val="FF0000"/>
                </a:solidFill>
                <a:latin typeface="Minya Nouvelle" pitchFamily="2" charset="0"/>
              </a:rPr>
              <a:t>Bra.</a:t>
            </a:r>
          </a:p>
        </p:txBody>
      </p:sp>
      <p:sp>
        <p:nvSpPr>
          <p:cNvPr id="6" name="Freeform 5"/>
          <p:cNvSpPr/>
          <p:nvPr/>
        </p:nvSpPr>
        <p:spPr>
          <a:xfrm>
            <a:off x="4157654" y="1981980"/>
            <a:ext cx="2606722" cy="307081"/>
          </a:xfrm>
          <a:custGeom>
            <a:avLst/>
            <a:gdLst>
              <a:gd name="connsiteX0" fmla="*/ 2606722 w 2606722"/>
              <a:gd name="connsiteY0" fmla="*/ 6824 h 307081"/>
              <a:gd name="connsiteX1" fmla="*/ 1501253 w 2606722"/>
              <a:gd name="connsiteY1" fmla="*/ 307075 h 307081"/>
              <a:gd name="connsiteX2" fmla="*/ 0 w 2606722"/>
              <a:gd name="connsiteY2" fmla="*/ 0 h 307081"/>
            </a:gdLst>
            <a:ahLst/>
            <a:cxnLst>
              <a:cxn ang="0">
                <a:pos x="connsiteX0" y="connsiteY0"/>
              </a:cxn>
              <a:cxn ang="0">
                <a:pos x="connsiteX1" y="connsiteY1"/>
              </a:cxn>
              <a:cxn ang="0">
                <a:pos x="connsiteX2" y="connsiteY2"/>
              </a:cxn>
            </a:cxnLst>
            <a:rect l="l" t="t" r="r" b="b"/>
            <a:pathLst>
              <a:path w="2606722" h="307081">
                <a:moveTo>
                  <a:pt x="2606722" y="6824"/>
                </a:moveTo>
                <a:cubicBezTo>
                  <a:pt x="2271214" y="157518"/>
                  <a:pt x="1935707" y="308212"/>
                  <a:pt x="1501253" y="307075"/>
                </a:cubicBezTo>
                <a:cubicBezTo>
                  <a:pt x="1066799" y="305938"/>
                  <a:pt x="533399" y="152969"/>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aphicFrame>
        <p:nvGraphicFramePr>
          <p:cNvPr id="8" name="Table 7"/>
          <p:cNvGraphicFramePr>
            <a:graphicFrameLocks noGrp="1"/>
          </p:cNvGraphicFramePr>
          <p:nvPr>
            <p:extLst>
              <p:ext uri="{D42A27DB-BD31-4B8C-83A1-F6EECF244321}">
                <p14:modId xmlns:p14="http://schemas.microsoft.com/office/powerpoint/2010/main" val="3804872281"/>
              </p:ext>
            </p:extLst>
          </p:nvPr>
        </p:nvGraphicFramePr>
        <p:xfrm>
          <a:off x="508772" y="3001516"/>
          <a:ext cx="4752528" cy="1584960"/>
        </p:xfrm>
        <a:graphic>
          <a:graphicData uri="http://schemas.openxmlformats.org/drawingml/2006/table">
            <a:tbl>
              <a:tblPr firstRow="1" bandRow="1">
                <a:tableStyleId>{93296810-A885-4BE3-A3E7-6D5BEEA58F35}</a:tableStyleId>
              </a:tblPr>
              <a:tblGrid>
                <a:gridCol w="1152128"/>
                <a:gridCol w="3600400"/>
              </a:tblGrid>
              <a:tr h="216024">
                <a:tc>
                  <a:txBody>
                    <a:bodyPr/>
                    <a:lstStyle/>
                    <a:p>
                      <a:r>
                        <a:rPr lang="sv-SE" sz="1400" dirty="0" smtClean="0"/>
                        <a:t>Target</a:t>
                      </a:r>
                      <a:r>
                        <a:rPr lang="sv-SE" sz="1400" baseline="0" dirty="0" smtClean="0"/>
                        <a:t>-värde</a:t>
                      </a:r>
                      <a:endParaRPr lang="sv-SE" sz="1400"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277232">
                <a:tc>
                  <a:txBody>
                    <a:bodyPr/>
                    <a:lstStyle/>
                    <a:p>
                      <a:r>
                        <a:rPr lang="sv-SE" sz="1400" b="1" i="1" dirty="0" smtClean="0">
                          <a:latin typeface="Courier New" pitchFamily="49" charset="0"/>
                          <a:cs typeface="Courier New" pitchFamily="49" charset="0"/>
                        </a:rPr>
                        <a:t>_</a:t>
                      </a:r>
                      <a:r>
                        <a:rPr lang="sv-SE" sz="1400" b="1" i="1" dirty="0" err="1" smtClean="0">
                          <a:latin typeface="Courier New" pitchFamily="49" charset="0"/>
                          <a:cs typeface="Courier New" pitchFamily="49" charset="0"/>
                        </a:rPr>
                        <a:t>self</a:t>
                      </a:r>
                      <a:endParaRPr lang="sv-SE" sz="1400" b="1" i="1" dirty="0">
                        <a:latin typeface="Courier New" pitchFamily="49" charset="0"/>
                        <a:cs typeface="Courier New" pitchFamily="49" charset="0"/>
                      </a:endParaRPr>
                    </a:p>
                  </a:txBody>
                  <a:tcPr/>
                </a:tc>
                <a:tc>
                  <a:txBody>
                    <a:bodyPr/>
                    <a:lstStyle/>
                    <a:p>
                      <a:r>
                        <a:rPr lang="sv-SE" sz="1400" i="1" dirty="0" smtClean="0"/>
                        <a:t>Default,</a:t>
                      </a:r>
                      <a:r>
                        <a:rPr lang="sv-SE" sz="1400" i="1" baseline="0" dirty="0" smtClean="0"/>
                        <a:t> öppnas över aktuellt innehåll. Default</a:t>
                      </a:r>
                    </a:p>
                  </a:txBody>
                  <a:tcPr>
                    <a:lnT w="38100" cmpd="sng">
                      <a:noFill/>
                    </a:lnT>
                    <a:lnB w="12700" cmpd="sng">
                      <a:noFill/>
                    </a:lnB>
                  </a:tcPr>
                </a:tc>
              </a:tr>
              <a:tr h="260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_blank</a:t>
                      </a:r>
                      <a:endParaRPr kumimoji="0" lang="sv-SE"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sz="1400" baseline="0" dirty="0" smtClean="0"/>
                        <a:t>Öppnar ett nytt fönster eller </a:t>
                      </a:r>
                      <a:r>
                        <a:rPr lang="sv-SE" sz="1400" baseline="0" dirty="0" err="1" smtClean="0"/>
                        <a:t>tab</a:t>
                      </a:r>
                      <a:endParaRPr lang="sv-SE" sz="1400" baseline="0" dirty="0" smtClean="0"/>
                    </a:p>
                  </a:txBody>
                  <a:tcPr>
                    <a:lnT w="38100" cmpd="sng">
                      <a:noFill/>
                    </a:lnT>
                    <a:lnB w="12700" cmpd="sng">
                      <a:noFill/>
                    </a:lnB>
                  </a:tcPr>
                </a:tc>
              </a:tr>
              <a:tr h="243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1" i="1"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_</a:t>
                      </a:r>
                      <a:r>
                        <a:rPr kumimoji="0" lang="sv-SE" sz="1400" b="1" i="1" u="none" strike="noStrike" kern="1200" cap="none" spc="0" normalizeH="0" baseline="0" noProof="0" dirty="0" err="1" smtClean="0">
                          <a:ln>
                            <a:noFill/>
                          </a:ln>
                          <a:solidFill>
                            <a:prstClr val="black"/>
                          </a:solidFill>
                          <a:effectLst/>
                          <a:uLnTx/>
                          <a:uFillTx/>
                          <a:latin typeface="Courier New" pitchFamily="49" charset="0"/>
                          <a:ea typeface="+mn-ea"/>
                          <a:cs typeface="Courier New" pitchFamily="49" charset="0"/>
                        </a:rPr>
                        <a:t>parent</a:t>
                      </a:r>
                      <a:endParaRPr kumimoji="0" lang="sv-SE" sz="1400" b="1" i="1"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sz="1400" i="1" baseline="0" dirty="0" smtClean="0"/>
                        <a:t>Liknar _</a:t>
                      </a:r>
                      <a:r>
                        <a:rPr lang="sv-SE" sz="1400" i="1" baseline="0" dirty="0" err="1" smtClean="0"/>
                        <a:t>self</a:t>
                      </a:r>
                      <a:r>
                        <a:rPr lang="sv-SE" sz="1400" i="1" baseline="0" dirty="0" smtClean="0"/>
                        <a:t> (främst intressant med </a:t>
                      </a:r>
                      <a:r>
                        <a:rPr lang="sv-SE" sz="1400" i="1" baseline="0" dirty="0" err="1" smtClean="0"/>
                        <a:t>frames</a:t>
                      </a:r>
                      <a:r>
                        <a:rPr lang="sv-SE" sz="1400" i="1" baseline="0" dirty="0" smtClean="0"/>
                        <a:t>)</a:t>
                      </a:r>
                    </a:p>
                  </a:txBody>
                  <a:tcPr>
                    <a:lnT w="38100" cmpd="sng">
                      <a:noFill/>
                    </a:lnT>
                    <a:lnB w="12700" cmpd="sng">
                      <a:noFill/>
                    </a:lnB>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1" i="1"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_top</a:t>
                      </a:r>
                      <a:endParaRPr kumimoji="0" lang="sv-SE" sz="1400" b="1" i="1"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sz="1400" i="1" baseline="0" dirty="0" smtClean="0"/>
                        <a:t>Liknar _</a:t>
                      </a:r>
                      <a:r>
                        <a:rPr lang="sv-SE" sz="1400" i="1" baseline="0" dirty="0" err="1" smtClean="0"/>
                        <a:t>self</a:t>
                      </a:r>
                      <a:r>
                        <a:rPr lang="sv-SE" sz="1400" i="1" baseline="0" dirty="0" smtClean="0"/>
                        <a:t> (främst intressant med </a:t>
                      </a:r>
                      <a:r>
                        <a:rPr lang="sv-SE" sz="1400" i="1" baseline="0" dirty="0" err="1" smtClean="0"/>
                        <a:t>frames</a:t>
                      </a:r>
                      <a:r>
                        <a:rPr lang="sv-SE" sz="1400" i="1" baseline="0" dirty="0" smtClean="0"/>
                        <a:t>)</a:t>
                      </a:r>
                    </a:p>
                  </a:txBody>
                  <a:tcPr>
                    <a:lnT w="38100" cmpd="sng">
                      <a:noFill/>
                    </a:lnT>
                  </a:tcPr>
                </a:tc>
              </a:tr>
            </a:tbl>
          </a:graphicData>
        </a:graphic>
      </p:graphicFrame>
      <p:sp>
        <p:nvSpPr>
          <p:cNvPr id="9" name="Rectangle 8"/>
          <p:cNvSpPr/>
          <p:nvPr/>
        </p:nvSpPr>
        <p:spPr>
          <a:xfrm>
            <a:off x="1115616" y="4711124"/>
            <a:ext cx="6922771"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&lt;a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new.html</a:t>
            </a:r>
            <a:r>
              <a:rPr lang="en-US" sz="1400" b="1" dirty="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target</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_blank"</a:t>
            </a:r>
            <a:r>
              <a:rPr lang="en-US" sz="1400" b="1" dirty="0" smtClean="0">
                <a:solidFill>
                  <a:srgbClr val="0070C0"/>
                </a:solidFill>
                <a:latin typeface="Courier New" pitchFamily="49" charset="0"/>
                <a:cs typeface="Courier New" pitchFamily="49" charset="0"/>
              </a:rPr>
              <a:t>&gt;</a:t>
            </a:r>
            <a:r>
              <a:rPr lang="en-US" sz="1400" b="1" dirty="0" err="1" smtClean="0">
                <a:solidFill>
                  <a:schemeClr val="tx1"/>
                </a:solidFill>
                <a:latin typeface="Courier New" pitchFamily="49" charset="0"/>
                <a:cs typeface="Courier New" pitchFamily="49" charset="0"/>
              </a:rPr>
              <a:t>Nytt</a:t>
            </a:r>
            <a:r>
              <a:rPr lang="en-US" sz="1400" b="1" dirty="0" smtClean="0">
                <a:solidFill>
                  <a:schemeClr val="tx1"/>
                </a:solidFill>
                <a:latin typeface="Courier New" pitchFamily="49" charset="0"/>
                <a:cs typeface="Courier New" pitchFamily="49" charset="0"/>
              </a:rPr>
              <a:t> </a:t>
            </a:r>
            <a:r>
              <a:rPr lang="en-US" sz="1400" b="1" dirty="0" err="1" smtClean="0">
                <a:solidFill>
                  <a:schemeClr val="tx1"/>
                </a:solidFill>
                <a:latin typeface="Courier New" pitchFamily="49" charset="0"/>
                <a:cs typeface="Courier New" pitchFamily="49" charset="0"/>
              </a:rPr>
              <a:t>fönster</a:t>
            </a:r>
            <a:r>
              <a:rPr lang="en-US" sz="1400" b="1" dirty="0" smtClean="0">
                <a:solidFill>
                  <a:srgbClr val="0070C0"/>
                </a:solidFill>
                <a:latin typeface="Courier New" pitchFamily="49" charset="0"/>
                <a:cs typeface="Courier New" pitchFamily="49" charset="0"/>
              </a:rPr>
              <a:t>&lt;/a&gt;</a:t>
            </a:r>
          </a:p>
          <a:p>
            <a:endParaRPr lang="en-US" sz="1400" b="1" dirty="0" smtClean="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368032457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Tabeller</a:t>
            </a:r>
            <a:endParaRPr lang="sv-SE" dirty="0"/>
          </a:p>
        </p:txBody>
      </p:sp>
      <p:pic>
        <p:nvPicPr>
          <p:cNvPr id="66564" name="Picture 4" descr="S:\dfm\info\icons\v-collections\v_collections_png\business_finance_data\128x128\shadow\table_r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912467629"/>
              </p:ext>
            </p:extLst>
          </p:nvPr>
        </p:nvGraphicFramePr>
        <p:xfrm>
          <a:off x="1259632" y="1673116"/>
          <a:ext cx="6095999" cy="1688440"/>
        </p:xfrm>
        <a:graphic>
          <a:graphicData uri="http://schemas.openxmlformats.org/drawingml/2006/table">
            <a:tbl>
              <a:tblPr firstRow="1" bandRow="1">
                <a:tableStyleId>{F5AB1C69-6EDB-4FF4-983F-18BD219EF322}</a:tableStyleId>
              </a:tblPr>
              <a:tblGrid>
                <a:gridCol w="870857"/>
                <a:gridCol w="870857"/>
                <a:gridCol w="870857"/>
                <a:gridCol w="870857"/>
                <a:gridCol w="870857"/>
                <a:gridCol w="870857"/>
                <a:gridCol w="870857"/>
              </a:tblGrid>
              <a:tr h="216024">
                <a:tc>
                  <a:txBody>
                    <a:bodyPr/>
                    <a:lstStyle/>
                    <a:p>
                      <a:r>
                        <a:rPr lang="sv-SE" sz="1100" dirty="0" smtClean="0"/>
                        <a:t>Pos</a:t>
                      </a:r>
                      <a:endParaRPr lang="sv-SE" sz="1100" dirty="0"/>
                    </a:p>
                  </a:txBody>
                  <a:tcPr/>
                </a:tc>
                <a:tc>
                  <a:txBody>
                    <a:bodyPr/>
                    <a:lstStyle/>
                    <a:p>
                      <a:r>
                        <a:rPr lang="sv-SE" sz="1100" dirty="0" smtClean="0"/>
                        <a:t>Namn</a:t>
                      </a:r>
                      <a:endParaRPr lang="sv-SE" sz="1100" dirty="0"/>
                    </a:p>
                  </a:txBody>
                  <a:tcPr/>
                </a:tc>
                <a:tc>
                  <a:txBody>
                    <a:bodyPr/>
                    <a:lstStyle/>
                    <a:p>
                      <a:r>
                        <a:rPr lang="sv-SE" sz="1100" dirty="0" smtClean="0"/>
                        <a:t>S</a:t>
                      </a:r>
                      <a:endParaRPr lang="sv-SE" sz="1100" dirty="0"/>
                    </a:p>
                  </a:txBody>
                  <a:tcPr/>
                </a:tc>
                <a:tc>
                  <a:txBody>
                    <a:bodyPr/>
                    <a:lstStyle/>
                    <a:p>
                      <a:r>
                        <a:rPr lang="sv-SE" sz="1100" dirty="0" smtClean="0"/>
                        <a:t>V</a:t>
                      </a:r>
                      <a:endParaRPr lang="sv-SE" sz="1100" dirty="0"/>
                    </a:p>
                  </a:txBody>
                  <a:tcPr/>
                </a:tc>
                <a:tc>
                  <a:txBody>
                    <a:bodyPr/>
                    <a:lstStyle/>
                    <a:p>
                      <a:r>
                        <a:rPr lang="sv-SE" sz="1100" dirty="0" smtClean="0"/>
                        <a:t>F</a:t>
                      </a:r>
                      <a:endParaRPr lang="sv-SE" sz="1100" dirty="0"/>
                    </a:p>
                  </a:txBody>
                  <a:tcPr/>
                </a:tc>
                <a:tc>
                  <a:txBody>
                    <a:bodyPr/>
                    <a:lstStyle/>
                    <a:p>
                      <a:r>
                        <a:rPr lang="sv-SE" sz="1100" dirty="0" smtClean="0"/>
                        <a:t>MS</a:t>
                      </a:r>
                      <a:endParaRPr lang="sv-SE" sz="1100" dirty="0"/>
                    </a:p>
                  </a:txBody>
                  <a:tcPr/>
                </a:tc>
                <a:tc>
                  <a:txBody>
                    <a:bodyPr/>
                    <a:lstStyle/>
                    <a:p>
                      <a:r>
                        <a:rPr lang="sv-SE" sz="1100" dirty="0" smtClean="0"/>
                        <a:t>Poäng</a:t>
                      </a:r>
                      <a:endParaRPr lang="sv-SE" sz="1100" dirty="0"/>
                    </a:p>
                  </a:txBody>
                  <a:tcPr/>
                </a:tc>
              </a:tr>
              <a:tr h="277232">
                <a:tc>
                  <a:txBody>
                    <a:bodyPr/>
                    <a:lstStyle/>
                    <a:p>
                      <a:r>
                        <a:rPr lang="sv-SE" sz="1100" dirty="0" smtClean="0"/>
                        <a:t>1.</a:t>
                      </a:r>
                      <a:endParaRPr lang="sv-SE" sz="1100" dirty="0"/>
                    </a:p>
                  </a:txBody>
                  <a:tcPr/>
                </a:tc>
                <a:tc>
                  <a:txBody>
                    <a:bodyPr/>
                    <a:lstStyle/>
                    <a:p>
                      <a:r>
                        <a:rPr lang="sv-SE" sz="1100" dirty="0" smtClean="0"/>
                        <a:t>Liverpool</a:t>
                      </a:r>
                      <a:endParaRPr lang="sv-SE" sz="1100" dirty="0"/>
                    </a:p>
                  </a:txBody>
                  <a:tcPr/>
                </a:tc>
                <a:tc>
                  <a:txBody>
                    <a:bodyPr/>
                    <a:lstStyle/>
                    <a:p>
                      <a:r>
                        <a:rPr lang="sv-SE" sz="1100" dirty="0" smtClean="0"/>
                        <a:t>38</a:t>
                      </a:r>
                      <a:endParaRPr lang="sv-SE" sz="1100" dirty="0"/>
                    </a:p>
                  </a:txBody>
                  <a:tcPr/>
                </a:tc>
                <a:tc>
                  <a:txBody>
                    <a:bodyPr/>
                    <a:lstStyle/>
                    <a:p>
                      <a:r>
                        <a:rPr lang="sv-SE" sz="1100" dirty="0" smtClean="0"/>
                        <a:t>27</a:t>
                      </a:r>
                      <a:endParaRPr lang="sv-SE" sz="1100" dirty="0"/>
                    </a:p>
                  </a:txBody>
                  <a:tcPr/>
                </a:tc>
                <a:tc>
                  <a:txBody>
                    <a:bodyPr/>
                    <a:lstStyle/>
                    <a:p>
                      <a:r>
                        <a:rPr lang="sv-SE" sz="1100" dirty="0" smtClean="0"/>
                        <a:t>3</a:t>
                      </a:r>
                      <a:endParaRPr lang="sv-SE" sz="1100" dirty="0"/>
                    </a:p>
                  </a:txBody>
                  <a:tcPr/>
                </a:tc>
                <a:tc>
                  <a:txBody>
                    <a:bodyPr/>
                    <a:lstStyle/>
                    <a:p>
                      <a:r>
                        <a:rPr lang="sv-SE" sz="1100" dirty="0" smtClean="0"/>
                        <a:t>54</a:t>
                      </a:r>
                      <a:endParaRPr lang="sv-SE" sz="1100" dirty="0"/>
                    </a:p>
                  </a:txBody>
                  <a:tcPr/>
                </a:tc>
                <a:tc>
                  <a:txBody>
                    <a:bodyPr/>
                    <a:lstStyle/>
                    <a:p>
                      <a:r>
                        <a:rPr lang="sv-SE" sz="1100" dirty="0" smtClean="0"/>
                        <a:t>84</a:t>
                      </a:r>
                      <a:endParaRPr lang="sv-SE" sz="1100" dirty="0"/>
                    </a:p>
                  </a:txBody>
                  <a:tcPr/>
                </a:tc>
              </a:tr>
              <a:tr h="288032">
                <a:tc>
                  <a:txBody>
                    <a:bodyPr/>
                    <a:lstStyle/>
                    <a:p>
                      <a:r>
                        <a:rPr lang="sv-SE" sz="1100" dirty="0" smtClean="0"/>
                        <a:t>...</a:t>
                      </a:r>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c>
                  <a:txBody>
                    <a:bodyPr/>
                    <a:lstStyle/>
                    <a:p>
                      <a:endParaRPr lang="sv-SE" sz="1100" dirty="0"/>
                    </a:p>
                  </a:txBody>
                  <a:tcPr>
                    <a:lnB w="12700" cap="flat" cmpd="sng" algn="ctr">
                      <a:solidFill>
                        <a:schemeClr val="tx1"/>
                      </a:solidFill>
                      <a:prstDash val="solid"/>
                      <a:round/>
                      <a:headEnd type="none" w="med" len="med"/>
                      <a:tailEnd type="none" w="med" len="med"/>
                    </a:lnB>
                  </a:tcPr>
                </a:tc>
              </a:tr>
              <a:tr h="288032">
                <a:tc>
                  <a:txBody>
                    <a:bodyPr/>
                    <a:lstStyle/>
                    <a:p>
                      <a:r>
                        <a:rPr lang="sv-SE" sz="1100" dirty="0" smtClean="0"/>
                        <a:t>18.</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Arsenal</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38</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8</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21</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-23</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36</a:t>
                      </a:r>
                      <a:endParaRPr lang="sv-SE" sz="1100" dirty="0"/>
                    </a:p>
                  </a:txBody>
                  <a:tcPr>
                    <a:lnT w="12700" cap="flat" cmpd="sng" algn="ctr">
                      <a:solidFill>
                        <a:schemeClr val="tx1"/>
                      </a:solidFill>
                      <a:prstDash val="solid"/>
                      <a:round/>
                      <a:headEnd type="none" w="med" len="med"/>
                      <a:tailEnd type="none" w="med" len="med"/>
                    </a:lnT>
                  </a:tcPr>
                </a:tc>
              </a:tr>
              <a:tr h="288032">
                <a:tc>
                  <a:txBody>
                    <a:bodyPr/>
                    <a:lstStyle/>
                    <a:p>
                      <a:r>
                        <a:rPr lang="sv-SE" sz="1100" dirty="0" smtClean="0"/>
                        <a:t>19.</a:t>
                      </a:r>
                      <a:endParaRPr lang="sv-SE" sz="1100" dirty="0"/>
                    </a:p>
                  </a:txBody>
                  <a:tcPr/>
                </a:tc>
                <a:tc>
                  <a:txBody>
                    <a:bodyPr/>
                    <a:lstStyle/>
                    <a:p>
                      <a:r>
                        <a:rPr lang="sv-SE" sz="1100" dirty="0" smtClean="0"/>
                        <a:t>Tottenham</a:t>
                      </a:r>
                      <a:endParaRPr lang="sv-SE" sz="1100" dirty="0"/>
                    </a:p>
                  </a:txBody>
                  <a:tcPr/>
                </a:tc>
                <a:tc>
                  <a:txBody>
                    <a:bodyPr/>
                    <a:lstStyle/>
                    <a:p>
                      <a:r>
                        <a:rPr lang="sv-SE" sz="1100" dirty="0" smtClean="0"/>
                        <a:t>38</a:t>
                      </a:r>
                      <a:endParaRPr lang="sv-SE" sz="1100" dirty="0"/>
                    </a:p>
                  </a:txBody>
                  <a:tcPr/>
                </a:tc>
                <a:tc>
                  <a:txBody>
                    <a:bodyPr/>
                    <a:lstStyle/>
                    <a:p>
                      <a:r>
                        <a:rPr lang="sv-SE" sz="1100" dirty="0" smtClean="0"/>
                        <a:t>4</a:t>
                      </a:r>
                      <a:endParaRPr lang="sv-SE" sz="1100" dirty="0"/>
                    </a:p>
                  </a:txBody>
                  <a:tcPr/>
                </a:tc>
                <a:tc>
                  <a:txBody>
                    <a:bodyPr/>
                    <a:lstStyle/>
                    <a:p>
                      <a:r>
                        <a:rPr lang="sv-SE" sz="1100" dirty="0" smtClean="0"/>
                        <a:t>19</a:t>
                      </a:r>
                      <a:endParaRPr lang="sv-SE" sz="1100" dirty="0"/>
                    </a:p>
                  </a:txBody>
                  <a:tcPr/>
                </a:tc>
                <a:tc>
                  <a:txBody>
                    <a:bodyPr/>
                    <a:lstStyle/>
                    <a:p>
                      <a:r>
                        <a:rPr lang="sv-SE" sz="1100" dirty="0" smtClean="0"/>
                        <a:t>-34</a:t>
                      </a:r>
                      <a:endParaRPr lang="sv-SE" sz="1100" dirty="0"/>
                    </a:p>
                  </a:txBody>
                  <a:tcPr/>
                </a:tc>
                <a:tc>
                  <a:txBody>
                    <a:bodyPr/>
                    <a:lstStyle/>
                    <a:p>
                      <a:r>
                        <a:rPr lang="sv-SE" sz="1100" dirty="0" smtClean="0"/>
                        <a:t>32</a:t>
                      </a:r>
                      <a:endParaRPr lang="sv-SE" sz="1100" dirty="0"/>
                    </a:p>
                  </a:txBody>
                  <a:tcPr/>
                </a:tc>
              </a:tr>
              <a:tr h="288032">
                <a:tc>
                  <a:txBody>
                    <a:bodyPr/>
                    <a:lstStyle/>
                    <a:p>
                      <a:r>
                        <a:rPr lang="sv-SE" sz="1100" dirty="0" smtClean="0"/>
                        <a:t>20.</a:t>
                      </a:r>
                      <a:endParaRPr lang="sv-SE" sz="1100" dirty="0"/>
                    </a:p>
                  </a:txBody>
                  <a:tcPr/>
                </a:tc>
                <a:tc>
                  <a:txBody>
                    <a:bodyPr/>
                    <a:lstStyle/>
                    <a:p>
                      <a:r>
                        <a:rPr lang="sv-SE" sz="1100" dirty="0" smtClean="0"/>
                        <a:t>Man </a:t>
                      </a:r>
                      <a:r>
                        <a:rPr lang="sv-SE" sz="1100" dirty="0" err="1" smtClean="0"/>
                        <a:t>Utd</a:t>
                      </a:r>
                      <a:endParaRPr lang="sv-SE" sz="1100" dirty="0"/>
                    </a:p>
                  </a:txBody>
                  <a:tcPr/>
                </a:tc>
                <a:tc>
                  <a:txBody>
                    <a:bodyPr/>
                    <a:lstStyle/>
                    <a:p>
                      <a:r>
                        <a:rPr lang="sv-SE" sz="1100" dirty="0" smtClean="0"/>
                        <a:t>38</a:t>
                      </a:r>
                      <a:endParaRPr lang="sv-SE" sz="1100" dirty="0"/>
                    </a:p>
                  </a:txBody>
                  <a:tcPr/>
                </a:tc>
                <a:tc>
                  <a:txBody>
                    <a:bodyPr/>
                    <a:lstStyle/>
                    <a:p>
                      <a:r>
                        <a:rPr lang="sv-SE" sz="1100" dirty="0" smtClean="0"/>
                        <a:t>3</a:t>
                      </a:r>
                      <a:endParaRPr lang="sv-SE" sz="1100" dirty="0"/>
                    </a:p>
                  </a:txBody>
                  <a:tcPr/>
                </a:tc>
                <a:tc>
                  <a:txBody>
                    <a:bodyPr/>
                    <a:lstStyle/>
                    <a:p>
                      <a:r>
                        <a:rPr lang="sv-SE" sz="1100" dirty="0" smtClean="0"/>
                        <a:t>22</a:t>
                      </a:r>
                      <a:endParaRPr lang="sv-SE" sz="1100" dirty="0"/>
                    </a:p>
                  </a:txBody>
                  <a:tcPr/>
                </a:tc>
                <a:tc>
                  <a:txBody>
                    <a:bodyPr/>
                    <a:lstStyle/>
                    <a:p>
                      <a:r>
                        <a:rPr lang="sv-SE" sz="1100" dirty="0" smtClean="0"/>
                        <a:t>-35</a:t>
                      </a:r>
                      <a:endParaRPr lang="sv-SE" sz="1100" dirty="0"/>
                    </a:p>
                  </a:txBody>
                  <a:tcPr/>
                </a:tc>
                <a:tc>
                  <a:txBody>
                    <a:bodyPr/>
                    <a:lstStyle/>
                    <a:p>
                      <a:r>
                        <a:rPr lang="sv-SE" sz="1100" dirty="0" smtClean="0"/>
                        <a:t>13</a:t>
                      </a:r>
                      <a:endParaRPr lang="sv-SE" sz="1100" dirty="0"/>
                    </a:p>
                  </a:txBody>
                  <a:tcPr/>
                </a:tc>
              </a:tr>
            </a:tbl>
          </a:graphicData>
        </a:graphic>
      </p:graphicFrame>
      <p:sp>
        <p:nvSpPr>
          <p:cNvPr id="7" name="TextBox 6"/>
          <p:cNvSpPr txBox="1"/>
          <p:nvPr/>
        </p:nvSpPr>
        <p:spPr>
          <a:xfrm>
            <a:off x="323528" y="1273324"/>
            <a:ext cx="4158190" cy="369332"/>
          </a:xfrm>
          <a:prstGeom prst="rect">
            <a:avLst/>
          </a:prstGeom>
          <a:noFill/>
        </p:spPr>
        <p:txBody>
          <a:bodyPr wrap="none" rtlCol="0">
            <a:spAutoFit/>
          </a:bodyPr>
          <a:lstStyle/>
          <a:p>
            <a:r>
              <a:rPr lang="sv-SE" dirty="0" smtClean="0">
                <a:latin typeface="Minya Nouvelle" pitchFamily="2" charset="0"/>
              </a:rPr>
              <a:t>Tabeller är till för att visa tabelldata:</a:t>
            </a:r>
          </a:p>
        </p:txBody>
      </p:sp>
      <p:sp>
        <p:nvSpPr>
          <p:cNvPr id="10" name="TextBox 9"/>
          <p:cNvSpPr txBox="1"/>
          <p:nvPr/>
        </p:nvSpPr>
        <p:spPr>
          <a:xfrm>
            <a:off x="3347864" y="4299401"/>
            <a:ext cx="2521844" cy="646331"/>
          </a:xfrm>
          <a:prstGeom prst="rect">
            <a:avLst/>
          </a:prstGeom>
          <a:noFill/>
        </p:spPr>
        <p:txBody>
          <a:bodyPr wrap="none" rtlCol="0">
            <a:spAutoFit/>
          </a:bodyPr>
          <a:lstStyle/>
          <a:p>
            <a:r>
              <a:rPr lang="sv-SE" dirty="0" smtClean="0">
                <a:latin typeface="Minya Nouvelle" pitchFamily="2" charset="0"/>
              </a:rPr>
              <a:t>Tabeller är </a:t>
            </a:r>
            <a:r>
              <a:rPr lang="sv-SE" b="1" dirty="0" smtClean="0">
                <a:latin typeface="Minya Nouvelle" pitchFamily="2" charset="0"/>
              </a:rPr>
              <a:t>INTE</a:t>
            </a:r>
            <a:r>
              <a:rPr lang="sv-SE" dirty="0" smtClean="0">
                <a:latin typeface="Minya Nouvelle" pitchFamily="2" charset="0"/>
              </a:rPr>
              <a:t> till </a:t>
            </a:r>
            <a:br>
              <a:rPr lang="sv-SE" dirty="0" smtClean="0">
                <a:latin typeface="Minya Nouvelle" pitchFamily="2" charset="0"/>
              </a:rPr>
            </a:br>
            <a:r>
              <a:rPr lang="sv-SE" dirty="0" smtClean="0">
                <a:latin typeface="Minya Nouvelle" pitchFamily="2" charset="0"/>
              </a:rPr>
              <a:t>för att skapa layouter:</a:t>
            </a:r>
          </a:p>
        </p:txBody>
      </p:sp>
      <p:grpSp>
        <p:nvGrpSpPr>
          <p:cNvPr id="21" name="Group 20"/>
          <p:cNvGrpSpPr/>
          <p:nvPr/>
        </p:nvGrpSpPr>
        <p:grpSpPr>
          <a:xfrm>
            <a:off x="6012160" y="3937620"/>
            <a:ext cx="2664296" cy="1368152"/>
            <a:chOff x="2915816" y="4081636"/>
            <a:chExt cx="2664296" cy="1368152"/>
          </a:xfrm>
        </p:grpSpPr>
        <p:sp>
          <p:nvSpPr>
            <p:cNvPr id="8" name="Rectangle 7"/>
            <p:cNvSpPr/>
            <p:nvPr/>
          </p:nvSpPr>
          <p:spPr>
            <a:xfrm>
              <a:off x="2915816" y="4081636"/>
              <a:ext cx="2664296" cy="1368152"/>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9" name="Rectangle 8"/>
            <p:cNvSpPr/>
            <p:nvPr/>
          </p:nvSpPr>
          <p:spPr>
            <a:xfrm>
              <a:off x="2915816" y="4081636"/>
              <a:ext cx="2664296" cy="360040"/>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17" name="Rectangle 16"/>
            <p:cNvSpPr/>
            <p:nvPr/>
          </p:nvSpPr>
          <p:spPr>
            <a:xfrm>
              <a:off x="2915816" y="4441676"/>
              <a:ext cx="648072" cy="1008112"/>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18" name="Rectangle 17"/>
            <p:cNvSpPr/>
            <p:nvPr/>
          </p:nvSpPr>
          <p:spPr>
            <a:xfrm>
              <a:off x="5087653" y="4441676"/>
              <a:ext cx="492459" cy="1008112"/>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19" name="Rectangle 18"/>
            <p:cNvSpPr/>
            <p:nvPr/>
          </p:nvSpPr>
          <p:spPr>
            <a:xfrm>
              <a:off x="5087653" y="4441676"/>
              <a:ext cx="492459" cy="288032"/>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20" name="Rectangle 19"/>
            <p:cNvSpPr/>
            <p:nvPr/>
          </p:nvSpPr>
          <p:spPr>
            <a:xfrm>
              <a:off x="5087653" y="4729708"/>
              <a:ext cx="492459" cy="360040"/>
            </a:xfrm>
            <a:prstGeom prst="rect">
              <a:avLst/>
            </a:prstGeom>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104593613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Tabeller</a:t>
            </a:r>
            <a:endParaRPr lang="sv-SE" dirty="0"/>
          </a:p>
        </p:txBody>
      </p:sp>
      <p:pic>
        <p:nvPicPr>
          <p:cNvPr id="66564" name="Picture 4" descr="S:\dfm\info\icons\v-collections\v_collections_png\business_finance_data\128x128\shadow\table_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954612135"/>
              </p:ext>
            </p:extLst>
          </p:nvPr>
        </p:nvGraphicFramePr>
        <p:xfrm>
          <a:off x="1259632" y="1673116"/>
          <a:ext cx="6095999" cy="1688440"/>
        </p:xfrm>
        <a:graphic>
          <a:graphicData uri="http://schemas.openxmlformats.org/drawingml/2006/table">
            <a:tbl>
              <a:tblPr firstRow="1" bandRow="1">
                <a:tableStyleId>{F5AB1C69-6EDB-4FF4-983F-18BD219EF322}</a:tableStyleId>
              </a:tblPr>
              <a:tblGrid>
                <a:gridCol w="870857"/>
                <a:gridCol w="870857"/>
                <a:gridCol w="870857"/>
                <a:gridCol w="870857"/>
                <a:gridCol w="870857"/>
                <a:gridCol w="870857"/>
                <a:gridCol w="870857"/>
              </a:tblGrid>
              <a:tr h="216024">
                <a:tc>
                  <a:txBody>
                    <a:bodyPr/>
                    <a:lstStyle/>
                    <a:p>
                      <a:r>
                        <a:rPr lang="sv-SE" sz="1100" dirty="0" smtClean="0"/>
                        <a:t>Pos</a:t>
                      </a:r>
                      <a:endParaRPr lang="sv-SE" sz="1100" dirty="0"/>
                    </a:p>
                  </a:txBody>
                  <a:tcPr/>
                </a:tc>
                <a:tc>
                  <a:txBody>
                    <a:bodyPr/>
                    <a:lstStyle/>
                    <a:p>
                      <a:r>
                        <a:rPr lang="sv-SE" sz="1100" dirty="0" smtClean="0"/>
                        <a:t>Namn</a:t>
                      </a:r>
                      <a:endParaRPr lang="sv-SE" sz="1100" dirty="0"/>
                    </a:p>
                  </a:txBody>
                  <a:tcPr/>
                </a:tc>
                <a:tc>
                  <a:txBody>
                    <a:bodyPr/>
                    <a:lstStyle/>
                    <a:p>
                      <a:r>
                        <a:rPr lang="sv-SE" sz="1100" dirty="0" smtClean="0"/>
                        <a:t>S</a:t>
                      </a:r>
                      <a:endParaRPr lang="sv-SE" sz="1100" dirty="0"/>
                    </a:p>
                  </a:txBody>
                  <a:tcPr/>
                </a:tc>
                <a:tc>
                  <a:txBody>
                    <a:bodyPr/>
                    <a:lstStyle/>
                    <a:p>
                      <a:r>
                        <a:rPr lang="sv-SE" sz="1100" dirty="0" smtClean="0"/>
                        <a:t>V</a:t>
                      </a:r>
                      <a:endParaRPr lang="sv-SE" sz="1100" dirty="0"/>
                    </a:p>
                  </a:txBody>
                  <a:tcPr/>
                </a:tc>
                <a:tc>
                  <a:txBody>
                    <a:bodyPr/>
                    <a:lstStyle/>
                    <a:p>
                      <a:r>
                        <a:rPr lang="sv-SE" sz="1100" dirty="0" smtClean="0"/>
                        <a:t>F</a:t>
                      </a:r>
                      <a:endParaRPr lang="sv-SE" sz="1100" dirty="0"/>
                    </a:p>
                  </a:txBody>
                  <a:tcPr/>
                </a:tc>
                <a:tc>
                  <a:txBody>
                    <a:bodyPr/>
                    <a:lstStyle/>
                    <a:p>
                      <a:r>
                        <a:rPr lang="sv-SE" sz="1100" dirty="0" smtClean="0"/>
                        <a:t>MS</a:t>
                      </a:r>
                      <a:endParaRPr lang="sv-SE" sz="1100" dirty="0"/>
                    </a:p>
                  </a:txBody>
                  <a:tcPr/>
                </a:tc>
                <a:tc>
                  <a:txBody>
                    <a:bodyPr/>
                    <a:lstStyle/>
                    <a:p>
                      <a:r>
                        <a:rPr lang="sv-SE" sz="1100" dirty="0" smtClean="0"/>
                        <a:t>Poäng</a:t>
                      </a:r>
                      <a:endParaRPr lang="sv-SE" sz="1100" dirty="0"/>
                    </a:p>
                  </a:txBody>
                  <a:tcPr/>
                </a:tc>
              </a:tr>
              <a:tr h="277232">
                <a:tc>
                  <a:txBody>
                    <a:bodyPr/>
                    <a:lstStyle/>
                    <a:p>
                      <a:r>
                        <a:rPr lang="sv-SE" sz="1100" dirty="0" smtClean="0"/>
                        <a:t>1.</a:t>
                      </a:r>
                      <a:endParaRPr lang="sv-SE" sz="1100" dirty="0"/>
                    </a:p>
                  </a:txBody>
                  <a:tcPr/>
                </a:tc>
                <a:tc>
                  <a:txBody>
                    <a:bodyPr/>
                    <a:lstStyle/>
                    <a:p>
                      <a:r>
                        <a:rPr lang="sv-SE" sz="1100" dirty="0" smtClean="0"/>
                        <a:t>Liverpool</a:t>
                      </a:r>
                      <a:endParaRPr lang="sv-SE" sz="1100" dirty="0"/>
                    </a:p>
                  </a:txBody>
                  <a:tcPr/>
                </a:tc>
                <a:tc>
                  <a:txBody>
                    <a:bodyPr/>
                    <a:lstStyle/>
                    <a:p>
                      <a:r>
                        <a:rPr lang="sv-SE" sz="1100" dirty="0" smtClean="0"/>
                        <a:t>38</a:t>
                      </a:r>
                      <a:endParaRPr lang="sv-SE" sz="1100" dirty="0"/>
                    </a:p>
                  </a:txBody>
                  <a:tcPr/>
                </a:tc>
                <a:tc>
                  <a:txBody>
                    <a:bodyPr/>
                    <a:lstStyle/>
                    <a:p>
                      <a:r>
                        <a:rPr lang="sv-SE" sz="1100" dirty="0" smtClean="0"/>
                        <a:t>27</a:t>
                      </a:r>
                      <a:endParaRPr lang="sv-SE" sz="1100" dirty="0"/>
                    </a:p>
                  </a:txBody>
                  <a:tcPr/>
                </a:tc>
                <a:tc>
                  <a:txBody>
                    <a:bodyPr/>
                    <a:lstStyle/>
                    <a:p>
                      <a:r>
                        <a:rPr lang="sv-SE" sz="1100" dirty="0" smtClean="0"/>
                        <a:t>3</a:t>
                      </a:r>
                      <a:endParaRPr lang="sv-SE" sz="1100" dirty="0"/>
                    </a:p>
                  </a:txBody>
                  <a:tcPr/>
                </a:tc>
                <a:tc>
                  <a:txBody>
                    <a:bodyPr/>
                    <a:lstStyle/>
                    <a:p>
                      <a:r>
                        <a:rPr lang="sv-SE" sz="1100" dirty="0" smtClean="0"/>
                        <a:t>54</a:t>
                      </a:r>
                      <a:endParaRPr lang="sv-SE" sz="1100" dirty="0"/>
                    </a:p>
                  </a:txBody>
                  <a:tcPr/>
                </a:tc>
                <a:tc>
                  <a:txBody>
                    <a:bodyPr/>
                    <a:lstStyle/>
                    <a:p>
                      <a:r>
                        <a:rPr lang="sv-SE" sz="1100" dirty="0" smtClean="0"/>
                        <a:t>84</a:t>
                      </a:r>
                      <a:endParaRPr lang="sv-SE" sz="1100" dirty="0"/>
                    </a:p>
                  </a:txBody>
                  <a:tcPr/>
                </a:tc>
              </a:tr>
              <a:tr h="288032">
                <a:tc>
                  <a:txBody>
                    <a:bodyPr/>
                    <a:lstStyle/>
                    <a:p>
                      <a:r>
                        <a:rPr lang="sv-SE" sz="1100" dirty="0" smtClean="0"/>
                        <a:t>...</a:t>
                      </a:r>
                      <a:endParaRPr lang="sv-SE" sz="1100" dirty="0"/>
                    </a:p>
                  </a:txBody>
                  <a:tcPr/>
                </a:tc>
                <a:tc>
                  <a:txBody>
                    <a:bodyPr/>
                    <a:lstStyle/>
                    <a:p>
                      <a:endParaRPr lang="sv-SE" sz="1100" dirty="0"/>
                    </a:p>
                  </a:txBody>
                  <a:tcPr/>
                </a:tc>
                <a:tc>
                  <a:txBody>
                    <a:bodyPr/>
                    <a:lstStyle/>
                    <a:p>
                      <a:endParaRPr lang="sv-SE" sz="1100" dirty="0"/>
                    </a:p>
                  </a:txBody>
                  <a:tcPr/>
                </a:tc>
                <a:tc>
                  <a:txBody>
                    <a:bodyPr/>
                    <a:lstStyle/>
                    <a:p>
                      <a:endParaRPr lang="sv-SE" sz="1100" dirty="0"/>
                    </a:p>
                  </a:txBody>
                  <a:tcPr/>
                </a:tc>
                <a:tc>
                  <a:txBody>
                    <a:bodyPr/>
                    <a:lstStyle/>
                    <a:p>
                      <a:endParaRPr lang="sv-SE" sz="1100" dirty="0"/>
                    </a:p>
                  </a:txBody>
                  <a:tcPr/>
                </a:tc>
                <a:tc>
                  <a:txBody>
                    <a:bodyPr/>
                    <a:lstStyle/>
                    <a:p>
                      <a:endParaRPr lang="sv-SE" sz="1100" dirty="0"/>
                    </a:p>
                  </a:txBody>
                  <a:tcPr/>
                </a:tc>
                <a:tc>
                  <a:txBody>
                    <a:bodyPr/>
                    <a:lstStyle/>
                    <a:p>
                      <a:endParaRPr lang="sv-SE" sz="1100" dirty="0"/>
                    </a:p>
                  </a:txBody>
                  <a:tcPr/>
                </a:tc>
              </a:tr>
              <a:tr h="288032">
                <a:tc>
                  <a:txBody>
                    <a:bodyPr/>
                    <a:lstStyle/>
                    <a:p>
                      <a:r>
                        <a:rPr lang="sv-SE" sz="1100" dirty="0" smtClean="0"/>
                        <a:t>18.</a:t>
                      </a:r>
                      <a:endParaRPr lang="sv-SE" sz="1100" dirty="0"/>
                    </a:p>
                  </a:txBody>
                  <a:tcPr/>
                </a:tc>
                <a:tc>
                  <a:txBody>
                    <a:bodyPr/>
                    <a:lstStyle/>
                    <a:p>
                      <a:r>
                        <a:rPr lang="sv-SE" sz="1100" dirty="0" smtClean="0"/>
                        <a:t>Arsenal</a:t>
                      </a:r>
                      <a:endParaRPr lang="sv-SE" sz="1100" dirty="0"/>
                    </a:p>
                  </a:txBody>
                  <a:tcPr/>
                </a:tc>
                <a:tc>
                  <a:txBody>
                    <a:bodyPr/>
                    <a:lstStyle/>
                    <a:p>
                      <a:r>
                        <a:rPr lang="sv-SE" sz="1100" dirty="0" smtClean="0"/>
                        <a:t>38</a:t>
                      </a:r>
                      <a:endParaRPr lang="sv-SE" sz="1100" dirty="0"/>
                    </a:p>
                  </a:txBody>
                  <a:tcPr/>
                </a:tc>
                <a:tc>
                  <a:txBody>
                    <a:bodyPr/>
                    <a:lstStyle/>
                    <a:p>
                      <a:r>
                        <a:rPr lang="sv-SE" sz="1100" dirty="0" smtClean="0"/>
                        <a:t>8</a:t>
                      </a:r>
                      <a:endParaRPr lang="sv-SE" sz="1100" dirty="0"/>
                    </a:p>
                  </a:txBody>
                  <a:tcPr/>
                </a:tc>
                <a:tc>
                  <a:txBody>
                    <a:bodyPr/>
                    <a:lstStyle/>
                    <a:p>
                      <a:r>
                        <a:rPr lang="sv-SE" sz="1100" dirty="0" smtClean="0"/>
                        <a:t>21</a:t>
                      </a:r>
                      <a:endParaRPr lang="sv-SE" sz="1100" dirty="0"/>
                    </a:p>
                  </a:txBody>
                  <a:tcPr/>
                </a:tc>
                <a:tc>
                  <a:txBody>
                    <a:bodyPr/>
                    <a:lstStyle/>
                    <a:p>
                      <a:r>
                        <a:rPr lang="sv-SE" sz="1100" dirty="0" smtClean="0"/>
                        <a:t>-23</a:t>
                      </a:r>
                      <a:endParaRPr lang="sv-SE" sz="1100" dirty="0"/>
                    </a:p>
                  </a:txBody>
                  <a:tcPr>
                    <a:lnB w="12700" cap="flat" cmpd="sng" algn="ctr">
                      <a:solidFill>
                        <a:schemeClr val="tx1"/>
                      </a:solidFill>
                      <a:prstDash val="solid"/>
                      <a:round/>
                      <a:headEnd type="none" w="med" len="med"/>
                      <a:tailEnd type="none" w="med" len="med"/>
                    </a:lnB>
                  </a:tcPr>
                </a:tc>
                <a:tc>
                  <a:txBody>
                    <a:bodyPr/>
                    <a:lstStyle/>
                    <a:p>
                      <a:r>
                        <a:rPr lang="sv-SE" sz="1100" dirty="0" smtClean="0"/>
                        <a:t>36</a:t>
                      </a:r>
                      <a:endParaRPr lang="sv-SE" sz="1100" dirty="0"/>
                    </a:p>
                  </a:txBody>
                  <a:tcPr/>
                </a:tc>
              </a:tr>
              <a:tr h="288032">
                <a:tc>
                  <a:txBody>
                    <a:bodyPr/>
                    <a:lstStyle/>
                    <a:p>
                      <a:r>
                        <a:rPr lang="sv-SE" sz="1100" dirty="0" smtClean="0"/>
                        <a:t>19.</a:t>
                      </a:r>
                      <a:endParaRPr lang="sv-SE" sz="1100" dirty="0"/>
                    </a:p>
                  </a:txBody>
                  <a:tcPr/>
                </a:tc>
                <a:tc>
                  <a:txBody>
                    <a:bodyPr/>
                    <a:lstStyle/>
                    <a:p>
                      <a:r>
                        <a:rPr lang="sv-SE" sz="1100" dirty="0" smtClean="0"/>
                        <a:t>Tottenham</a:t>
                      </a:r>
                      <a:endParaRPr lang="sv-SE" sz="1100" dirty="0"/>
                    </a:p>
                  </a:txBody>
                  <a:tcPr/>
                </a:tc>
                <a:tc>
                  <a:txBody>
                    <a:bodyPr/>
                    <a:lstStyle/>
                    <a:p>
                      <a:r>
                        <a:rPr lang="sv-SE" sz="1100" dirty="0" smtClean="0"/>
                        <a:t>38</a:t>
                      </a:r>
                      <a:endParaRPr lang="sv-SE" sz="1100" dirty="0"/>
                    </a:p>
                  </a:txBody>
                  <a:tcPr/>
                </a:tc>
                <a:tc>
                  <a:txBody>
                    <a:bodyPr/>
                    <a:lstStyle/>
                    <a:p>
                      <a:r>
                        <a:rPr lang="sv-SE" sz="1100" dirty="0" smtClean="0"/>
                        <a:t>4</a:t>
                      </a:r>
                      <a:endParaRPr lang="sv-SE" sz="1100" dirty="0"/>
                    </a:p>
                  </a:txBody>
                  <a:tcPr/>
                </a:tc>
                <a:tc>
                  <a:txBody>
                    <a:bodyPr/>
                    <a:lstStyle/>
                    <a:p>
                      <a:r>
                        <a:rPr lang="sv-SE" sz="1100" dirty="0" smtClean="0"/>
                        <a:t>19</a:t>
                      </a:r>
                      <a:endParaRPr lang="sv-SE" sz="1100" dirty="0"/>
                    </a:p>
                  </a:txBody>
                  <a:tcPr>
                    <a:lnR w="12700" cap="flat" cmpd="sng" algn="ctr">
                      <a:solidFill>
                        <a:schemeClr val="tx1"/>
                      </a:solidFill>
                      <a:prstDash val="solid"/>
                      <a:round/>
                      <a:headEnd type="none" w="med" len="med"/>
                      <a:tailEnd type="none" w="med" len="med"/>
                    </a:lnR>
                  </a:tcPr>
                </a:tc>
                <a:tc>
                  <a:txBody>
                    <a:bodyPr/>
                    <a:lstStyle/>
                    <a:p>
                      <a:r>
                        <a:rPr lang="sv-SE" sz="1100" dirty="0" smtClean="0"/>
                        <a:t>-34</a:t>
                      </a:r>
                      <a:endParaRPr lang="sv-SE"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sv-SE" sz="1100" dirty="0" smtClean="0"/>
                        <a:t>32</a:t>
                      </a:r>
                      <a:endParaRPr lang="sv-SE" sz="1100" dirty="0"/>
                    </a:p>
                  </a:txBody>
                  <a:tcPr>
                    <a:lnL w="12700" cap="flat" cmpd="sng" algn="ctr">
                      <a:solidFill>
                        <a:schemeClr val="tx1"/>
                      </a:solidFill>
                      <a:prstDash val="solid"/>
                      <a:round/>
                      <a:headEnd type="none" w="med" len="med"/>
                      <a:tailEnd type="none" w="med" len="med"/>
                    </a:lnL>
                  </a:tcPr>
                </a:tc>
              </a:tr>
              <a:tr h="288032">
                <a:tc>
                  <a:txBody>
                    <a:bodyPr/>
                    <a:lstStyle/>
                    <a:p>
                      <a:r>
                        <a:rPr lang="sv-SE" sz="1100" dirty="0" smtClean="0"/>
                        <a:t>20.</a:t>
                      </a:r>
                      <a:endParaRPr lang="sv-SE" sz="1100" dirty="0"/>
                    </a:p>
                  </a:txBody>
                  <a:tcPr/>
                </a:tc>
                <a:tc>
                  <a:txBody>
                    <a:bodyPr/>
                    <a:lstStyle/>
                    <a:p>
                      <a:r>
                        <a:rPr lang="sv-SE" sz="1100" dirty="0" smtClean="0"/>
                        <a:t>Man </a:t>
                      </a:r>
                      <a:r>
                        <a:rPr lang="sv-SE" sz="1100" dirty="0" err="1" smtClean="0"/>
                        <a:t>Utd</a:t>
                      </a:r>
                      <a:endParaRPr lang="sv-SE" sz="1100" dirty="0"/>
                    </a:p>
                  </a:txBody>
                  <a:tcPr/>
                </a:tc>
                <a:tc>
                  <a:txBody>
                    <a:bodyPr/>
                    <a:lstStyle/>
                    <a:p>
                      <a:r>
                        <a:rPr lang="sv-SE" sz="1100" dirty="0" smtClean="0"/>
                        <a:t>38</a:t>
                      </a:r>
                      <a:endParaRPr lang="sv-SE" sz="1100" dirty="0"/>
                    </a:p>
                  </a:txBody>
                  <a:tcPr/>
                </a:tc>
                <a:tc>
                  <a:txBody>
                    <a:bodyPr/>
                    <a:lstStyle/>
                    <a:p>
                      <a:r>
                        <a:rPr lang="sv-SE" sz="1100" dirty="0" smtClean="0"/>
                        <a:t>3</a:t>
                      </a:r>
                      <a:endParaRPr lang="sv-SE" sz="1100" dirty="0"/>
                    </a:p>
                  </a:txBody>
                  <a:tcPr/>
                </a:tc>
                <a:tc>
                  <a:txBody>
                    <a:bodyPr/>
                    <a:lstStyle/>
                    <a:p>
                      <a:r>
                        <a:rPr lang="sv-SE" sz="1100" dirty="0" smtClean="0"/>
                        <a:t>22</a:t>
                      </a:r>
                      <a:endParaRPr lang="sv-SE" sz="1100" dirty="0"/>
                    </a:p>
                  </a:txBody>
                  <a:tcPr/>
                </a:tc>
                <a:tc>
                  <a:txBody>
                    <a:bodyPr/>
                    <a:lstStyle/>
                    <a:p>
                      <a:r>
                        <a:rPr lang="sv-SE" sz="1100" dirty="0" smtClean="0"/>
                        <a:t>-35</a:t>
                      </a:r>
                      <a:endParaRPr lang="sv-SE" sz="1100" dirty="0"/>
                    </a:p>
                  </a:txBody>
                  <a:tcPr>
                    <a:lnT w="12700" cap="flat" cmpd="sng" algn="ctr">
                      <a:solidFill>
                        <a:schemeClr val="tx1"/>
                      </a:solidFill>
                      <a:prstDash val="solid"/>
                      <a:round/>
                      <a:headEnd type="none" w="med" len="med"/>
                      <a:tailEnd type="none" w="med" len="med"/>
                    </a:lnT>
                  </a:tcPr>
                </a:tc>
                <a:tc>
                  <a:txBody>
                    <a:bodyPr/>
                    <a:lstStyle/>
                    <a:p>
                      <a:r>
                        <a:rPr lang="sv-SE" sz="1100" dirty="0" smtClean="0"/>
                        <a:t>13</a:t>
                      </a:r>
                      <a:endParaRPr lang="sv-SE" sz="1100" dirty="0"/>
                    </a:p>
                  </a:txBody>
                  <a:tcPr/>
                </a:tc>
              </a:tr>
            </a:tbl>
          </a:graphicData>
        </a:graphic>
      </p:graphicFrame>
      <p:sp>
        <p:nvSpPr>
          <p:cNvPr id="7" name="TextBox 6"/>
          <p:cNvSpPr txBox="1"/>
          <p:nvPr/>
        </p:nvSpPr>
        <p:spPr>
          <a:xfrm>
            <a:off x="395536" y="4873724"/>
            <a:ext cx="6955494" cy="646331"/>
          </a:xfrm>
          <a:prstGeom prst="rect">
            <a:avLst/>
          </a:prstGeom>
          <a:noFill/>
        </p:spPr>
        <p:txBody>
          <a:bodyPr wrap="none" rtlCol="0">
            <a:spAutoFit/>
          </a:bodyPr>
          <a:lstStyle/>
          <a:p>
            <a:r>
              <a:rPr lang="sv-SE" dirty="0" smtClean="0">
                <a:latin typeface="Minya Nouvelle" pitchFamily="2" charset="0"/>
              </a:rPr>
              <a:t>En </a:t>
            </a:r>
            <a:r>
              <a:rPr lang="sv-SE" b="1" dirty="0" smtClean="0">
                <a:latin typeface="Minya Nouvelle" pitchFamily="2" charset="0"/>
              </a:rPr>
              <a:t>tabell</a:t>
            </a:r>
            <a:r>
              <a:rPr lang="sv-SE" dirty="0" smtClean="0">
                <a:latin typeface="Minya Nouvelle" pitchFamily="2" charset="0"/>
              </a:rPr>
              <a:t> innehåller flera </a:t>
            </a:r>
            <a:r>
              <a:rPr lang="sv-SE" b="1" dirty="0" smtClean="0">
                <a:latin typeface="Minya Nouvelle" pitchFamily="2" charset="0"/>
              </a:rPr>
              <a:t>rader</a:t>
            </a:r>
            <a:r>
              <a:rPr lang="sv-SE" dirty="0" smtClean="0">
                <a:latin typeface="Minya Nouvelle" pitchFamily="2" charset="0"/>
              </a:rPr>
              <a:t>. Varje rad innehåller </a:t>
            </a:r>
            <a:r>
              <a:rPr lang="sv-SE" b="1" dirty="0" smtClean="0">
                <a:latin typeface="Minya Nouvelle" pitchFamily="2" charset="0"/>
              </a:rPr>
              <a:t>kolumner</a:t>
            </a:r>
            <a:r>
              <a:rPr lang="sv-SE" dirty="0" smtClean="0">
                <a:latin typeface="Minya Nouvelle" pitchFamily="2" charset="0"/>
              </a:rPr>
              <a:t>.</a:t>
            </a:r>
          </a:p>
          <a:p>
            <a:r>
              <a:rPr lang="sv-SE" dirty="0" smtClean="0">
                <a:latin typeface="Minya Nouvelle" pitchFamily="2" charset="0"/>
              </a:rPr>
              <a:t>I korsningen mellan en rad och en kolumn bildas en </a:t>
            </a:r>
            <a:r>
              <a:rPr lang="sv-SE" b="1" dirty="0" smtClean="0">
                <a:latin typeface="Minya Nouvelle" pitchFamily="2" charset="0"/>
              </a:rPr>
              <a:t>cell</a:t>
            </a:r>
            <a:r>
              <a:rPr lang="sv-SE" dirty="0" smtClean="0">
                <a:latin typeface="Minya Nouvelle" pitchFamily="2" charset="0"/>
              </a:rPr>
              <a:t>.</a:t>
            </a:r>
          </a:p>
        </p:txBody>
      </p:sp>
      <p:cxnSp>
        <p:nvCxnSpPr>
          <p:cNvPr id="4" name="Straight Arrow Connector 3"/>
          <p:cNvCxnSpPr/>
          <p:nvPr/>
        </p:nvCxnSpPr>
        <p:spPr>
          <a:xfrm flipV="1">
            <a:off x="1691680"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555776"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19872"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83968"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8064"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012160"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876256" y="343356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29452" y="4297660"/>
            <a:ext cx="1106393" cy="338554"/>
          </a:xfrm>
          <a:prstGeom prst="rect">
            <a:avLst/>
          </a:prstGeom>
          <a:noFill/>
        </p:spPr>
        <p:txBody>
          <a:bodyPr wrap="none" rtlCol="0">
            <a:spAutoFit/>
          </a:bodyPr>
          <a:lstStyle/>
          <a:p>
            <a:r>
              <a:rPr lang="sv-SE" sz="1600" dirty="0" smtClean="0">
                <a:solidFill>
                  <a:srgbClr val="FF0000"/>
                </a:solidFill>
                <a:latin typeface="Minya Nouvelle" pitchFamily="2" charset="0"/>
              </a:rPr>
              <a:t>kolumner</a:t>
            </a:r>
          </a:p>
        </p:txBody>
      </p:sp>
      <p:sp>
        <p:nvSpPr>
          <p:cNvPr id="11" name="Freeform 10"/>
          <p:cNvSpPr/>
          <p:nvPr/>
        </p:nvSpPr>
        <p:spPr>
          <a:xfrm>
            <a:off x="4442021" y="4042179"/>
            <a:ext cx="3009332" cy="510961"/>
          </a:xfrm>
          <a:custGeom>
            <a:avLst/>
            <a:gdLst>
              <a:gd name="connsiteX0" fmla="*/ 3009332 w 3009332"/>
              <a:gd name="connsiteY0" fmla="*/ 470848 h 510961"/>
              <a:gd name="connsiteX1" fmla="*/ 1330657 w 3009332"/>
              <a:gd name="connsiteY1" fmla="*/ 464024 h 510961"/>
              <a:gd name="connsiteX2" fmla="*/ 0 w 3009332"/>
              <a:gd name="connsiteY2" fmla="*/ 0 h 510961"/>
            </a:gdLst>
            <a:ahLst/>
            <a:cxnLst>
              <a:cxn ang="0">
                <a:pos x="connsiteX0" y="connsiteY0"/>
              </a:cxn>
              <a:cxn ang="0">
                <a:pos x="connsiteX1" y="connsiteY1"/>
              </a:cxn>
              <a:cxn ang="0">
                <a:pos x="connsiteX2" y="connsiteY2"/>
              </a:cxn>
            </a:cxnLst>
            <a:rect l="l" t="t" r="r" b="b"/>
            <a:pathLst>
              <a:path w="3009332" h="510961">
                <a:moveTo>
                  <a:pt x="3009332" y="470848"/>
                </a:moveTo>
                <a:cubicBezTo>
                  <a:pt x="2420772" y="506673"/>
                  <a:pt x="1832212" y="542499"/>
                  <a:pt x="1330657" y="464024"/>
                </a:cubicBezTo>
                <a:cubicBezTo>
                  <a:pt x="829102" y="385549"/>
                  <a:pt x="414551" y="192774"/>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3" name="Straight Arrow Connector 12"/>
          <p:cNvCxnSpPr/>
          <p:nvPr/>
        </p:nvCxnSpPr>
        <p:spPr>
          <a:xfrm>
            <a:off x="755576" y="1777380"/>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5576" y="2065412"/>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5576" y="2353444"/>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5576" y="2641476"/>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5576" y="2929508"/>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55576" y="3217540"/>
            <a:ext cx="4320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9843" y="1050476"/>
            <a:ext cx="1066318" cy="338554"/>
          </a:xfrm>
          <a:prstGeom prst="rect">
            <a:avLst/>
          </a:prstGeom>
          <a:noFill/>
        </p:spPr>
        <p:txBody>
          <a:bodyPr wrap="none" rtlCol="0">
            <a:spAutoFit/>
          </a:bodyPr>
          <a:lstStyle/>
          <a:p>
            <a:r>
              <a:rPr lang="sv-SE" sz="1600" dirty="0" smtClean="0">
                <a:solidFill>
                  <a:srgbClr val="FF0000"/>
                </a:solidFill>
                <a:latin typeface="Minya Nouvelle" pitchFamily="2" charset="0"/>
              </a:rPr>
              <a:t>rader &lt;</a:t>
            </a:r>
            <a:r>
              <a:rPr lang="sv-SE" sz="1600" dirty="0" err="1" smtClean="0">
                <a:solidFill>
                  <a:srgbClr val="FF0000"/>
                </a:solidFill>
                <a:latin typeface="Minya Nouvelle" pitchFamily="2" charset="0"/>
              </a:rPr>
              <a:t>tr</a:t>
            </a:r>
            <a:r>
              <a:rPr lang="sv-SE" sz="1600" dirty="0" smtClean="0">
                <a:solidFill>
                  <a:srgbClr val="FF0000"/>
                </a:solidFill>
                <a:latin typeface="Minya Nouvelle" pitchFamily="2" charset="0"/>
              </a:rPr>
              <a:t>&gt;</a:t>
            </a:r>
          </a:p>
        </p:txBody>
      </p:sp>
      <p:sp>
        <p:nvSpPr>
          <p:cNvPr id="14" name="Freeform 13"/>
          <p:cNvSpPr/>
          <p:nvPr/>
        </p:nvSpPr>
        <p:spPr>
          <a:xfrm>
            <a:off x="464022" y="1262418"/>
            <a:ext cx="409435" cy="1084997"/>
          </a:xfrm>
          <a:custGeom>
            <a:avLst/>
            <a:gdLst>
              <a:gd name="connsiteX0" fmla="*/ 409435 w 409435"/>
              <a:gd name="connsiteY0" fmla="*/ 0 h 1084997"/>
              <a:gd name="connsiteX1" fmla="*/ 13650 w 409435"/>
              <a:gd name="connsiteY1" fmla="*/ 191069 h 1084997"/>
              <a:gd name="connsiteX2" fmla="*/ 129656 w 409435"/>
              <a:gd name="connsiteY2" fmla="*/ 1084997 h 1084997"/>
            </a:gdLst>
            <a:ahLst/>
            <a:cxnLst>
              <a:cxn ang="0">
                <a:pos x="connsiteX0" y="connsiteY0"/>
              </a:cxn>
              <a:cxn ang="0">
                <a:pos x="connsiteX1" y="connsiteY1"/>
              </a:cxn>
              <a:cxn ang="0">
                <a:pos x="connsiteX2" y="connsiteY2"/>
              </a:cxn>
            </a:cxnLst>
            <a:rect l="l" t="t" r="r" b="b"/>
            <a:pathLst>
              <a:path w="409435" h="1084997">
                <a:moveTo>
                  <a:pt x="409435" y="0"/>
                </a:moveTo>
                <a:cubicBezTo>
                  <a:pt x="234857" y="5118"/>
                  <a:pt x="60280" y="10236"/>
                  <a:pt x="13650" y="191069"/>
                </a:cubicBezTo>
                <a:cubicBezTo>
                  <a:pt x="-32980" y="371902"/>
                  <a:pt x="48338" y="728449"/>
                  <a:pt x="129656" y="108499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3" name="TextBox 32"/>
          <p:cNvSpPr txBox="1"/>
          <p:nvPr/>
        </p:nvSpPr>
        <p:spPr>
          <a:xfrm>
            <a:off x="7557342" y="2184167"/>
            <a:ext cx="548548" cy="584775"/>
          </a:xfrm>
          <a:prstGeom prst="rect">
            <a:avLst/>
          </a:prstGeom>
          <a:noFill/>
        </p:spPr>
        <p:txBody>
          <a:bodyPr wrap="none" rtlCol="0">
            <a:spAutoFit/>
          </a:bodyPr>
          <a:lstStyle/>
          <a:p>
            <a:pPr algn="ctr"/>
            <a:r>
              <a:rPr lang="sv-SE" sz="1600" dirty="0" smtClean="0">
                <a:solidFill>
                  <a:srgbClr val="FF0000"/>
                </a:solidFill>
                <a:latin typeface="Minya Nouvelle" pitchFamily="2" charset="0"/>
              </a:rPr>
              <a:t>cell</a:t>
            </a:r>
            <a:br>
              <a:rPr lang="sv-SE" sz="1600" dirty="0" smtClean="0">
                <a:solidFill>
                  <a:srgbClr val="FF0000"/>
                </a:solidFill>
                <a:latin typeface="Minya Nouvelle" pitchFamily="2" charset="0"/>
              </a:rPr>
            </a:br>
            <a:r>
              <a:rPr lang="sv-SE" sz="1600" dirty="0" smtClean="0">
                <a:solidFill>
                  <a:srgbClr val="FF0000"/>
                </a:solidFill>
                <a:latin typeface="Minya Nouvelle" pitchFamily="2" charset="0"/>
              </a:rPr>
              <a:t>&lt;</a:t>
            </a:r>
            <a:r>
              <a:rPr lang="sv-SE" sz="1600" dirty="0" err="1" smtClean="0">
                <a:solidFill>
                  <a:srgbClr val="FF0000"/>
                </a:solidFill>
                <a:latin typeface="Minya Nouvelle" pitchFamily="2" charset="0"/>
              </a:rPr>
              <a:t>td</a:t>
            </a:r>
            <a:r>
              <a:rPr lang="sv-SE" sz="1600" dirty="0" smtClean="0">
                <a:solidFill>
                  <a:srgbClr val="FF0000"/>
                </a:solidFill>
                <a:latin typeface="Minya Nouvelle" pitchFamily="2" charset="0"/>
              </a:rPr>
              <a:t>&gt;</a:t>
            </a:r>
          </a:p>
        </p:txBody>
      </p:sp>
      <p:sp>
        <p:nvSpPr>
          <p:cNvPr id="32" name="Freeform 31"/>
          <p:cNvSpPr/>
          <p:nvPr/>
        </p:nvSpPr>
        <p:spPr>
          <a:xfrm>
            <a:off x="6444209" y="2715904"/>
            <a:ext cx="1639168" cy="397324"/>
          </a:xfrm>
          <a:custGeom>
            <a:avLst/>
            <a:gdLst>
              <a:gd name="connsiteX0" fmla="*/ 1351128 w 1518803"/>
              <a:gd name="connsiteY0" fmla="*/ 0 h 397324"/>
              <a:gd name="connsiteX1" fmla="*/ 1398896 w 1518803"/>
              <a:gd name="connsiteY1" fmla="*/ 375314 h 397324"/>
              <a:gd name="connsiteX2" fmla="*/ 0 w 1518803"/>
              <a:gd name="connsiteY2" fmla="*/ 320723 h 397324"/>
            </a:gdLst>
            <a:ahLst/>
            <a:cxnLst>
              <a:cxn ang="0">
                <a:pos x="connsiteX0" y="connsiteY0"/>
              </a:cxn>
              <a:cxn ang="0">
                <a:pos x="connsiteX1" y="connsiteY1"/>
              </a:cxn>
              <a:cxn ang="0">
                <a:pos x="connsiteX2" y="connsiteY2"/>
              </a:cxn>
            </a:cxnLst>
            <a:rect l="l" t="t" r="r" b="b"/>
            <a:pathLst>
              <a:path w="1518803" h="397324">
                <a:moveTo>
                  <a:pt x="1351128" y="0"/>
                </a:moveTo>
                <a:cubicBezTo>
                  <a:pt x="1487606" y="160930"/>
                  <a:pt x="1624084" y="321860"/>
                  <a:pt x="1398896" y="375314"/>
                </a:cubicBezTo>
                <a:cubicBezTo>
                  <a:pt x="1173708" y="428768"/>
                  <a:pt x="586854" y="374745"/>
                  <a:pt x="0" y="32072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5" name="TextBox 34"/>
          <p:cNvSpPr txBox="1"/>
          <p:nvPr/>
        </p:nvSpPr>
        <p:spPr>
          <a:xfrm>
            <a:off x="2555776" y="1010282"/>
            <a:ext cx="824265" cy="584775"/>
          </a:xfrm>
          <a:prstGeom prst="rect">
            <a:avLst/>
          </a:prstGeom>
          <a:noFill/>
        </p:spPr>
        <p:txBody>
          <a:bodyPr wrap="none" rtlCol="0">
            <a:spAutoFit/>
          </a:bodyPr>
          <a:lstStyle/>
          <a:p>
            <a:pPr algn="ctr"/>
            <a:r>
              <a:rPr lang="sv-SE" sz="1600" dirty="0" smtClean="0">
                <a:solidFill>
                  <a:srgbClr val="FF0000"/>
                </a:solidFill>
                <a:latin typeface="Minya Nouvelle" pitchFamily="2" charset="0"/>
              </a:rPr>
              <a:t>Tabell</a:t>
            </a:r>
            <a:br>
              <a:rPr lang="sv-SE" sz="1600" dirty="0" smtClean="0">
                <a:solidFill>
                  <a:srgbClr val="FF0000"/>
                </a:solidFill>
                <a:latin typeface="Minya Nouvelle" pitchFamily="2" charset="0"/>
              </a:rPr>
            </a:br>
            <a:r>
              <a:rPr lang="sv-SE" sz="1600" dirty="0" smtClean="0">
                <a:solidFill>
                  <a:srgbClr val="FF0000"/>
                </a:solidFill>
                <a:latin typeface="Minya Nouvelle" pitchFamily="2" charset="0"/>
              </a:rPr>
              <a:t>&lt;table&gt;</a:t>
            </a:r>
          </a:p>
        </p:txBody>
      </p:sp>
      <p:sp>
        <p:nvSpPr>
          <p:cNvPr id="34" name="Freeform 33"/>
          <p:cNvSpPr/>
          <p:nvPr/>
        </p:nvSpPr>
        <p:spPr>
          <a:xfrm>
            <a:off x="3336878" y="1148362"/>
            <a:ext cx="873656" cy="325596"/>
          </a:xfrm>
          <a:custGeom>
            <a:avLst/>
            <a:gdLst>
              <a:gd name="connsiteX0" fmla="*/ 0 w 873656"/>
              <a:gd name="connsiteY0" fmla="*/ 161823 h 325596"/>
              <a:gd name="connsiteX1" fmla="*/ 730155 w 873656"/>
              <a:gd name="connsiteY1" fmla="*/ 4874 h 325596"/>
              <a:gd name="connsiteX2" fmla="*/ 873456 w 873656"/>
              <a:gd name="connsiteY2" fmla="*/ 325596 h 325596"/>
            </a:gdLst>
            <a:ahLst/>
            <a:cxnLst>
              <a:cxn ang="0">
                <a:pos x="connsiteX0" y="connsiteY0"/>
              </a:cxn>
              <a:cxn ang="0">
                <a:pos x="connsiteX1" y="connsiteY1"/>
              </a:cxn>
              <a:cxn ang="0">
                <a:pos x="connsiteX2" y="connsiteY2"/>
              </a:cxn>
            </a:cxnLst>
            <a:rect l="l" t="t" r="r" b="b"/>
            <a:pathLst>
              <a:path w="873656" h="325596">
                <a:moveTo>
                  <a:pt x="0" y="161823"/>
                </a:moveTo>
                <a:cubicBezTo>
                  <a:pt x="292289" y="69701"/>
                  <a:pt x="584579" y="-22421"/>
                  <a:pt x="730155" y="4874"/>
                </a:cubicBezTo>
                <a:cubicBezTo>
                  <a:pt x="875731" y="32169"/>
                  <a:pt x="874593" y="178882"/>
                  <a:pt x="873456" y="32559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38847048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Tabeller</a:t>
            </a:r>
            <a:endParaRPr lang="sv-SE" dirty="0"/>
          </a:p>
        </p:txBody>
      </p:sp>
      <p:pic>
        <p:nvPicPr>
          <p:cNvPr id="4" name="Picture 4" descr="S:\dfm\info\icons\v-collections\v_collections_png\business_finance_data\128x128\shadow\table_r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7584" y="1192019"/>
            <a:ext cx="3528392" cy="418576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&lt;table&gt;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Namn</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Adress</a:t>
            </a:r>
            <a:r>
              <a:rPr lang="en-US" sz="1200" b="1" dirty="0" smtClean="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Telefon</a:t>
            </a:r>
            <a:r>
              <a:rPr lang="en-US" sz="1200" b="1" dirty="0" smtClean="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&lt;td&gt;</a:t>
            </a:r>
            <a:r>
              <a:rPr lang="en-US" sz="1200" b="1" dirty="0" smtClean="0">
                <a:solidFill>
                  <a:schemeClr val="tx1"/>
                </a:solidFill>
                <a:latin typeface="Courier New" pitchFamily="49" charset="0"/>
                <a:cs typeface="Courier New" pitchFamily="49" charset="0"/>
              </a:rPr>
              <a:t>Ellen Nu</a:t>
            </a:r>
            <a:r>
              <a:rPr lang="en-US" sz="1200" b="1" dirty="0" smtClean="0">
                <a:solidFill>
                  <a:srgbClr val="0070C0"/>
                </a:solidFill>
                <a:latin typeface="Courier New" pitchFamily="49" charset="0"/>
                <a:cs typeface="Courier New" pitchFamily="49" charset="0"/>
              </a:rPr>
              <a:t>&lt;/td&gt;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td&gt;</a:t>
            </a:r>
            <a:r>
              <a:rPr lang="en-US" sz="1200" b="1" dirty="0" err="1" smtClean="0">
                <a:solidFill>
                  <a:schemeClr val="tx1"/>
                </a:solidFill>
                <a:latin typeface="Courier New" pitchFamily="49" charset="0"/>
                <a:cs typeface="Courier New" pitchFamily="49" charset="0"/>
              </a:rPr>
              <a:t>Linnégatan</a:t>
            </a:r>
            <a:r>
              <a:rPr lang="en-US" sz="1200" b="1" dirty="0" smtClean="0">
                <a:solidFill>
                  <a:schemeClr val="tx1"/>
                </a:solidFill>
                <a:latin typeface="Courier New" pitchFamily="49" charset="0"/>
                <a:cs typeface="Courier New" pitchFamily="49" charset="0"/>
              </a:rPr>
              <a:t> 8</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td&gt;</a:t>
            </a:r>
            <a:r>
              <a:rPr lang="en-US" sz="1200" b="1" dirty="0" smtClean="0">
                <a:solidFill>
                  <a:schemeClr val="tx1"/>
                </a:solidFill>
                <a:latin typeface="Courier New" pitchFamily="49" charset="0"/>
                <a:cs typeface="Courier New" pitchFamily="49" charset="0"/>
              </a:rPr>
              <a:t>4460000</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tr</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&lt;</a:t>
            </a:r>
            <a:r>
              <a:rPr lang="en-US" sz="1200" b="1" dirty="0" smtClean="0">
                <a:solidFill>
                  <a:srgbClr val="0070C0"/>
                </a:solidFill>
                <a:latin typeface="Courier New" pitchFamily="49" charset="0"/>
                <a:cs typeface="Courier New" pitchFamily="49" charset="0"/>
              </a:rPr>
              <a:t>td&gt;</a:t>
            </a:r>
            <a:r>
              <a:rPr lang="en-US" sz="1200" b="1" dirty="0" smtClean="0">
                <a:solidFill>
                  <a:schemeClr val="tx1"/>
                </a:solidFill>
                <a:latin typeface="Courier New" pitchFamily="49" charset="0"/>
                <a:cs typeface="Courier New" pitchFamily="49" charset="0"/>
              </a:rPr>
              <a:t>Kalle Karlsson</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&lt;</a:t>
            </a:r>
            <a:r>
              <a:rPr lang="en-US" sz="1200" b="1" dirty="0" smtClean="0">
                <a:solidFill>
                  <a:srgbClr val="0070C0"/>
                </a:solidFill>
                <a:latin typeface="Courier New" pitchFamily="49" charset="0"/>
                <a:cs typeface="Courier New" pitchFamily="49" charset="0"/>
              </a:rPr>
              <a:t>td&gt;</a:t>
            </a:r>
            <a:r>
              <a:rPr lang="en-US" sz="1200" b="1" dirty="0" err="1" smtClean="0">
                <a:solidFill>
                  <a:schemeClr val="tx1"/>
                </a:solidFill>
                <a:latin typeface="Courier New" pitchFamily="49" charset="0"/>
                <a:cs typeface="Courier New" pitchFamily="49" charset="0"/>
              </a:rPr>
              <a:t>Kallegränd</a:t>
            </a:r>
            <a:r>
              <a:rPr lang="en-US" sz="1200" b="1" dirty="0" smtClean="0">
                <a:solidFill>
                  <a:schemeClr val="tx1"/>
                </a:solidFill>
                <a:latin typeface="Courier New" pitchFamily="49" charset="0"/>
                <a:cs typeface="Courier New" pitchFamily="49" charset="0"/>
              </a:rPr>
              <a:t> 6</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&lt;</a:t>
            </a:r>
            <a:r>
              <a:rPr lang="en-US" sz="1200" b="1" dirty="0" smtClean="0">
                <a:solidFill>
                  <a:srgbClr val="0070C0"/>
                </a:solidFill>
                <a:latin typeface="Courier New" pitchFamily="49" charset="0"/>
                <a:cs typeface="Courier New" pitchFamily="49" charset="0"/>
              </a:rPr>
              <a:t>td&gt;</a:t>
            </a:r>
            <a:r>
              <a:rPr lang="en-US" sz="1200" b="1" dirty="0" smtClean="0">
                <a:solidFill>
                  <a:schemeClr val="tx1"/>
                </a:solidFill>
                <a:latin typeface="Courier New" pitchFamily="49" charset="0"/>
                <a:cs typeface="Courier New" pitchFamily="49" charset="0"/>
              </a:rPr>
              <a:t>4589785</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&lt;/</a:t>
            </a:r>
            <a:r>
              <a:rPr lang="en-US" sz="1200" b="1" dirty="0" err="1">
                <a:solidFill>
                  <a:srgbClr val="0070C0"/>
                </a:solidFill>
                <a:latin typeface="Courier New" pitchFamily="49" charset="0"/>
                <a:cs typeface="Courier New" pitchFamily="49" charset="0"/>
              </a:rPr>
              <a:t>tr</a:t>
            </a:r>
            <a:r>
              <a:rPr lang="en-US" sz="1200" b="1" dirty="0">
                <a:solidFill>
                  <a:srgbClr val="0070C0"/>
                </a:solidFill>
                <a:latin typeface="Courier New" pitchFamily="49" charset="0"/>
                <a:cs typeface="Courier New" pitchFamily="49" charset="0"/>
              </a:rPr>
              <a:t>&gt;</a:t>
            </a:r>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tr</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&lt;</a:t>
            </a:r>
            <a:r>
              <a:rPr lang="en-US" sz="1200" b="1" dirty="0" smtClean="0">
                <a:solidFill>
                  <a:srgbClr val="0070C0"/>
                </a:solidFill>
                <a:latin typeface="Courier New" pitchFamily="49" charset="0"/>
                <a:cs typeface="Courier New" pitchFamily="49" charset="0"/>
              </a:rPr>
              <a:t>td&gt;</a:t>
            </a:r>
            <a:r>
              <a:rPr lang="en-US" sz="1200" b="1" dirty="0" err="1" smtClean="0">
                <a:solidFill>
                  <a:schemeClr val="tx1"/>
                </a:solidFill>
                <a:latin typeface="Courier New" pitchFamily="49" charset="0"/>
                <a:cs typeface="Courier New" pitchFamily="49" charset="0"/>
              </a:rPr>
              <a:t>Janne</a:t>
            </a:r>
            <a:r>
              <a:rPr lang="en-US" sz="1200" b="1" dirty="0" smtClean="0">
                <a:solidFill>
                  <a:schemeClr val="tx1"/>
                </a:solidFill>
                <a:latin typeface="Courier New" pitchFamily="49" charset="0"/>
                <a:cs typeface="Courier New" pitchFamily="49" charset="0"/>
              </a:rPr>
              <a:t> Jansson</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&lt;</a:t>
            </a:r>
            <a:r>
              <a:rPr lang="en-US" sz="1200" b="1" dirty="0" smtClean="0">
                <a:solidFill>
                  <a:srgbClr val="0070C0"/>
                </a:solidFill>
                <a:latin typeface="Courier New" pitchFamily="49" charset="0"/>
                <a:cs typeface="Courier New" pitchFamily="49" charset="0"/>
              </a:rPr>
              <a:t>td&gt;</a:t>
            </a:r>
            <a:r>
              <a:rPr lang="en-US" sz="1200" b="1" dirty="0" err="1" smtClean="0">
                <a:solidFill>
                  <a:schemeClr val="tx1"/>
                </a:solidFill>
                <a:latin typeface="Courier New" pitchFamily="49" charset="0"/>
                <a:cs typeface="Courier New" pitchFamily="49" charset="0"/>
              </a:rPr>
              <a:t>Jannegatan</a:t>
            </a:r>
            <a:r>
              <a:rPr lang="en-US" sz="1200" b="1" dirty="0" smtClean="0">
                <a:solidFill>
                  <a:schemeClr val="tx1"/>
                </a:solidFill>
                <a:latin typeface="Courier New" pitchFamily="49" charset="0"/>
                <a:cs typeface="Courier New" pitchFamily="49" charset="0"/>
              </a:rPr>
              <a:t> 1</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&lt;td&gt;</a:t>
            </a:r>
            <a:r>
              <a:rPr lang="sv-SE" sz="1200" dirty="0" smtClean="0"/>
              <a:t>8579545</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td&gt;</a:t>
            </a:r>
          </a:p>
          <a:p>
            <a:r>
              <a:rPr lang="en-US" sz="1200" b="1" dirty="0">
                <a:solidFill>
                  <a:srgbClr val="0070C0"/>
                </a:solidFill>
                <a:latin typeface="Courier New" pitchFamily="49" charset="0"/>
                <a:cs typeface="Courier New" pitchFamily="49" charset="0"/>
              </a:rPr>
              <a:t>    &lt;/</a:t>
            </a:r>
            <a:r>
              <a:rPr lang="en-US" sz="1200" b="1" dirty="0" err="1">
                <a:solidFill>
                  <a:srgbClr val="0070C0"/>
                </a:solidFill>
                <a:latin typeface="Courier New" pitchFamily="49" charset="0"/>
                <a:cs typeface="Courier New" pitchFamily="49" charset="0"/>
              </a:rPr>
              <a:t>tr</a:t>
            </a:r>
            <a:r>
              <a:rPr lang="en-US" sz="1200" b="1" dirty="0">
                <a:solidFill>
                  <a:srgbClr val="0070C0"/>
                </a:solidFill>
                <a:latin typeface="Courier New" pitchFamily="49" charset="0"/>
                <a:cs typeface="Courier New" pitchFamily="49" charset="0"/>
              </a:rPr>
              <a:t>&gt;</a:t>
            </a:r>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&lt;/table&gt;</a:t>
            </a:r>
          </a:p>
        </p:txBody>
      </p:sp>
      <p:graphicFrame>
        <p:nvGraphicFramePr>
          <p:cNvPr id="6" name="Table 5"/>
          <p:cNvGraphicFramePr>
            <a:graphicFrameLocks noGrp="1"/>
          </p:cNvGraphicFramePr>
          <p:nvPr>
            <p:extLst>
              <p:ext uri="{D42A27DB-BD31-4B8C-83A1-F6EECF244321}">
                <p14:modId xmlns:p14="http://schemas.microsoft.com/office/powerpoint/2010/main" val="3859204800"/>
              </p:ext>
            </p:extLst>
          </p:nvPr>
        </p:nvGraphicFramePr>
        <p:xfrm>
          <a:off x="4639649" y="1647391"/>
          <a:ext cx="3024336" cy="1097280"/>
        </p:xfrm>
        <a:graphic>
          <a:graphicData uri="http://schemas.openxmlformats.org/drawingml/2006/table">
            <a:tbl>
              <a:tblPr firstRow="1" bandRow="1">
                <a:tableStyleId>{5C22544A-7EE6-4342-B048-85BDC9FD1C3A}</a:tableStyleId>
              </a:tblPr>
              <a:tblGrid>
                <a:gridCol w="1119899"/>
                <a:gridCol w="1119899"/>
                <a:gridCol w="784538"/>
              </a:tblGrid>
              <a:tr h="130304">
                <a:tc>
                  <a:txBody>
                    <a:bodyPr/>
                    <a:lstStyle/>
                    <a:p>
                      <a:r>
                        <a:rPr lang="sv-SE" sz="1200" dirty="0" smtClean="0"/>
                        <a:t>Namn</a:t>
                      </a:r>
                      <a:endParaRPr lang="sv-SE" sz="1200" dirty="0"/>
                    </a:p>
                  </a:txBody>
                  <a:tcPr/>
                </a:tc>
                <a:tc>
                  <a:txBody>
                    <a:bodyPr/>
                    <a:lstStyle/>
                    <a:p>
                      <a:r>
                        <a:rPr lang="sv-SE" sz="1200" dirty="0" smtClean="0"/>
                        <a:t>Adress</a:t>
                      </a:r>
                      <a:endParaRPr lang="sv-SE" sz="1200" dirty="0"/>
                    </a:p>
                  </a:txBody>
                  <a:tcPr/>
                </a:tc>
                <a:tc>
                  <a:txBody>
                    <a:bodyPr/>
                    <a:lstStyle/>
                    <a:p>
                      <a:r>
                        <a:rPr lang="sv-SE" sz="1200" dirty="0" smtClean="0"/>
                        <a:t>Telefon</a:t>
                      </a:r>
                      <a:endParaRPr lang="sv-SE" sz="1200" dirty="0"/>
                    </a:p>
                  </a:txBody>
                  <a:tcPr/>
                </a:tc>
              </a:tr>
              <a:tr h="217258">
                <a:tc>
                  <a:txBody>
                    <a:bodyPr/>
                    <a:lstStyle/>
                    <a:p>
                      <a:r>
                        <a:rPr lang="sv-SE" sz="1200" dirty="0" smtClean="0"/>
                        <a:t>Ellen</a:t>
                      </a:r>
                      <a:r>
                        <a:rPr lang="sv-SE" sz="1200" baseline="0" dirty="0" smtClean="0"/>
                        <a:t> Nu</a:t>
                      </a:r>
                      <a:endParaRPr lang="sv-SE" sz="1200" dirty="0"/>
                    </a:p>
                  </a:txBody>
                  <a:tcPr/>
                </a:tc>
                <a:tc>
                  <a:txBody>
                    <a:bodyPr/>
                    <a:lstStyle/>
                    <a:p>
                      <a:r>
                        <a:rPr lang="sv-SE" sz="1200" dirty="0" smtClean="0"/>
                        <a:t>Linnégatan</a:t>
                      </a:r>
                      <a:r>
                        <a:rPr lang="sv-SE" sz="1200" baseline="0" dirty="0" smtClean="0"/>
                        <a:t> 8</a:t>
                      </a:r>
                      <a:endParaRPr lang="sv-SE" sz="1200" dirty="0"/>
                    </a:p>
                  </a:txBody>
                  <a:tcPr/>
                </a:tc>
                <a:tc>
                  <a:txBody>
                    <a:bodyPr/>
                    <a:lstStyle/>
                    <a:p>
                      <a:r>
                        <a:rPr lang="sv-SE" sz="1200" dirty="0" smtClean="0"/>
                        <a:t>4460000</a:t>
                      </a:r>
                      <a:endParaRPr lang="sv-SE" sz="1200" dirty="0"/>
                    </a:p>
                  </a:txBody>
                  <a:tcPr/>
                </a:tc>
              </a:tr>
              <a:tr h="217258">
                <a:tc>
                  <a:txBody>
                    <a:bodyPr/>
                    <a:lstStyle/>
                    <a:p>
                      <a:r>
                        <a:rPr lang="sv-SE" sz="1200" dirty="0" smtClean="0"/>
                        <a:t>Kalle</a:t>
                      </a:r>
                      <a:r>
                        <a:rPr lang="sv-SE" sz="1200" baseline="0" dirty="0" smtClean="0"/>
                        <a:t> Karlsson</a:t>
                      </a:r>
                      <a:endParaRPr lang="sv-SE" sz="1200" dirty="0"/>
                    </a:p>
                  </a:txBody>
                  <a:tcPr/>
                </a:tc>
                <a:tc>
                  <a:txBody>
                    <a:bodyPr/>
                    <a:lstStyle/>
                    <a:p>
                      <a:r>
                        <a:rPr lang="sv-SE" sz="1200" dirty="0" smtClean="0"/>
                        <a:t>Kallegränd</a:t>
                      </a:r>
                      <a:r>
                        <a:rPr lang="sv-SE" sz="1200" baseline="0" dirty="0" smtClean="0"/>
                        <a:t> 6</a:t>
                      </a:r>
                      <a:endParaRPr lang="sv-SE" sz="1200" dirty="0"/>
                    </a:p>
                  </a:txBody>
                  <a:tcPr/>
                </a:tc>
                <a:tc>
                  <a:txBody>
                    <a:bodyPr/>
                    <a:lstStyle/>
                    <a:p>
                      <a:r>
                        <a:rPr lang="sv-SE" sz="1200" dirty="0" smtClean="0"/>
                        <a:t>4589785</a:t>
                      </a:r>
                      <a:endParaRPr lang="sv-SE" sz="1200" dirty="0"/>
                    </a:p>
                  </a:txBody>
                  <a:tcPr/>
                </a:tc>
              </a:tr>
              <a:tr h="217258">
                <a:tc>
                  <a:txBody>
                    <a:bodyPr/>
                    <a:lstStyle/>
                    <a:p>
                      <a:r>
                        <a:rPr lang="sv-SE" sz="1200" dirty="0" smtClean="0"/>
                        <a:t>Janne Jansson</a:t>
                      </a:r>
                      <a:endParaRPr lang="sv-SE" sz="1200" dirty="0"/>
                    </a:p>
                  </a:txBody>
                  <a:tcPr/>
                </a:tc>
                <a:tc>
                  <a:txBody>
                    <a:bodyPr/>
                    <a:lstStyle/>
                    <a:p>
                      <a:r>
                        <a:rPr lang="sv-SE" sz="1200" dirty="0" smtClean="0"/>
                        <a:t>Jannegatan</a:t>
                      </a:r>
                      <a:r>
                        <a:rPr lang="sv-SE" sz="1200" baseline="0" dirty="0" smtClean="0"/>
                        <a:t> 1</a:t>
                      </a:r>
                      <a:endParaRPr lang="sv-SE" sz="1200" dirty="0"/>
                    </a:p>
                  </a:txBody>
                  <a:tcPr/>
                </a:tc>
                <a:tc>
                  <a:txBody>
                    <a:bodyPr/>
                    <a:lstStyle/>
                    <a:p>
                      <a:r>
                        <a:rPr lang="sv-SE" sz="1200" dirty="0" smtClean="0"/>
                        <a:t>8579545</a:t>
                      </a:r>
                      <a:endParaRPr lang="sv-SE" sz="1200" dirty="0"/>
                    </a:p>
                  </a:txBody>
                  <a:tcPr/>
                </a:tc>
              </a:tr>
            </a:tbl>
          </a:graphicData>
        </a:graphic>
      </p:graphicFrame>
      <p:sp>
        <p:nvSpPr>
          <p:cNvPr id="7" name="TextBox 6"/>
          <p:cNvSpPr txBox="1"/>
          <p:nvPr/>
        </p:nvSpPr>
        <p:spPr>
          <a:xfrm rot="20956847">
            <a:off x="4563243" y="3234538"/>
            <a:ext cx="2592288" cy="923330"/>
          </a:xfrm>
          <a:prstGeom prst="rect">
            <a:avLst/>
          </a:prstGeom>
          <a:noFill/>
        </p:spPr>
        <p:txBody>
          <a:bodyPr wrap="square" rtlCol="0">
            <a:spAutoFit/>
          </a:bodyPr>
          <a:lstStyle/>
          <a:p>
            <a:r>
              <a:rPr lang="sv-SE" b="1" dirty="0" err="1" smtClean="0">
                <a:solidFill>
                  <a:srgbClr val="FF0000"/>
                </a:solidFill>
                <a:latin typeface="Minya Nouvelle" pitchFamily="2" charset="0"/>
              </a:rPr>
              <a:t>th</a:t>
            </a:r>
            <a:r>
              <a:rPr lang="sv-SE" dirty="0" smtClean="0">
                <a:solidFill>
                  <a:srgbClr val="FF0000"/>
                </a:solidFill>
                <a:latin typeface="Minya Nouvelle" pitchFamily="2" charset="0"/>
              </a:rPr>
              <a:t> används istället för </a:t>
            </a:r>
            <a:r>
              <a:rPr lang="sv-SE" b="1" dirty="0" err="1" smtClean="0">
                <a:solidFill>
                  <a:srgbClr val="FF0000"/>
                </a:solidFill>
                <a:latin typeface="Minya Nouvelle" pitchFamily="2" charset="0"/>
              </a:rPr>
              <a:t>td</a:t>
            </a:r>
            <a:r>
              <a:rPr lang="sv-SE" b="1" dirty="0" smtClean="0">
                <a:solidFill>
                  <a:srgbClr val="FF0000"/>
                </a:solidFill>
                <a:latin typeface="Minya Nouvelle" pitchFamily="2" charset="0"/>
              </a:rPr>
              <a:t> </a:t>
            </a:r>
            <a:r>
              <a:rPr lang="sv-SE" dirty="0" smtClean="0">
                <a:solidFill>
                  <a:srgbClr val="FF0000"/>
                </a:solidFill>
                <a:latin typeface="Minya Nouvelle" pitchFamily="2" charset="0"/>
              </a:rPr>
              <a:t>för att markera en "table </a:t>
            </a:r>
            <a:r>
              <a:rPr lang="sv-SE" dirty="0" err="1" smtClean="0">
                <a:solidFill>
                  <a:srgbClr val="FF0000"/>
                </a:solidFill>
                <a:latin typeface="Minya Nouvelle" pitchFamily="2" charset="0"/>
              </a:rPr>
              <a:t>header</a:t>
            </a:r>
            <a:r>
              <a:rPr lang="sv-SE" dirty="0" smtClean="0">
                <a:solidFill>
                  <a:srgbClr val="FF0000"/>
                </a:solidFill>
                <a:latin typeface="Minya Nouvelle" pitchFamily="2" charset="0"/>
              </a:rPr>
              <a:t>"</a:t>
            </a:r>
          </a:p>
        </p:txBody>
      </p:sp>
      <p:sp>
        <p:nvSpPr>
          <p:cNvPr id="8" name="Freeform 7"/>
          <p:cNvSpPr/>
          <p:nvPr/>
        </p:nvSpPr>
        <p:spPr>
          <a:xfrm>
            <a:off x="2934269" y="1791588"/>
            <a:ext cx="1999397" cy="1545290"/>
          </a:xfrm>
          <a:custGeom>
            <a:avLst/>
            <a:gdLst>
              <a:gd name="connsiteX0" fmla="*/ 1999397 w 1999397"/>
              <a:gd name="connsiteY0" fmla="*/ 1545290 h 1545290"/>
              <a:gd name="connsiteX1" fmla="*/ 1214650 w 1999397"/>
              <a:gd name="connsiteY1" fmla="*/ 105451 h 1545290"/>
              <a:gd name="connsiteX2" fmla="*/ 0 w 1999397"/>
              <a:gd name="connsiteY2" fmla="*/ 221457 h 1545290"/>
            </a:gdLst>
            <a:ahLst/>
            <a:cxnLst>
              <a:cxn ang="0">
                <a:pos x="connsiteX0" y="connsiteY0"/>
              </a:cxn>
              <a:cxn ang="0">
                <a:pos x="connsiteX1" y="connsiteY1"/>
              </a:cxn>
              <a:cxn ang="0">
                <a:pos x="connsiteX2" y="connsiteY2"/>
              </a:cxn>
            </a:cxnLst>
            <a:rect l="l" t="t" r="r" b="b"/>
            <a:pathLst>
              <a:path w="1999397" h="1545290">
                <a:moveTo>
                  <a:pt x="1999397" y="1545290"/>
                </a:moveTo>
                <a:cubicBezTo>
                  <a:pt x="1773640" y="935690"/>
                  <a:pt x="1547883" y="326090"/>
                  <a:pt x="1214650" y="105451"/>
                </a:cubicBezTo>
                <a:cubicBezTo>
                  <a:pt x="881417" y="-115188"/>
                  <a:pt x="440708" y="53134"/>
                  <a:pt x="0" y="22145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12941732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Tabeller</a:t>
            </a:r>
            <a:endParaRPr lang="sv-SE" dirty="0"/>
          </a:p>
        </p:txBody>
      </p:sp>
      <p:pic>
        <p:nvPicPr>
          <p:cNvPr id="66564" name="Picture 4" descr="S:\dfm\info\icons\v-collections\v_collections_png\business_finance_data\128x128\shadow\table_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33890744"/>
              </p:ext>
            </p:extLst>
          </p:nvPr>
        </p:nvGraphicFramePr>
        <p:xfrm>
          <a:off x="4644008" y="1077213"/>
          <a:ext cx="3024336" cy="822960"/>
        </p:xfrm>
        <a:graphic>
          <a:graphicData uri="http://schemas.openxmlformats.org/drawingml/2006/table">
            <a:tbl>
              <a:tblPr firstRow="1" bandRow="1">
                <a:tableStyleId>{5C22544A-7EE6-4342-B048-85BDC9FD1C3A}</a:tableStyleId>
              </a:tblPr>
              <a:tblGrid>
                <a:gridCol w="1119899"/>
                <a:gridCol w="1119899"/>
                <a:gridCol w="784538"/>
              </a:tblGrid>
              <a:tr h="130304">
                <a:tc>
                  <a:txBody>
                    <a:bodyPr/>
                    <a:lstStyle/>
                    <a:p>
                      <a:r>
                        <a:rPr lang="sv-SE" sz="1200" dirty="0" smtClean="0"/>
                        <a:t>Namn</a:t>
                      </a:r>
                      <a:endParaRPr lang="sv-SE" sz="1200" dirty="0"/>
                    </a:p>
                  </a:txBody>
                  <a:tcPr/>
                </a:tc>
                <a:tc>
                  <a:txBody>
                    <a:bodyPr/>
                    <a:lstStyle/>
                    <a:p>
                      <a:r>
                        <a:rPr lang="sv-SE" sz="1200" dirty="0" smtClean="0"/>
                        <a:t>Adress</a:t>
                      </a:r>
                      <a:endParaRPr lang="sv-SE" sz="1200" dirty="0"/>
                    </a:p>
                  </a:txBody>
                  <a:tcPr/>
                </a:tc>
                <a:tc>
                  <a:txBody>
                    <a:bodyPr/>
                    <a:lstStyle/>
                    <a:p>
                      <a:r>
                        <a:rPr lang="sv-SE" sz="1200" dirty="0" smtClean="0"/>
                        <a:t>Telefon</a:t>
                      </a:r>
                      <a:endParaRPr lang="sv-SE" sz="1200" dirty="0"/>
                    </a:p>
                  </a:txBody>
                  <a:tcPr/>
                </a:tc>
              </a:tr>
              <a:tr h="217258">
                <a:tc>
                  <a:txBody>
                    <a:bodyPr/>
                    <a:lstStyle/>
                    <a:p>
                      <a:r>
                        <a:rPr lang="sv-SE" sz="1200" dirty="0" smtClean="0"/>
                        <a:t>Ellen</a:t>
                      </a:r>
                      <a:r>
                        <a:rPr lang="sv-SE" sz="1200" baseline="0" dirty="0" smtClean="0"/>
                        <a:t> Nu</a:t>
                      </a:r>
                      <a:endParaRPr lang="sv-SE" sz="1200" dirty="0"/>
                    </a:p>
                  </a:txBody>
                  <a:tcPr/>
                </a:tc>
                <a:tc>
                  <a:txBody>
                    <a:bodyPr/>
                    <a:lstStyle/>
                    <a:p>
                      <a:r>
                        <a:rPr lang="sv-SE" sz="1200" dirty="0" smtClean="0"/>
                        <a:t>Linnégatan</a:t>
                      </a:r>
                      <a:r>
                        <a:rPr lang="sv-SE" sz="1200" baseline="0" dirty="0" smtClean="0"/>
                        <a:t> 8</a:t>
                      </a:r>
                      <a:endParaRPr lang="sv-SE" sz="1200" dirty="0"/>
                    </a:p>
                  </a:txBody>
                  <a:tcPr/>
                </a:tc>
                <a:tc>
                  <a:txBody>
                    <a:bodyPr/>
                    <a:lstStyle/>
                    <a:p>
                      <a:r>
                        <a:rPr lang="sv-SE" sz="1200" dirty="0" smtClean="0"/>
                        <a:t>4460000</a:t>
                      </a:r>
                      <a:endParaRPr lang="sv-SE" sz="1200" dirty="0"/>
                    </a:p>
                  </a:txBody>
                  <a:tcPr/>
                </a:tc>
              </a:tr>
              <a:tr h="217258">
                <a:tc gridSpan="3">
                  <a:txBody>
                    <a:bodyPr/>
                    <a:lstStyle/>
                    <a:p>
                      <a:r>
                        <a:rPr lang="sv-SE" sz="1200" dirty="0" smtClean="0"/>
                        <a:t>Senast uppdaterad 2011-8-05</a:t>
                      </a:r>
                      <a:endParaRPr lang="sv-SE" sz="1200" dirty="0"/>
                    </a:p>
                  </a:txBody>
                  <a:tcPr/>
                </a:tc>
                <a:tc hMerge="1">
                  <a:txBody>
                    <a:bodyPr/>
                    <a:lstStyle/>
                    <a:p>
                      <a:endParaRPr lang="sv-SE" dirty="0"/>
                    </a:p>
                  </a:txBody>
                  <a:tcPr/>
                </a:tc>
                <a:tc hMerge="1">
                  <a:txBody>
                    <a:bodyPr/>
                    <a:lstStyle/>
                    <a:p>
                      <a:endParaRPr lang="sv-SE" dirty="0"/>
                    </a:p>
                  </a:txBody>
                  <a:tcPr/>
                </a:tc>
              </a:tr>
            </a:tbl>
          </a:graphicData>
        </a:graphic>
      </p:graphicFrame>
      <p:sp>
        <p:nvSpPr>
          <p:cNvPr id="30" name="Rectangle 29"/>
          <p:cNvSpPr/>
          <p:nvPr/>
        </p:nvSpPr>
        <p:spPr>
          <a:xfrm>
            <a:off x="827584" y="1070469"/>
            <a:ext cx="3528392" cy="437042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&lt;table&gt;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thead</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Namn</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Adress</a:t>
            </a:r>
            <a:r>
              <a:rPr lang="en-US" sz="1200" b="1" dirty="0" smtClean="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Telefon</a:t>
            </a:r>
            <a:r>
              <a:rPr lang="en-US" sz="1200" b="1" dirty="0" smtClean="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th</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thead</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tfoot</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&lt;td </a:t>
            </a:r>
            <a:r>
              <a:rPr lang="en-US" sz="1200" b="1" dirty="0" err="1" smtClean="0">
                <a:solidFill>
                  <a:srgbClr val="FF0000"/>
                </a:solidFill>
                <a:latin typeface="Courier New" pitchFamily="49" charset="0"/>
                <a:cs typeface="Courier New" pitchFamily="49" charset="0"/>
              </a:rPr>
              <a:t>colspan</a:t>
            </a:r>
            <a:r>
              <a:rPr lang="en-US" sz="1200" b="1" dirty="0" smtClean="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3"</a:t>
            </a:r>
            <a:r>
              <a:rPr lang="en-US" sz="1200" b="1" dirty="0" smtClean="0">
                <a:solidFill>
                  <a:srgbClr val="0070C0"/>
                </a:solidFill>
                <a:latin typeface="Courier New" pitchFamily="49" charset="0"/>
                <a:cs typeface="Courier New" pitchFamily="49" charset="0"/>
              </a:rPr>
              <a:t>&gt;</a:t>
            </a:r>
            <a:br>
              <a:rPr lang="en-US" sz="1200" b="1" dirty="0" smtClean="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Senast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uppdaterad</a:t>
            </a:r>
            <a:r>
              <a:rPr lang="en-US" sz="1200" b="1" dirty="0" smtClean="0">
                <a:solidFill>
                  <a:schemeClr val="tx1"/>
                </a:solidFill>
                <a:latin typeface="Courier New" pitchFamily="49" charset="0"/>
                <a:cs typeface="Courier New" pitchFamily="49" charset="0"/>
              </a:rPr>
              <a:t> 2011-08-05</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&lt;/td&gt;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tfoot</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tbody</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&lt;td&gt;</a:t>
            </a:r>
            <a:r>
              <a:rPr lang="en-US" sz="1200" b="1" dirty="0" smtClean="0">
                <a:solidFill>
                  <a:schemeClr val="tx1"/>
                </a:solidFill>
                <a:latin typeface="Courier New" pitchFamily="49" charset="0"/>
                <a:cs typeface="Courier New" pitchFamily="49" charset="0"/>
              </a:rPr>
              <a:t>Ellen Nu</a:t>
            </a:r>
            <a:r>
              <a:rPr lang="en-US" sz="1200" b="1" dirty="0" smtClean="0">
                <a:solidFill>
                  <a:srgbClr val="0070C0"/>
                </a:solidFill>
                <a:latin typeface="Courier New" pitchFamily="49" charset="0"/>
                <a:cs typeface="Courier New" pitchFamily="49" charset="0"/>
              </a:rPr>
              <a:t>&lt;/td&gt;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td&gt;</a:t>
            </a:r>
            <a:r>
              <a:rPr lang="en-US" sz="1200" b="1" dirty="0" err="1" smtClean="0">
                <a:solidFill>
                  <a:schemeClr val="tx1"/>
                </a:solidFill>
                <a:latin typeface="Courier New" pitchFamily="49" charset="0"/>
                <a:cs typeface="Courier New" pitchFamily="49" charset="0"/>
              </a:rPr>
              <a:t>Linnégatan</a:t>
            </a:r>
            <a:r>
              <a:rPr lang="en-US" sz="1200" b="1" dirty="0" smtClean="0">
                <a:solidFill>
                  <a:schemeClr val="tx1"/>
                </a:solidFill>
                <a:latin typeface="Courier New" pitchFamily="49" charset="0"/>
                <a:cs typeface="Courier New" pitchFamily="49" charset="0"/>
              </a:rPr>
              <a:t> 8</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td&gt;</a:t>
            </a:r>
            <a:r>
              <a:rPr lang="en-US" sz="1200" b="1" dirty="0" smtClean="0">
                <a:solidFill>
                  <a:schemeClr val="tx1"/>
                </a:solidFill>
                <a:latin typeface="Courier New" pitchFamily="49" charset="0"/>
                <a:cs typeface="Courier New" pitchFamily="49" charset="0"/>
              </a:rPr>
              <a:t>4460000</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td</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tr</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tbody</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&lt;/table&gt;</a:t>
            </a:r>
          </a:p>
        </p:txBody>
      </p:sp>
      <p:sp>
        <p:nvSpPr>
          <p:cNvPr id="38" name="TextBox 37"/>
          <p:cNvSpPr txBox="1"/>
          <p:nvPr/>
        </p:nvSpPr>
        <p:spPr>
          <a:xfrm>
            <a:off x="179512" y="1088483"/>
            <a:ext cx="461665" cy="4215707"/>
          </a:xfrm>
          <a:prstGeom prst="rect">
            <a:avLst/>
          </a:prstGeom>
        </p:spPr>
        <p:style>
          <a:lnRef idx="1">
            <a:schemeClr val="accent1"/>
          </a:lnRef>
          <a:fillRef idx="2">
            <a:schemeClr val="accent1"/>
          </a:fillRef>
          <a:effectRef idx="1">
            <a:schemeClr val="accent1"/>
          </a:effectRef>
          <a:fontRef idx="minor">
            <a:schemeClr val="dk1"/>
          </a:fontRef>
        </p:style>
        <p:txBody>
          <a:bodyPr vert="vert270" wrap="square" rtlCol="0">
            <a:spAutoFit/>
          </a:bodyPr>
          <a:lstStyle/>
          <a:p>
            <a:pPr algn="ctr"/>
            <a:r>
              <a:rPr lang="sv-SE" dirty="0" smtClean="0">
                <a:latin typeface="Minya Nouvelle" pitchFamily="2" charset="0"/>
              </a:rPr>
              <a:t>table</a:t>
            </a:r>
          </a:p>
        </p:txBody>
      </p:sp>
      <p:sp>
        <p:nvSpPr>
          <p:cNvPr id="8" name="TextBox 7"/>
          <p:cNvSpPr txBox="1"/>
          <p:nvPr/>
        </p:nvSpPr>
        <p:spPr>
          <a:xfrm>
            <a:off x="522848" y="1345332"/>
            <a:ext cx="461665" cy="1224136"/>
          </a:xfrm>
          <a:prstGeom prst="rect">
            <a:avLst/>
          </a:prstGeom>
        </p:spPr>
        <p:style>
          <a:lnRef idx="1">
            <a:schemeClr val="accent1"/>
          </a:lnRef>
          <a:fillRef idx="2">
            <a:schemeClr val="accent1"/>
          </a:fillRef>
          <a:effectRef idx="1">
            <a:schemeClr val="accent1"/>
          </a:effectRef>
          <a:fontRef idx="minor">
            <a:schemeClr val="dk1"/>
          </a:fontRef>
        </p:style>
        <p:txBody>
          <a:bodyPr vert="vert270" wrap="square" rtlCol="0">
            <a:spAutoFit/>
          </a:bodyPr>
          <a:lstStyle/>
          <a:p>
            <a:pPr algn="ctr"/>
            <a:r>
              <a:rPr lang="sv-SE" dirty="0" err="1" smtClean="0">
                <a:latin typeface="Minya Nouvelle" pitchFamily="2" charset="0"/>
              </a:rPr>
              <a:t>head</a:t>
            </a:r>
            <a:endParaRPr lang="sv-SE" dirty="0" smtClean="0">
              <a:latin typeface="Minya Nouvelle" pitchFamily="2" charset="0"/>
            </a:endParaRPr>
          </a:p>
        </p:txBody>
      </p:sp>
      <p:sp>
        <p:nvSpPr>
          <p:cNvPr id="36" name="TextBox 35"/>
          <p:cNvSpPr txBox="1"/>
          <p:nvPr/>
        </p:nvSpPr>
        <p:spPr>
          <a:xfrm>
            <a:off x="539552" y="2641476"/>
            <a:ext cx="461665" cy="1224136"/>
          </a:xfrm>
          <a:prstGeom prst="rect">
            <a:avLst/>
          </a:prstGeom>
        </p:spPr>
        <p:style>
          <a:lnRef idx="1">
            <a:schemeClr val="accent1"/>
          </a:lnRef>
          <a:fillRef idx="2">
            <a:schemeClr val="accent1"/>
          </a:fillRef>
          <a:effectRef idx="1">
            <a:schemeClr val="accent1"/>
          </a:effectRef>
          <a:fontRef idx="minor">
            <a:schemeClr val="dk1"/>
          </a:fontRef>
        </p:style>
        <p:txBody>
          <a:bodyPr vert="vert270" wrap="square" rtlCol="0">
            <a:spAutoFit/>
          </a:bodyPr>
          <a:lstStyle/>
          <a:p>
            <a:pPr algn="ctr"/>
            <a:r>
              <a:rPr lang="sv-SE" dirty="0" err="1" smtClean="0">
                <a:latin typeface="Minya Nouvelle" pitchFamily="2" charset="0"/>
              </a:rPr>
              <a:t>foot</a:t>
            </a:r>
            <a:endParaRPr lang="sv-SE" dirty="0" smtClean="0">
              <a:latin typeface="Minya Nouvelle" pitchFamily="2" charset="0"/>
            </a:endParaRPr>
          </a:p>
        </p:txBody>
      </p:sp>
      <p:sp>
        <p:nvSpPr>
          <p:cNvPr id="37" name="TextBox 36"/>
          <p:cNvSpPr txBox="1"/>
          <p:nvPr/>
        </p:nvSpPr>
        <p:spPr>
          <a:xfrm>
            <a:off x="539552" y="3937620"/>
            <a:ext cx="461665" cy="1224136"/>
          </a:xfrm>
          <a:prstGeom prst="rect">
            <a:avLst/>
          </a:prstGeom>
        </p:spPr>
        <p:style>
          <a:lnRef idx="1">
            <a:schemeClr val="accent1"/>
          </a:lnRef>
          <a:fillRef idx="2">
            <a:schemeClr val="accent1"/>
          </a:fillRef>
          <a:effectRef idx="1">
            <a:schemeClr val="accent1"/>
          </a:effectRef>
          <a:fontRef idx="minor">
            <a:schemeClr val="dk1"/>
          </a:fontRef>
        </p:style>
        <p:txBody>
          <a:bodyPr vert="vert270" wrap="square" rtlCol="0">
            <a:spAutoFit/>
          </a:bodyPr>
          <a:lstStyle/>
          <a:p>
            <a:pPr algn="ctr"/>
            <a:r>
              <a:rPr lang="sv-SE" dirty="0" err="1" smtClean="0">
                <a:latin typeface="Minya Nouvelle" pitchFamily="2" charset="0"/>
              </a:rPr>
              <a:t>body</a:t>
            </a:r>
            <a:endParaRPr lang="sv-SE" dirty="0" smtClean="0">
              <a:latin typeface="Minya Nouvelle" pitchFamily="2" charset="0"/>
            </a:endParaRPr>
          </a:p>
        </p:txBody>
      </p:sp>
      <p:sp>
        <p:nvSpPr>
          <p:cNvPr id="9" name="TextBox 8"/>
          <p:cNvSpPr txBox="1"/>
          <p:nvPr/>
        </p:nvSpPr>
        <p:spPr>
          <a:xfrm>
            <a:off x="4716016" y="2289609"/>
            <a:ext cx="4171528" cy="1477328"/>
          </a:xfrm>
          <a:prstGeom prst="rect">
            <a:avLst/>
          </a:prstGeom>
          <a:noFill/>
        </p:spPr>
        <p:txBody>
          <a:bodyPr wrap="square" rtlCol="0">
            <a:spAutoFit/>
          </a:bodyPr>
          <a:lstStyle/>
          <a:p>
            <a:r>
              <a:rPr lang="sv-SE" b="1" dirty="0" err="1" smtClean="0">
                <a:solidFill>
                  <a:srgbClr val="FF0000"/>
                </a:solidFill>
                <a:latin typeface="Minya Nouvelle" pitchFamily="2" charset="0"/>
              </a:rPr>
              <a:t>colspan</a:t>
            </a:r>
            <a:r>
              <a:rPr lang="sv-SE" dirty="0" smtClean="0">
                <a:latin typeface="Minya Nouvelle" pitchFamily="2" charset="0"/>
              </a:rPr>
              <a:t>: Låt en cell spänna över x antal kolumner.</a:t>
            </a:r>
            <a:endParaRPr lang="sv-SE" dirty="0">
              <a:latin typeface="Minya Nouvelle" pitchFamily="2" charset="0"/>
            </a:endParaRPr>
          </a:p>
          <a:p>
            <a:r>
              <a:rPr lang="sv-SE" b="1" dirty="0" err="1" smtClean="0">
                <a:solidFill>
                  <a:srgbClr val="FF0000"/>
                </a:solidFill>
                <a:latin typeface="Minya Nouvelle" pitchFamily="2" charset="0"/>
              </a:rPr>
              <a:t>rowspan</a:t>
            </a:r>
            <a:r>
              <a:rPr lang="sv-SE" dirty="0">
                <a:latin typeface="Minya Nouvelle" pitchFamily="2" charset="0"/>
              </a:rPr>
              <a:t>: Låt en cell spänna över x antal </a:t>
            </a:r>
            <a:r>
              <a:rPr lang="sv-SE" dirty="0" smtClean="0">
                <a:latin typeface="Minya Nouvelle" pitchFamily="2" charset="0"/>
              </a:rPr>
              <a:t>rader.</a:t>
            </a:r>
            <a:endParaRPr lang="sv-SE" dirty="0">
              <a:latin typeface="Minya Nouvelle" pitchFamily="2" charset="0"/>
            </a:endParaRPr>
          </a:p>
          <a:p>
            <a:endParaRPr lang="sv-SE" dirty="0" smtClean="0">
              <a:latin typeface="Minya Nouvelle" pitchFamily="2" charset="0"/>
            </a:endParaRPr>
          </a:p>
        </p:txBody>
      </p:sp>
      <p:sp>
        <p:nvSpPr>
          <p:cNvPr id="10" name="Freeform 9"/>
          <p:cNvSpPr/>
          <p:nvPr/>
        </p:nvSpPr>
        <p:spPr>
          <a:xfrm>
            <a:off x="4053295" y="1876567"/>
            <a:ext cx="1030496" cy="710248"/>
          </a:xfrm>
          <a:custGeom>
            <a:avLst/>
            <a:gdLst>
              <a:gd name="connsiteX0" fmla="*/ 662006 w 1030496"/>
              <a:gd name="connsiteY0" fmla="*/ 661917 h 710248"/>
              <a:gd name="connsiteX1" fmla="*/ 6914 w 1030496"/>
              <a:gd name="connsiteY1" fmla="*/ 641445 h 710248"/>
              <a:gd name="connsiteX2" fmla="*/ 1030496 w 1030496"/>
              <a:gd name="connsiteY2" fmla="*/ 0 h 710248"/>
            </a:gdLst>
            <a:ahLst/>
            <a:cxnLst>
              <a:cxn ang="0">
                <a:pos x="connsiteX0" y="connsiteY0"/>
              </a:cxn>
              <a:cxn ang="0">
                <a:pos x="connsiteX1" y="connsiteY1"/>
              </a:cxn>
              <a:cxn ang="0">
                <a:pos x="connsiteX2" y="connsiteY2"/>
              </a:cxn>
            </a:cxnLst>
            <a:rect l="l" t="t" r="r" b="b"/>
            <a:pathLst>
              <a:path w="1030496" h="710248">
                <a:moveTo>
                  <a:pt x="662006" y="661917"/>
                </a:moveTo>
                <a:cubicBezTo>
                  <a:pt x="303752" y="706840"/>
                  <a:pt x="-54501" y="751764"/>
                  <a:pt x="6914" y="641445"/>
                </a:cubicBezTo>
                <a:cubicBezTo>
                  <a:pt x="68329" y="531126"/>
                  <a:pt x="549412" y="265563"/>
                  <a:pt x="1030496"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aphicFrame>
        <p:nvGraphicFramePr>
          <p:cNvPr id="12" name="Table 11"/>
          <p:cNvGraphicFramePr>
            <a:graphicFrameLocks noGrp="1"/>
          </p:cNvGraphicFramePr>
          <p:nvPr>
            <p:extLst>
              <p:ext uri="{D42A27DB-BD31-4B8C-83A1-F6EECF244321}">
                <p14:modId xmlns:p14="http://schemas.microsoft.com/office/powerpoint/2010/main" val="417856770"/>
              </p:ext>
            </p:extLst>
          </p:nvPr>
        </p:nvGraphicFramePr>
        <p:xfrm>
          <a:off x="5258545" y="3726532"/>
          <a:ext cx="3628999" cy="1219200"/>
        </p:xfrm>
        <a:graphic>
          <a:graphicData uri="http://schemas.openxmlformats.org/drawingml/2006/table">
            <a:tbl>
              <a:tblPr firstRow="1" bandRow="1">
                <a:tableStyleId>{7DF18680-E054-41AD-8BC1-D1AEF772440D}</a:tableStyleId>
              </a:tblPr>
              <a:tblGrid>
                <a:gridCol w="1496053"/>
                <a:gridCol w="1496053"/>
                <a:gridCol w="636893"/>
              </a:tblGrid>
              <a:tr h="286182">
                <a:tc>
                  <a:txBody>
                    <a:bodyPr/>
                    <a:lstStyle/>
                    <a:p>
                      <a:r>
                        <a:rPr lang="sv-SE" sz="1400" dirty="0" smtClean="0"/>
                        <a:t>Datum</a:t>
                      </a:r>
                      <a:endParaRPr lang="sv-SE" sz="1400" dirty="0"/>
                    </a:p>
                  </a:txBody>
                  <a:tcPr/>
                </a:tc>
                <a:tc>
                  <a:txBody>
                    <a:bodyPr/>
                    <a:lstStyle/>
                    <a:p>
                      <a:r>
                        <a:rPr lang="sv-SE" sz="1400" dirty="0" smtClean="0"/>
                        <a:t>Åtgärd</a:t>
                      </a:r>
                      <a:endParaRPr lang="sv-SE" sz="1400" dirty="0"/>
                    </a:p>
                  </a:txBody>
                  <a:tcPr/>
                </a:tc>
                <a:tc>
                  <a:txBody>
                    <a:bodyPr/>
                    <a:lstStyle/>
                    <a:p>
                      <a:r>
                        <a:rPr lang="sv-SE" sz="1400" dirty="0" smtClean="0"/>
                        <a:t>Tid</a:t>
                      </a:r>
                      <a:endParaRPr lang="sv-SE" sz="1400" dirty="0"/>
                    </a:p>
                  </a:txBody>
                  <a:tcPr/>
                </a:tc>
              </a:tr>
              <a:tr h="286182">
                <a:tc rowSpan="2">
                  <a:txBody>
                    <a:bodyPr/>
                    <a:lstStyle/>
                    <a:p>
                      <a:r>
                        <a:rPr lang="sv-SE" sz="1400" dirty="0" smtClean="0"/>
                        <a:t>2011-08-05</a:t>
                      </a:r>
                      <a:endParaRPr lang="sv-SE" sz="1400" dirty="0"/>
                    </a:p>
                  </a:txBody>
                  <a:tcPr>
                    <a:solidFill>
                      <a:schemeClr val="accent2">
                        <a:lumMod val="60000"/>
                        <a:lumOff val="40000"/>
                      </a:schemeClr>
                    </a:solidFill>
                  </a:tcPr>
                </a:tc>
                <a:tc>
                  <a:txBody>
                    <a:bodyPr/>
                    <a:lstStyle/>
                    <a:p>
                      <a:r>
                        <a:rPr lang="sv-SE" sz="1400" dirty="0" smtClean="0"/>
                        <a:t>Fixat bugg 1</a:t>
                      </a:r>
                      <a:endParaRPr lang="sv-SE" sz="1400" dirty="0"/>
                    </a:p>
                  </a:txBody>
                  <a:tcPr/>
                </a:tc>
                <a:tc>
                  <a:txBody>
                    <a:bodyPr/>
                    <a:lstStyle/>
                    <a:p>
                      <a:r>
                        <a:rPr lang="sv-SE" sz="1400" dirty="0" smtClean="0"/>
                        <a:t>1h</a:t>
                      </a:r>
                      <a:endParaRPr lang="sv-SE" sz="1400" dirty="0"/>
                    </a:p>
                  </a:txBody>
                  <a:tcPr/>
                </a:tc>
              </a:tr>
              <a:tr h="273353">
                <a:tc vMerge="1">
                  <a:txBody>
                    <a:bodyPr/>
                    <a:lstStyle/>
                    <a:p>
                      <a:endParaRPr lang="sv-SE" dirty="0"/>
                    </a:p>
                  </a:txBody>
                  <a:tcPr/>
                </a:tc>
                <a:tc>
                  <a:txBody>
                    <a:bodyPr/>
                    <a:lstStyle/>
                    <a:p>
                      <a:r>
                        <a:rPr lang="sv-SE" sz="1400" dirty="0" smtClean="0"/>
                        <a:t>Inloggning</a:t>
                      </a:r>
                      <a:endParaRPr lang="sv-SE"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smtClean="0"/>
                        <a:t>5h</a:t>
                      </a:r>
                    </a:p>
                  </a:txBody>
                  <a:tcPr/>
                </a:tc>
              </a:tr>
              <a:tr h="286182">
                <a:tc>
                  <a:txBody>
                    <a:bodyPr/>
                    <a:lstStyle/>
                    <a:p>
                      <a:r>
                        <a:rPr lang="sv-SE" sz="1400" dirty="0" smtClean="0"/>
                        <a:t>2011-08-06</a:t>
                      </a:r>
                      <a:endParaRPr lang="sv-SE" sz="1400" dirty="0"/>
                    </a:p>
                  </a:txBody>
                  <a:tcPr>
                    <a:solidFill>
                      <a:schemeClr val="accent2">
                        <a:lumMod val="60000"/>
                        <a:lumOff val="40000"/>
                      </a:schemeClr>
                    </a:solidFill>
                  </a:tcPr>
                </a:tc>
                <a:tc>
                  <a:txBody>
                    <a:bodyPr/>
                    <a:lstStyle/>
                    <a:p>
                      <a:r>
                        <a:rPr lang="sv-SE" sz="1400" dirty="0" smtClean="0"/>
                        <a:t>Auktorisering</a:t>
                      </a:r>
                      <a:endParaRPr lang="sv-SE" sz="1400" dirty="0"/>
                    </a:p>
                  </a:txBody>
                  <a:tcPr/>
                </a:tc>
                <a:tc>
                  <a:txBody>
                    <a:bodyPr/>
                    <a:lstStyle/>
                    <a:p>
                      <a:r>
                        <a:rPr lang="sv-SE" sz="1400" dirty="0" smtClean="0"/>
                        <a:t>4h</a:t>
                      </a:r>
                      <a:endParaRPr lang="sv-SE" sz="1400" dirty="0"/>
                    </a:p>
                  </a:txBody>
                  <a:tcPr/>
                </a:tc>
              </a:tr>
            </a:tbl>
          </a:graphicData>
        </a:graphic>
      </p:graphicFrame>
      <p:sp>
        <p:nvSpPr>
          <p:cNvPr id="17" name="Freeform 16"/>
          <p:cNvSpPr/>
          <p:nvPr/>
        </p:nvSpPr>
        <p:spPr>
          <a:xfrm>
            <a:off x="4495985" y="3001516"/>
            <a:ext cx="1106421" cy="1514901"/>
          </a:xfrm>
          <a:custGeom>
            <a:avLst/>
            <a:gdLst>
              <a:gd name="connsiteX0" fmla="*/ 239788 w 1106421"/>
              <a:gd name="connsiteY0" fmla="*/ 0 h 1514901"/>
              <a:gd name="connsiteX1" fmla="*/ 55543 w 1106421"/>
              <a:gd name="connsiteY1" fmla="*/ 1139588 h 1514901"/>
              <a:gd name="connsiteX2" fmla="*/ 1106421 w 1106421"/>
              <a:gd name="connsiteY2" fmla="*/ 1514901 h 1514901"/>
            </a:gdLst>
            <a:ahLst/>
            <a:cxnLst>
              <a:cxn ang="0">
                <a:pos x="connsiteX0" y="connsiteY0"/>
              </a:cxn>
              <a:cxn ang="0">
                <a:pos x="connsiteX1" y="connsiteY1"/>
              </a:cxn>
              <a:cxn ang="0">
                <a:pos x="connsiteX2" y="connsiteY2"/>
              </a:cxn>
            </a:cxnLst>
            <a:rect l="l" t="t" r="r" b="b"/>
            <a:pathLst>
              <a:path w="1106421" h="1514901">
                <a:moveTo>
                  <a:pt x="239788" y="0"/>
                </a:moveTo>
                <a:cubicBezTo>
                  <a:pt x="75446" y="443552"/>
                  <a:pt x="-88896" y="887104"/>
                  <a:pt x="55543" y="1139588"/>
                </a:cubicBezTo>
                <a:cubicBezTo>
                  <a:pt x="199982" y="1392072"/>
                  <a:pt x="653201" y="1453486"/>
                  <a:pt x="1106421" y="151490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TextBox 17"/>
          <p:cNvSpPr txBox="1"/>
          <p:nvPr/>
        </p:nvSpPr>
        <p:spPr>
          <a:xfrm>
            <a:off x="4817707" y="5161756"/>
            <a:ext cx="3858749" cy="369332"/>
          </a:xfrm>
          <a:prstGeom prst="rect">
            <a:avLst/>
          </a:prstGeom>
          <a:noFill/>
        </p:spPr>
        <p:txBody>
          <a:bodyPr wrap="none" rtlCol="0">
            <a:spAutoFit/>
          </a:bodyPr>
          <a:lstStyle/>
          <a:p>
            <a:r>
              <a:rPr lang="sv-SE" dirty="0" err="1" smtClean="0">
                <a:latin typeface="Minya Nouvelle" pitchFamily="2" charset="0"/>
              </a:rPr>
              <a:t>colspan</a:t>
            </a:r>
            <a:r>
              <a:rPr lang="sv-SE" dirty="0" smtClean="0">
                <a:latin typeface="Minya Nouvelle" pitchFamily="2" charset="0"/>
              </a:rPr>
              <a:t>, </a:t>
            </a:r>
            <a:r>
              <a:rPr lang="sv-SE" dirty="0" err="1" smtClean="0">
                <a:latin typeface="Minya Nouvelle" pitchFamily="2" charset="0"/>
              </a:rPr>
              <a:t>rowspan</a:t>
            </a:r>
            <a:r>
              <a:rPr lang="sv-SE" dirty="0" smtClean="0">
                <a:latin typeface="Minya Nouvelle" pitchFamily="2" charset="0"/>
              </a:rPr>
              <a:t> anges alltid på </a:t>
            </a:r>
            <a:r>
              <a:rPr lang="sv-SE" dirty="0" err="1" smtClean="0">
                <a:latin typeface="Minya Nouvelle" pitchFamily="2" charset="0"/>
              </a:rPr>
              <a:t>td</a:t>
            </a:r>
            <a:endParaRPr lang="sv-SE" dirty="0" smtClean="0">
              <a:latin typeface="Minya Nouvelle" pitchFamily="2" charset="0"/>
            </a:endParaRPr>
          </a:p>
        </p:txBody>
      </p:sp>
    </p:spTree>
    <p:extLst>
      <p:ext uri="{BB962C8B-B14F-4D97-AF65-F5344CB8AC3E}">
        <p14:creationId xmlns:p14="http://schemas.microsoft.com/office/powerpoint/2010/main" val="196579345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Tabellers attribut</a:t>
            </a:r>
            <a:endParaRPr lang="sv-SE" dirty="0"/>
          </a:p>
        </p:txBody>
      </p:sp>
      <p:sp>
        <p:nvSpPr>
          <p:cNvPr id="4" name="Rectangle 3"/>
          <p:cNvSpPr/>
          <p:nvPr/>
        </p:nvSpPr>
        <p:spPr>
          <a:xfrm>
            <a:off x="467544" y="1417340"/>
            <a:ext cx="2160240" cy="67710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&lt;table</a:t>
            </a:r>
            <a:r>
              <a:rPr lang="en-US" sz="1200" b="1" dirty="0">
                <a:solidFill>
                  <a:srgbClr val="FF000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border</a:t>
            </a:r>
            <a:r>
              <a:rPr lang="en-US" sz="1200" b="1" dirty="0" smtClean="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1"</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p>
          <a:p>
            <a:r>
              <a:rPr lang="en-US" sz="1200" b="1" dirty="0" smtClean="0">
                <a:solidFill>
                  <a:srgbClr val="0070C0"/>
                </a:solidFill>
                <a:latin typeface="Courier New" pitchFamily="49" charset="0"/>
                <a:cs typeface="Courier New" pitchFamily="49" charset="0"/>
              </a:rPr>
              <a:t> &lt;/table&gt;</a:t>
            </a:r>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548" y="1233488"/>
            <a:ext cx="20669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614488"/>
            <a:ext cx="20669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1665027" y="1685499"/>
            <a:ext cx="2927445" cy="859287"/>
          </a:xfrm>
          <a:custGeom>
            <a:avLst/>
            <a:gdLst>
              <a:gd name="connsiteX0" fmla="*/ 0 w 2927445"/>
              <a:gd name="connsiteY0" fmla="*/ 0 h 859287"/>
              <a:gd name="connsiteX1" fmla="*/ 1774209 w 2927445"/>
              <a:gd name="connsiteY1" fmla="*/ 832513 h 859287"/>
              <a:gd name="connsiteX2" fmla="*/ 2927445 w 2927445"/>
              <a:gd name="connsiteY2" fmla="*/ 573205 h 859287"/>
            </a:gdLst>
            <a:ahLst/>
            <a:cxnLst>
              <a:cxn ang="0">
                <a:pos x="connsiteX0" y="connsiteY0"/>
              </a:cxn>
              <a:cxn ang="0">
                <a:pos x="connsiteX1" y="connsiteY1"/>
              </a:cxn>
              <a:cxn ang="0">
                <a:pos x="connsiteX2" y="connsiteY2"/>
              </a:cxn>
            </a:cxnLst>
            <a:rect l="l" t="t" r="r" b="b"/>
            <a:pathLst>
              <a:path w="2927445" h="859287">
                <a:moveTo>
                  <a:pt x="0" y="0"/>
                </a:moveTo>
                <a:cubicBezTo>
                  <a:pt x="643151" y="368489"/>
                  <a:pt x="1286302" y="736979"/>
                  <a:pt x="1774209" y="832513"/>
                </a:cubicBezTo>
                <a:cubicBezTo>
                  <a:pt x="2262116" y="928047"/>
                  <a:pt x="2594780" y="750626"/>
                  <a:pt x="2927445" y="57320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7" name="Group 6"/>
          <p:cNvGrpSpPr/>
          <p:nvPr/>
        </p:nvGrpSpPr>
        <p:grpSpPr>
          <a:xfrm>
            <a:off x="2404492" y="3005655"/>
            <a:ext cx="4191000" cy="1200329"/>
            <a:chOff x="2404492" y="3001516"/>
            <a:chExt cx="4191000" cy="1200329"/>
          </a:xfrm>
        </p:grpSpPr>
        <p:sp>
          <p:nvSpPr>
            <p:cNvPr id="9" name="TextBox 8"/>
            <p:cNvSpPr txBox="1"/>
            <p:nvPr/>
          </p:nvSpPr>
          <p:spPr>
            <a:xfrm>
              <a:off x="2404492" y="3001516"/>
              <a:ext cx="41910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627063" lvl="1"/>
              <a:r>
                <a:rPr lang="sv-SE" dirty="0" smtClean="0">
                  <a:latin typeface="Minya Nouvelle" charset="0"/>
                </a:rPr>
                <a:t>Attribut som </a:t>
              </a:r>
              <a:r>
                <a:rPr lang="sv-SE" dirty="0" err="1" smtClean="0">
                  <a:latin typeface="Minya Nouvelle" charset="0"/>
                </a:rPr>
                <a:t>valign</a:t>
              </a:r>
              <a:r>
                <a:rPr lang="sv-SE" dirty="0" smtClean="0">
                  <a:latin typeface="Minya Nouvelle" charset="0"/>
                </a:rPr>
                <a:t>, </a:t>
              </a:r>
              <a:r>
                <a:rPr lang="sv-SE" dirty="0" err="1" smtClean="0">
                  <a:latin typeface="Minya Nouvelle" charset="0"/>
                </a:rPr>
                <a:t>align</a:t>
              </a:r>
              <a:r>
                <a:rPr lang="sv-SE" dirty="0" smtClean="0">
                  <a:latin typeface="Minya Nouvelle" charset="0"/>
                </a:rPr>
                <a:t>, </a:t>
              </a:r>
              <a:r>
                <a:rPr lang="sv-SE" dirty="0" err="1" smtClean="0">
                  <a:latin typeface="Minya Nouvelle" charset="0"/>
                </a:rPr>
                <a:t>border</a:t>
              </a:r>
              <a:r>
                <a:rPr lang="sv-SE" dirty="0" smtClean="0">
                  <a:latin typeface="Minya Nouvelle" charset="0"/>
                </a:rPr>
                <a:t>, </a:t>
              </a:r>
              <a:r>
                <a:rPr lang="sv-SE" dirty="0" err="1" smtClean="0">
                  <a:latin typeface="Minya Nouvelle" charset="0"/>
                </a:rPr>
                <a:t>cellspacing</a:t>
              </a:r>
              <a:r>
                <a:rPr lang="sv-SE" dirty="0" smtClean="0">
                  <a:latin typeface="Minya Nouvelle" charset="0"/>
                </a:rPr>
                <a:t>, </a:t>
              </a:r>
              <a:r>
                <a:rPr lang="sv-SE" dirty="0" err="1" smtClean="0">
                  <a:latin typeface="Minya Nouvelle" charset="0"/>
                </a:rPr>
                <a:t>cellpaddning</a:t>
              </a:r>
              <a:r>
                <a:rPr lang="sv-SE" dirty="0" smtClean="0">
                  <a:latin typeface="Minya Nouvelle" charset="0"/>
                </a:rPr>
                <a:t>, </a:t>
              </a:r>
              <a:r>
                <a:rPr lang="sv-SE" dirty="0" err="1" smtClean="0">
                  <a:latin typeface="Minya Nouvelle" charset="0"/>
                </a:rPr>
                <a:t>width</a:t>
              </a:r>
              <a:r>
                <a:rPr lang="sv-SE" dirty="0" smtClean="0">
                  <a:latin typeface="Minya Nouvelle" charset="0"/>
                </a:rPr>
                <a:t> etc. är borttagna i och med HTML5.</a:t>
              </a:r>
            </a:p>
          </p:txBody>
        </p:sp>
        <p:pic>
          <p:nvPicPr>
            <p:cNvPr id="10"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6972" y="3313648"/>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67589" name="Picture 5" descr="S:\dfm\info\icons\v-collections\v_collections_png\basic_foundation\48x48\shadow\sign_warn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1360" y="3601680"/>
              <a:ext cx="316275" cy="31627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899592" y="4920885"/>
            <a:ext cx="8784976" cy="584775"/>
          </a:xfrm>
          <a:prstGeom prst="rect">
            <a:avLst/>
          </a:prstGeom>
          <a:noFill/>
        </p:spPr>
        <p:txBody>
          <a:bodyPr wrap="square" rtlCol="0">
            <a:spAutoFit/>
          </a:bodyPr>
          <a:lstStyle/>
          <a:p>
            <a:r>
              <a:rPr lang="sv-SE" sz="1600" dirty="0" smtClean="0">
                <a:latin typeface="Minya Nouvelle" pitchFamily="2" charset="0"/>
              </a:rPr>
              <a:t>Med attribut som </a:t>
            </a:r>
            <a:r>
              <a:rPr lang="sv-SE" sz="1600" dirty="0" err="1" smtClean="0">
                <a:latin typeface="Minya Nouvelle" pitchFamily="2" charset="0"/>
              </a:rPr>
              <a:t>abbr</a:t>
            </a:r>
            <a:r>
              <a:rPr lang="sv-SE" sz="1600" dirty="0" smtClean="0">
                <a:latin typeface="Minya Nouvelle" pitchFamily="2" charset="0"/>
              </a:rPr>
              <a:t>, </a:t>
            </a:r>
            <a:r>
              <a:rPr lang="sv-SE" sz="1600" dirty="0" err="1" smtClean="0">
                <a:latin typeface="Minya Nouvelle" pitchFamily="2" charset="0"/>
              </a:rPr>
              <a:t>headers</a:t>
            </a:r>
            <a:r>
              <a:rPr lang="sv-SE" sz="1600" dirty="0" smtClean="0">
                <a:latin typeface="Minya Nouvelle" pitchFamily="2" charset="0"/>
              </a:rPr>
              <a:t>, </a:t>
            </a:r>
            <a:r>
              <a:rPr lang="sv-SE" sz="1600" dirty="0" err="1" smtClean="0">
                <a:latin typeface="Minya Nouvelle" pitchFamily="2" charset="0"/>
              </a:rPr>
              <a:t>summary</a:t>
            </a:r>
            <a:r>
              <a:rPr lang="sv-SE" sz="1600" dirty="0" smtClean="0">
                <a:latin typeface="Minya Nouvelle" pitchFamily="2" charset="0"/>
              </a:rPr>
              <a:t> etc. kan vi göra våra </a:t>
            </a:r>
            <a:br>
              <a:rPr lang="sv-SE" sz="1600" dirty="0" smtClean="0">
                <a:latin typeface="Minya Nouvelle" pitchFamily="2" charset="0"/>
              </a:rPr>
            </a:br>
            <a:r>
              <a:rPr lang="sv-SE" sz="1600" dirty="0" smtClean="0">
                <a:latin typeface="Minya Nouvelle" pitchFamily="2" charset="0"/>
              </a:rPr>
              <a:t>tabeller mer tillgängliga. Vi sparar dock detta till senare.</a:t>
            </a:r>
          </a:p>
        </p:txBody>
      </p:sp>
      <p:pic>
        <p:nvPicPr>
          <p:cNvPr id="67591" name="Picture 7" descr="S:\dfm\info\icons\v-collections\v_collections_png\business_finance_data\48x48\shadow\hand_off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793" y="49846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dfm\info\icons\v-collections\v_collections_png\business_finance_data\128x128\shadow\table_ro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06670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14" y="2065412"/>
            <a:ext cx="2217947" cy="31494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p:txBody>
          <a:bodyPr/>
          <a:lstStyle/>
          <a:p>
            <a:r>
              <a:rPr lang="sv-SE" dirty="0" smtClean="0"/>
              <a:t>Formulär</a:t>
            </a:r>
            <a:endParaRPr lang="sv-SE" dirty="0"/>
          </a:p>
        </p:txBody>
      </p:sp>
      <p:sp>
        <p:nvSpPr>
          <p:cNvPr id="3" name="Subtitle 2"/>
          <p:cNvSpPr>
            <a:spLocks noGrp="1"/>
          </p:cNvSpPr>
          <p:nvPr>
            <p:ph type="subTitle" idx="1"/>
          </p:nvPr>
        </p:nvSpPr>
        <p:spPr>
          <a:xfrm>
            <a:off x="467543" y="1057300"/>
            <a:ext cx="6902549" cy="1460500"/>
          </a:xfrm>
        </p:spPr>
        <p:txBody>
          <a:bodyPr/>
          <a:lstStyle/>
          <a:p>
            <a:r>
              <a:rPr lang="sv-SE" dirty="0" smtClean="0"/>
              <a:t>Formulär använder vi för att få in data från användaren av webbsajten/webbapplikationen.</a:t>
            </a:r>
            <a:endParaRPr lang="sv-SE" dirty="0"/>
          </a:p>
        </p:txBody>
      </p:sp>
      <p:pic>
        <p:nvPicPr>
          <p:cNvPr id="70658" name="Picture 2" descr="S:\dfm\info\icons\v-collections\v_collections_png\basic_foundation\128x128\shadow\form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0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2281436"/>
            <a:ext cx="2988171" cy="16079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3747385"/>
            <a:ext cx="3302149" cy="7273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2929508"/>
            <a:ext cx="2380969" cy="24578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3750" y="1982986"/>
            <a:ext cx="2263014" cy="730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7242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&lt;form&gt;</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7544" y="1542772"/>
            <a:ext cx="475252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a:t>
            </a:r>
            <a:r>
              <a:rPr lang="en-US" sz="1400" b="1" dirty="0" smtClean="0">
                <a:solidFill>
                  <a:srgbClr val="FF0000"/>
                </a:solidFill>
                <a:latin typeface="Courier New" pitchFamily="49" charset="0"/>
                <a:cs typeface="Courier New" pitchFamily="49" charset="0"/>
              </a:rPr>
              <a:t> action</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6" name="TextBox 5"/>
          <p:cNvSpPr txBox="1"/>
          <p:nvPr/>
        </p:nvSpPr>
        <p:spPr>
          <a:xfrm>
            <a:off x="435765" y="1173440"/>
            <a:ext cx="4891147" cy="369332"/>
          </a:xfrm>
          <a:prstGeom prst="rect">
            <a:avLst/>
          </a:prstGeom>
          <a:noFill/>
        </p:spPr>
        <p:txBody>
          <a:bodyPr wrap="none" rtlCol="0">
            <a:spAutoFit/>
          </a:bodyPr>
          <a:lstStyle/>
          <a:p>
            <a:r>
              <a:rPr lang="sv-SE" dirty="0" smtClean="0">
                <a:latin typeface="Minya Nouvelle" pitchFamily="2" charset="0"/>
              </a:rPr>
              <a:t>Formulär innesluts i formulärdeklarationen:</a:t>
            </a:r>
          </a:p>
        </p:txBody>
      </p:sp>
      <p:graphicFrame>
        <p:nvGraphicFramePr>
          <p:cNvPr id="7" name="Table 6"/>
          <p:cNvGraphicFramePr>
            <a:graphicFrameLocks noGrp="1"/>
          </p:cNvGraphicFramePr>
          <p:nvPr>
            <p:extLst>
              <p:ext uri="{D42A27DB-BD31-4B8C-83A1-F6EECF244321}">
                <p14:modId xmlns:p14="http://schemas.microsoft.com/office/powerpoint/2010/main" val="1543347198"/>
              </p:ext>
            </p:extLst>
          </p:nvPr>
        </p:nvGraphicFramePr>
        <p:xfrm>
          <a:off x="467544" y="2569468"/>
          <a:ext cx="8280920" cy="1752600"/>
        </p:xfrm>
        <a:graphic>
          <a:graphicData uri="http://schemas.openxmlformats.org/drawingml/2006/table">
            <a:tbl>
              <a:tblPr firstRow="1" bandRow="1">
                <a:tableStyleId>{93296810-A885-4BE3-A3E7-6D5BEEA58F35}</a:tableStyleId>
              </a:tblPr>
              <a:tblGrid>
                <a:gridCol w="2347608"/>
                <a:gridCol w="5933312"/>
              </a:tblGrid>
              <a:tr h="370840">
                <a:tc>
                  <a:txBody>
                    <a:bodyPr/>
                    <a:lstStyle/>
                    <a:p>
                      <a:r>
                        <a:rPr lang="sv-SE" dirty="0" smtClean="0"/>
                        <a:t>Några attribut</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smtClean="0">
                          <a:latin typeface="Courier New" pitchFamily="49" charset="0"/>
                          <a:cs typeface="Courier New" pitchFamily="49" charset="0"/>
                        </a:rPr>
                        <a:t>action</a:t>
                      </a:r>
                      <a:endParaRPr lang="sv-SE" sz="1800" b="1" dirty="0">
                        <a:latin typeface="Courier New" pitchFamily="49" charset="0"/>
                        <a:cs typeface="Courier New" pitchFamily="49" charset="0"/>
                      </a:endParaRPr>
                    </a:p>
                  </a:txBody>
                  <a:tcPr/>
                </a:tc>
                <a:tc>
                  <a:txBody>
                    <a:bodyPr/>
                    <a:lstStyle/>
                    <a:p>
                      <a:r>
                        <a:rPr lang="sv-SE" dirty="0" smtClean="0"/>
                        <a:t>Till vilken sida ska </a:t>
                      </a:r>
                      <a:r>
                        <a:rPr lang="sv-SE" dirty="0" err="1" smtClean="0"/>
                        <a:t>formulärdatat</a:t>
                      </a:r>
                      <a:r>
                        <a:rPr lang="sv-SE" dirty="0" smtClean="0"/>
                        <a:t> skickas?</a:t>
                      </a:r>
                      <a:r>
                        <a:rPr lang="sv-SE" baseline="0" dirty="0" smtClean="0"/>
                        <a:t> </a:t>
                      </a:r>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method</a:t>
                      </a:r>
                      <a:endParaRPr lang="sv-SE" sz="1800" b="1" dirty="0">
                        <a:latin typeface="Courier New" pitchFamily="49" charset="0"/>
                        <a:cs typeface="Courier New" pitchFamily="49" charset="0"/>
                      </a:endParaRPr>
                    </a:p>
                  </a:txBody>
                  <a:tcPr/>
                </a:tc>
                <a:tc>
                  <a:txBody>
                    <a:bodyPr/>
                    <a:lstStyle/>
                    <a:p>
                      <a:r>
                        <a:rPr lang="sv-SE" b="1" baseline="0" dirty="0" smtClean="0"/>
                        <a:t>GET</a:t>
                      </a:r>
                      <a:r>
                        <a:rPr lang="sv-SE" baseline="0" dirty="0" smtClean="0"/>
                        <a:t> eller </a:t>
                      </a:r>
                      <a:r>
                        <a:rPr lang="sv-SE" b="1" baseline="0" dirty="0" smtClean="0"/>
                        <a:t>POST</a:t>
                      </a:r>
                      <a:r>
                        <a:rPr lang="sv-SE" baseline="0" dirty="0" smtClean="0"/>
                        <a:t>. Se kommande </a:t>
                      </a:r>
                      <a:r>
                        <a:rPr lang="sv-SE" baseline="0" dirty="0" err="1" smtClean="0"/>
                        <a:t>slides</a:t>
                      </a:r>
                      <a:r>
                        <a:rPr lang="sv-SE" baseline="0" dirty="0" smtClean="0"/>
                        <a:t>.</a:t>
                      </a:r>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enctype</a:t>
                      </a:r>
                      <a:endParaRPr lang="sv-SE" sz="1800" b="1" dirty="0">
                        <a:latin typeface="Courier New" pitchFamily="49" charset="0"/>
                        <a:cs typeface="Courier New" pitchFamily="49" charset="0"/>
                      </a:endParaRPr>
                    </a:p>
                  </a:txBody>
                  <a:tcPr/>
                </a:tc>
                <a:tc>
                  <a:txBody>
                    <a:bodyPr/>
                    <a:lstStyle/>
                    <a:p>
                      <a:r>
                        <a:rPr lang="sv-SE" baseline="0" dirty="0" smtClean="0"/>
                        <a:t>Den typ av data som skickas vid metod </a:t>
                      </a:r>
                      <a:r>
                        <a:rPr lang="sv-SE" b="1" baseline="0" dirty="0" smtClean="0"/>
                        <a:t>POST</a:t>
                      </a:r>
                      <a:r>
                        <a:rPr lang="sv-SE" baseline="0" dirty="0" smtClean="0"/>
                        <a:t>: </a:t>
                      </a:r>
                      <a:br>
                        <a:rPr lang="sv-SE" baseline="0" dirty="0" smtClean="0"/>
                      </a:br>
                      <a:r>
                        <a:rPr lang="sv-SE" baseline="0" dirty="0" smtClean="0"/>
                        <a:t>Standardvärde: </a:t>
                      </a:r>
                      <a:r>
                        <a:rPr lang="sv-SE" sz="1600" b="1" baseline="0" dirty="0" err="1" smtClean="0">
                          <a:latin typeface="Courier New" pitchFamily="49" charset="0"/>
                          <a:cs typeface="Courier New" pitchFamily="49" charset="0"/>
                        </a:rPr>
                        <a:t>application</a:t>
                      </a:r>
                      <a:r>
                        <a:rPr lang="sv-SE" sz="1600" b="1" baseline="0" dirty="0" smtClean="0">
                          <a:latin typeface="Courier New" pitchFamily="49" charset="0"/>
                          <a:cs typeface="Courier New" pitchFamily="49" charset="0"/>
                        </a:rPr>
                        <a:t>/</a:t>
                      </a:r>
                      <a:r>
                        <a:rPr lang="sv-SE" sz="1600" b="1" baseline="0" dirty="0" err="1" smtClean="0">
                          <a:latin typeface="Courier New" pitchFamily="49" charset="0"/>
                          <a:cs typeface="Courier New" pitchFamily="49" charset="0"/>
                        </a:rPr>
                        <a:t>x-www-form-urlencoded</a:t>
                      </a:r>
                      <a:endParaRPr lang="sv-SE" sz="1600" b="1" baseline="0" dirty="0" smtClean="0">
                        <a:latin typeface="Courier New" pitchFamily="49" charset="0"/>
                        <a:cs typeface="Courier New" pitchFamily="49" charset="0"/>
                      </a:endParaRPr>
                    </a:p>
                  </a:txBody>
                  <a:tcPr>
                    <a:lnT w="38100" cmpd="sng">
                      <a:noFill/>
                    </a:lnT>
                    <a:lnB w="12700" cmpd="sng">
                      <a:noFill/>
                    </a:lnB>
                  </a:tcPr>
                </a:tc>
              </a:tr>
            </a:tbl>
          </a:graphicData>
        </a:graphic>
      </p:graphicFrame>
    </p:spTree>
    <p:extLst>
      <p:ext uri="{BB962C8B-B14F-4D97-AF65-F5344CB8AC3E}">
        <p14:creationId xmlns:p14="http://schemas.microsoft.com/office/powerpoint/2010/main" val="4972631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action</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1682" name="Picture 2" descr="S:\dfm\info\icons\v-collections\v_collections_png\basic_foundation\48x48\shadow\arrow_right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344" y="120131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5536" y="1893892"/>
            <a:ext cx="475252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a:t>
            </a:r>
            <a:r>
              <a:rPr lang="en-US" sz="1400" b="1" dirty="0" smtClean="0">
                <a:solidFill>
                  <a:srgbClr val="FF0000"/>
                </a:solidFill>
                <a:latin typeface="Courier New" pitchFamily="49" charset="0"/>
                <a:cs typeface="Courier New" pitchFamily="49" charset="0"/>
              </a:rPr>
              <a:t> action</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5" name="Freeform 4"/>
          <p:cNvSpPr/>
          <p:nvPr/>
        </p:nvSpPr>
        <p:spPr>
          <a:xfrm>
            <a:off x="2094931" y="1472950"/>
            <a:ext cx="798394" cy="526447"/>
          </a:xfrm>
          <a:custGeom>
            <a:avLst/>
            <a:gdLst>
              <a:gd name="connsiteX0" fmla="*/ 798394 w 798394"/>
              <a:gd name="connsiteY0" fmla="*/ 1008 h 526447"/>
              <a:gd name="connsiteX1" fmla="*/ 191069 w 798394"/>
              <a:gd name="connsiteY1" fmla="*/ 82895 h 526447"/>
              <a:gd name="connsiteX2" fmla="*/ 0 w 798394"/>
              <a:gd name="connsiteY2" fmla="*/ 526447 h 526447"/>
            </a:gdLst>
            <a:ahLst/>
            <a:cxnLst>
              <a:cxn ang="0">
                <a:pos x="connsiteX0" y="connsiteY0"/>
              </a:cxn>
              <a:cxn ang="0">
                <a:pos x="connsiteX1" y="connsiteY1"/>
              </a:cxn>
              <a:cxn ang="0">
                <a:pos x="connsiteX2" y="connsiteY2"/>
              </a:cxn>
            </a:cxnLst>
            <a:rect l="l" t="t" r="r" b="b"/>
            <a:pathLst>
              <a:path w="798394" h="526447">
                <a:moveTo>
                  <a:pt x="798394" y="1008"/>
                </a:moveTo>
                <a:cubicBezTo>
                  <a:pt x="561264" y="-1835"/>
                  <a:pt x="324134" y="-4678"/>
                  <a:pt x="191069" y="82895"/>
                </a:cubicBezTo>
                <a:cubicBezTo>
                  <a:pt x="58004" y="170468"/>
                  <a:pt x="29002" y="348457"/>
                  <a:pt x="0" y="52644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2893325" y="1273324"/>
            <a:ext cx="3298980" cy="369332"/>
          </a:xfrm>
          <a:prstGeom prst="rect">
            <a:avLst/>
          </a:prstGeom>
          <a:noFill/>
        </p:spPr>
        <p:txBody>
          <a:bodyPr wrap="none" rtlCol="0">
            <a:spAutoFit/>
          </a:bodyPr>
          <a:lstStyle/>
          <a:p>
            <a:r>
              <a:rPr lang="sv-SE" dirty="0" smtClean="0">
                <a:solidFill>
                  <a:srgbClr val="FF0000"/>
                </a:solidFill>
                <a:latin typeface="Minya Nouvelle" pitchFamily="2" charset="0"/>
              </a:rPr>
              <a:t>Tomt: skicka till aktuell sida</a:t>
            </a:r>
          </a:p>
        </p:txBody>
      </p:sp>
      <p:sp>
        <p:nvSpPr>
          <p:cNvPr id="9" name="Rectangle 8"/>
          <p:cNvSpPr/>
          <p:nvPr/>
        </p:nvSpPr>
        <p:spPr>
          <a:xfrm>
            <a:off x="395536" y="3270964"/>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a:t>
            </a:r>
            <a:r>
              <a:rPr lang="en-US" sz="1400" b="1" dirty="0" smtClean="0">
                <a:solidFill>
                  <a:srgbClr val="FF0000"/>
                </a:solidFill>
                <a:latin typeface="Courier New" pitchFamily="49" charset="0"/>
                <a:cs typeface="Courier New" pitchFamily="49" charset="0"/>
              </a:rPr>
              <a:t> action</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myscript.php</a:t>
            </a:r>
            <a:r>
              <a:rPr lang="en-US" sz="1400" b="1" dirty="0" smtClean="0">
                <a:solidFill>
                  <a:srgbClr val="7030A0"/>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10" name="Rectangle 9"/>
          <p:cNvSpPr/>
          <p:nvPr/>
        </p:nvSpPr>
        <p:spPr>
          <a:xfrm>
            <a:off x="395536" y="4567108"/>
            <a:ext cx="5328592"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a:t>
            </a:r>
            <a:r>
              <a:rPr lang="en-US" sz="1400" b="1" dirty="0" smtClean="0">
                <a:solidFill>
                  <a:srgbClr val="FF0000"/>
                </a:solidFill>
                <a:latin typeface="Courier New" pitchFamily="49" charset="0"/>
                <a:cs typeface="Courier New" pitchFamily="49" charset="0"/>
              </a:rPr>
              <a:t> action</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http://server.se/myscript.aspx"</a:t>
            </a:r>
            <a:r>
              <a:rPr lang="en-US" sz="14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11" name="TextBox 10"/>
          <p:cNvSpPr txBox="1"/>
          <p:nvPr/>
        </p:nvSpPr>
        <p:spPr>
          <a:xfrm>
            <a:off x="251520" y="2785492"/>
            <a:ext cx="1667444" cy="369332"/>
          </a:xfrm>
          <a:prstGeom prst="rect">
            <a:avLst/>
          </a:prstGeom>
          <a:noFill/>
        </p:spPr>
        <p:txBody>
          <a:bodyPr wrap="none" rtlCol="0">
            <a:spAutoFit/>
          </a:bodyPr>
          <a:lstStyle/>
          <a:p>
            <a:r>
              <a:rPr lang="sv-SE" dirty="0" smtClean="0">
                <a:solidFill>
                  <a:srgbClr val="FF0000"/>
                </a:solidFill>
                <a:latin typeface="Minya Nouvelle" pitchFamily="2" charset="0"/>
              </a:rPr>
              <a:t>Relativ adress</a:t>
            </a:r>
          </a:p>
        </p:txBody>
      </p:sp>
      <p:sp>
        <p:nvSpPr>
          <p:cNvPr id="12" name="TextBox 11"/>
          <p:cNvSpPr txBox="1"/>
          <p:nvPr/>
        </p:nvSpPr>
        <p:spPr>
          <a:xfrm>
            <a:off x="3480620" y="4153644"/>
            <a:ext cx="1733167" cy="369332"/>
          </a:xfrm>
          <a:prstGeom prst="rect">
            <a:avLst/>
          </a:prstGeom>
          <a:noFill/>
        </p:spPr>
        <p:txBody>
          <a:bodyPr wrap="none" rtlCol="0">
            <a:spAutoFit/>
          </a:bodyPr>
          <a:lstStyle/>
          <a:p>
            <a:r>
              <a:rPr lang="sv-SE" dirty="0" smtClean="0">
                <a:solidFill>
                  <a:srgbClr val="FF0000"/>
                </a:solidFill>
                <a:latin typeface="Minya Nouvelle" pitchFamily="2" charset="0"/>
              </a:rPr>
              <a:t>Absolut adress</a:t>
            </a:r>
          </a:p>
        </p:txBody>
      </p:sp>
      <p:sp>
        <p:nvSpPr>
          <p:cNvPr id="8" name="Freeform 7"/>
          <p:cNvSpPr/>
          <p:nvPr/>
        </p:nvSpPr>
        <p:spPr>
          <a:xfrm>
            <a:off x="1856096" y="2807732"/>
            <a:ext cx="917947" cy="488202"/>
          </a:xfrm>
          <a:custGeom>
            <a:avLst/>
            <a:gdLst>
              <a:gd name="connsiteX0" fmla="*/ 0 w 917947"/>
              <a:gd name="connsiteY0" fmla="*/ 147008 h 488202"/>
              <a:gd name="connsiteX1" fmla="*/ 777922 w 917947"/>
              <a:gd name="connsiteY1" fmla="*/ 17355 h 488202"/>
              <a:gd name="connsiteX2" fmla="*/ 914400 w 917947"/>
              <a:gd name="connsiteY2" fmla="*/ 488202 h 488202"/>
            </a:gdLst>
            <a:ahLst/>
            <a:cxnLst>
              <a:cxn ang="0">
                <a:pos x="connsiteX0" y="connsiteY0"/>
              </a:cxn>
              <a:cxn ang="0">
                <a:pos x="connsiteX1" y="connsiteY1"/>
              </a:cxn>
              <a:cxn ang="0">
                <a:pos x="connsiteX2" y="connsiteY2"/>
              </a:cxn>
            </a:cxnLst>
            <a:rect l="l" t="t" r="r" b="b"/>
            <a:pathLst>
              <a:path w="917947" h="488202">
                <a:moveTo>
                  <a:pt x="0" y="147008"/>
                </a:moveTo>
                <a:cubicBezTo>
                  <a:pt x="312761" y="53748"/>
                  <a:pt x="625522" y="-39511"/>
                  <a:pt x="777922" y="17355"/>
                </a:cubicBezTo>
                <a:cubicBezTo>
                  <a:pt x="930322" y="74221"/>
                  <a:pt x="922361" y="281211"/>
                  <a:pt x="914400" y="48820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Freeform 12"/>
          <p:cNvSpPr/>
          <p:nvPr/>
        </p:nvSpPr>
        <p:spPr>
          <a:xfrm>
            <a:off x="2562994" y="4173025"/>
            <a:ext cx="944481" cy="453566"/>
          </a:xfrm>
          <a:custGeom>
            <a:avLst/>
            <a:gdLst>
              <a:gd name="connsiteX0" fmla="*/ 944481 w 944481"/>
              <a:gd name="connsiteY0" fmla="*/ 187435 h 453566"/>
              <a:gd name="connsiteX1" fmla="*/ 146087 w 944481"/>
              <a:gd name="connsiteY1" fmla="*/ 10014 h 453566"/>
              <a:gd name="connsiteX2" fmla="*/ 2785 w 944481"/>
              <a:gd name="connsiteY2" fmla="*/ 453566 h 453566"/>
            </a:gdLst>
            <a:ahLst/>
            <a:cxnLst>
              <a:cxn ang="0">
                <a:pos x="connsiteX0" y="connsiteY0"/>
              </a:cxn>
              <a:cxn ang="0">
                <a:pos x="connsiteX1" y="connsiteY1"/>
              </a:cxn>
              <a:cxn ang="0">
                <a:pos x="connsiteX2" y="connsiteY2"/>
              </a:cxn>
            </a:cxnLst>
            <a:rect l="l" t="t" r="r" b="b"/>
            <a:pathLst>
              <a:path w="944481" h="453566">
                <a:moveTo>
                  <a:pt x="944481" y="187435"/>
                </a:moveTo>
                <a:cubicBezTo>
                  <a:pt x="623758" y="76547"/>
                  <a:pt x="303036" y="-34341"/>
                  <a:pt x="146087" y="10014"/>
                </a:cubicBezTo>
                <a:cubicBezTo>
                  <a:pt x="-10862" y="54369"/>
                  <a:pt x="-4039" y="253967"/>
                  <a:pt x="2785" y="45356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ectangle 14"/>
          <p:cNvSpPr/>
          <p:nvPr/>
        </p:nvSpPr>
        <p:spPr>
          <a:xfrm>
            <a:off x="4542814" y="3051833"/>
            <a:ext cx="4205649"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&lt;form</a:t>
            </a:r>
            <a:r>
              <a:rPr lang="en-US" sz="1400" dirty="0" smtClean="0">
                <a:solidFill>
                  <a:srgbClr val="FF0000"/>
                </a:solidFill>
                <a:latin typeface="Courier New" pitchFamily="49" charset="0"/>
                <a:cs typeface="Courier New" pitchFamily="49" charset="0"/>
              </a:rPr>
              <a:t> action</a:t>
            </a:r>
            <a:r>
              <a:rPr lang="en-US" sz="1400" dirty="0" smtClean="0">
                <a:solidFill>
                  <a:srgbClr val="0070C0"/>
                </a:solidFill>
                <a:latin typeface="Courier New" pitchFamily="49" charset="0"/>
                <a:cs typeface="Courier New" pitchFamily="49" charset="0"/>
              </a:rPr>
              <a:t>=</a:t>
            </a:r>
            <a:r>
              <a:rPr lang="en-US" sz="1400" dirty="0">
                <a:solidFill>
                  <a:srgbClr val="7030A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mailto:jl@test.se"</a:t>
            </a:r>
            <a:r>
              <a:rPr lang="en-US" sz="1400" dirty="0" smtClean="0">
                <a:solidFill>
                  <a:srgbClr val="0070C0"/>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a:t>
            </a:r>
            <a:r>
              <a:rPr lang="en-US" sz="1200" dirty="0" smtClean="0">
                <a:solidFill>
                  <a:srgbClr val="00B050"/>
                </a:solidFill>
                <a:latin typeface="Courier New" pitchFamily="49" charset="0"/>
                <a:cs typeface="Courier New" pitchFamily="49" charset="0"/>
              </a:rPr>
              <a:t>&lt;!– </a:t>
            </a:r>
            <a:r>
              <a:rPr lang="en-US" sz="1200" dirty="0" err="1" smtClean="0">
                <a:solidFill>
                  <a:srgbClr val="00B050"/>
                </a:solidFill>
                <a:latin typeface="Courier New" pitchFamily="49" charset="0"/>
                <a:cs typeface="Courier New" pitchFamily="49" charset="0"/>
              </a:rPr>
              <a:t>Formulärkontroller</a:t>
            </a:r>
            <a:r>
              <a:rPr lang="en-US" sz="1200" dirty="0" smtClean="0">
                <a:solidFill>
                  <a:srgbClr val="00B050"/>
                </a:solidFill>
                <a:latin typeface="Courier New" pitchFamily="49" charset="0"/>
                <a:cs typeface="Courier New" pitchFamily="49" charset="0"/>
              </a:rPr>
              <a:t> </a:t>
            </a:r>
            <a:r>
              <a:rPr lang="en-US" sz="1200" dirty="0" err="1" smtClean="0">
                <a:solidFill>
                  <a:srgbClr val="00B050"/>
                </a:solidFill>
                <a:latin typeface="Courier New" pitchFamily="49" charset="0"/>
                <a:cs typeface="Courier New" pitchFamily="49" charset="0"/>
              </a:rPr>
              <a:t>här</a:t>
            </a:r>
            <a:r>
              <a:rPr lang="en-US" sz="1200" dirty="0" smtClean="0">
                <a:solidFill>
                  <a:srgbClr val="00B050"/>
                </a:solidFill>
                <a:latin typeface="Courier New" pitchFamily="49" charset="0"/>
                <a:cs typeface="Courier New" pitchFamily="49" charset="0"/>
              </a:rPr>
              <a:t> </a:t>
            </a:r>
            <a:r>
              <a:rPr lang="en-US" sz="1200" dirty="0" smtClean="0">
                <a:solidFill>
                  <a:srgbClr val="00B050"/>
                </a:solidFill>
                <a:latin typeface="Courier New" pitchFamily="49" charset="0"/>
                <a:cs typeface="Courier New" pitchFamily="49" charset="0"/>
                <a:sym typeface="Wingdings" pitchFamily="2" charset="2"/>
              </a:rPr>
              <a:t>--&gt;</a:t>
            </a:r>
            <a:endParaRPr lang="en-US" sz="1200" dirty="0" smtClean="0">
              <a:solidFill>
                <a:srgbClr val="00B050"/>
              </a:solidFill>
              <a:latin typeface="Courier New" pitchFamily="49" charset="0"/>
              <a:cs typeface="Courier New" pitchFamily="49" charset="0"/>
            </a:endParaRPr>
          </a:p>
          <a:p>
            <a:r>
              <a:rPr lang="en-US" sz="1400" dirty="0" smtClean="0">
                <a:solidFill>
                  <a:srgbClr val="0070C0"/>
                </a:solidFill>
                <a:latin typeface="Courier New" pitchFamily="49" charset="0"/>
                <a:cs typeface="Courier New" pitchFamily="49" charset="0"/>
              </a:rPr>
              <a:t> &lt;/form&gt;</a:t>
            </a:r>
          </a:p>
        </p:txBody>
      </p:sp>
      <p:sp>
        <p:nvSpPr>
          <p:cNvPr id="14" name="Double Bracket 13"/>
          <p:cNvSpPr/>
          <p:nvPr/>
        </p:nvSpPr>
        <p:spPr>
          <a:xfrm>
            <a:off x="4347203" y="2857500"/>
            <a:ext cx="4540341" cy="1152128"/>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6" name="Freeform 15"/>
          <p:cNvSpPr/>
          <p:nvPr/>
        </p:nvSpPr>
        <p:spPr>
          <a:xfrm>
            <a:off x="6392349" y="2333767"/>
            <a:ext cx="554361" cy="798394"/>
          </a:xfrm>
          <a:custGeom>
            <a:avLst/>
            <a:gdLst>
              <a:gd name="connsiteX0" fmla="*/ 554361 w 554361"/>
              <a:gd name="connsiteY0" fmla="*/ 798394 h 798394"/>
              <a:gd name="connsiteX1" fmla="*/ 1627 w 554361"/>
              <a:gd name="connsiteY1" fmla="*/ 429905 h 798394"/>
              <a:gd name="connsiteX2" fmla="*/ 417884 w 554361"/>
              <a:gd name="connsiteY2" fmla="*/ 0 h 798394"/>
            </a:gdLst>
            <a:ahLst/>
            <a:cxnLst>
              <a:cxn ang="0">
                <a:pos x="connsiteX0" y="connsiteY0"/>
              </a:cxn>
              <a:cxn ang="0">
                <a:pos x="connsiteX1" y="connsiteY1"/>
              </a:cxn>
              <a:cxn ang="0">
                <a:pos x="connsiteX2" y="connsiteY2"/>
              </a:cxn>
            </a:cxnLst>
            <a:rect l="l" t="t" r="r" b="b"/>
            <a:pathLst>
              <a:path w="554361" h="798394">
                <a:moveTo>
                  <a:pt x="554361" y="798394"/>
                </a:moveTo>
                <a:cubicBezTo>
                  <a:pt x="289367" y="680682"/>
                  <a:pt x="24373" y="562971"/>
                  <a:pt x="1627" y="429905"/>
                </a:cubicBezTo>
                <a:cubicBezTo>
                  <a:pt x="-21119" y="296839"/>
                  <a:pt x="198382" y="148419"/>
                  <a:pt x="417884" y="0"/>
                </a:cubicBezTo>
              </a:path>
            </a:pathLst>
          </a:custGeom>
          <a:ln w="15875">
            <a:solidFill>
              <a:srgbClr val="FF0000"/>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TextBox 17"/>
          <p:cNvSpPr txBox="1"/>
          <p:nvPr/>
        </p:nvSpPr>
        <p:spPr>
          <a:xfrm>
            <a:off x="6876256" y="1994300"/>
            <a:ext cx="1796304" cy="738664"/>
          </a:xfrm>
          <a:prstGeom prst="rect">
            <a:avLst/>
          </a:prstGeom>
          <a:noFill/>
        </p:spPr>
        <p:txBody>
          <a:bodyPr wrap="square" rtlCol="0">
            <a:spAutoFit/>
          </a:bodyPr>
          <a:lstStyle/>
          <a:p>
            <a:r>
              <a:rPr lang="sv-SE" sz="1400" dirty="0" smtClean="0">
                <a:solidFill>
                  <a:srgbClr val="FF0000"/>
                </a:solidFill>
                <a:latin typeface="Minya Nouvelle" pitchFamily="2" charset="0"/>
              </a:rPr>
              <a:t>Användaren får upp ett </a:t>
            </a:r>
            <a:r>
              <a:rPr lang="sv-SE" sz="1400" dirty="0" err="1" smtClean="0">
                <a:solidFill>
                  <a:srgbClr val="FF0000"/>
                </a:solidFill>
                <a:latin typeface="Minya Nouvelle" pitchFamily="2" charset="0"/>
              </a:rPr>
              <a:t>förifyllt</a:t>
            </a:r>
            <a:r>
              <a:rPr lang="sv-SE" sz="1400" dirty="0" smtClean="0">
                <a:solidFill>
                  <a:srgbClr val="FF0000"/>
                </a:solidFill>
                <a:latin typeface="Minya Nouvelle" pitchFamily="2" charset="0"/>
              </a:rPr>
              <a:t> mail med </a:t>
            </a:r>
            <a:r>
              <a:rPr lang="sv-SE" sz="1400" dirty="0" err="1" smtClean="0">
                <a:solidFill>
                  <a:srgbClr val="FF0000"/>
                </a:solidFill>
                <a:latin typeface="Minya Nouvelle" pitchFamily="2" charset="0"/>
              </a:rPr>
              <a:t>datan</a:t>
            </a:r>
            <a:endParaRPr lang="sv-SE" sz="1400" dirty="0" smtClean="0">
              <a:solidFill>
                <a:srgbClr val="FF0000"/>
              </a:solidFill>
              <a:latin typeface="Minya Nouvelle" pitchFamily="2" charset="0"/>
            </a:endParaRPr>
          </a:p>
        </p:txBody>
      </p:sp>
    </p:spTree>
    <p:extLst>
      <p:ext uri="{BB962C8B-B14F-4D97-AF65-F5344CB8AC3E}">
        <p14:creationId xmlns:p14="http://schemas.microsoft.com/office/powerpoint/2010/main" val="329140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8" grpId="0" animBg="1"/>
      <p:bldP spid="13" grpId="0" animBg="1"/>
      <p:bldP spid="15" grpId="0" animBg="1"/>
      <p:bldP spid="14" grpId="0" animBg="1"/>
      <p:bldP spid="16" grpId="0" animBg="1"/>
      <p:bldP spid="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method</a:t>
            </a:r>
            <a:r>
              <a:rPr lang="sv-SE" dirty="0" smtClean="0"/>
              <a:t>=”GET”</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7544" y="1201316"/>
            <a:ext cx="475252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 …</a:t>
            </a:r>
            <a:r>
              <a:rPr lang="en-US" sz="1400" b="1" dirty="0" smtClean="0">
                <a:solidFill>
                  <a:srgbClr val="FF0000"/>
                </a:solidFill>
                <a:latin typeface="Courier New" pitchFamily="49" charset="0"/>
                <a:cs typeface="Courier New" pitchFamily="49" charset="0"/>
              </a:rPr>
              <a:t> method</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GET"</a:t>
            </a:r>
            <a:r>
              <a:rPr lang="en-US" sz="14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6" name="TextBox 5"/>
          <p:cNvSpPr txBox="1"/>
          <p:nvPr/>
        </p:nvSpPr>
        <p:spPr>
          <a:xfrm>
            <a:off x="448823" y="2006178"/>
            <a:ext cx="4620628" cy="923330"/>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Förvalt, skickar </a:t>
            </a:r>
            <a:r>
              <a:rPr lang="sv-SE" dirty="0" err="1" smtClean="0">
                <a:latin typeface="Minya Nouvelle" pitchFamily="2" charset="0"/>
              </a:rPr>
              <a:t>datan</a:t>
            </a:r>
            <a:r>
              <a:rPr lang="sv-SE" dirty="0" smtClean="0">
                <a:latin typeface="Minya Nouvelle" pitchFamily="2" charset="0"/>
              </a:rPr>
              <a:t> i </a:t>
            </a:r>
            <a:r>
              <a:rPr lang="sv-SE" dirty="0" err="1" smtClean="0">
                <a:latin typeface="Minya Nouvelle" pitchFamily="2" charset="0"/>
              </a:rPr>
              <a:t>URLn</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Max 100 tecken. (enligt standarden)</a:t>
            </a:r>
          </a:p>
          <a:p>
            <a:pPr marL="285750" indent="-285750">
              <a:buFont typeface="Arial" charset="0"/>
              <a:buChar char="•"/>
            </a:pPr>
            <a:r>
              <a:rPr lang="sv-SE" dirty="0" smtClean="0">
                <a:latin typeface="Minya Nouvelle" pitchFamily="2" charset="0"/>
              </a:rPr>
              <a:t>Möjlighet att </a:t>
            </a:r>
            <a:r>
              <a:rPr lang="sv-SE" dirty="0" err="1" smtClean="0">
                <a:latin typeface="Minya Nouvelle" pitchFamily="2" charset="0"/>
              </a:rPr>
              <a:t>bokmärka</a:t>
            </a:r>
            <a:r>
              <a:rPr lang="sv-SE" dirty="0" smtClean="0">
                <a:latin typeface="Minya Nouvelle" pitchFamily="2" charset="0"/>
              </a:rPr>
              <a:t> i webbläsaren</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0" y="3001516"/>
            <a:ext cx="626885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3532635" y="3475555"/>
            <a:ext cx="2801492" cy="0"/>
          </a:xfrm>
          <a:prstGeom prst="line">
            <a:avLst/>
          </a:prstGeom>
          <a:ln w="41275">
            <a:solidFill>
              <a:srgbClr val="FF0000">
                <a:alpha val="52000"/>
              </a:srgb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48823" y="3721596"/>
            <a:ext cx="6447599" cy="923330"/>
          </a:xfrm>
          <a:prstGeom prst="rect">
            <a:avLst/>
          </a:prstGeom>
          <a:noFill/>
        </p:spPr>
        <p:txBody>
          <a:bodyPr wrap="none" rtlCol="0">
            <a:spAutoFit/>
          </a:bodyPr>
          <a:lstStyle/>
          <a:p>
            <a:pPr>
              <a:tabLst>
                <a:tab pos="450850" algn="l"/>
              </a:tabLst>
            </a:pPr>
            <a:r>
              <a:rPr lang="sv-SE" b="1" dirty="0" smtClean="0">
                <a:latin typeface="Minya Nouvelle" pitchFamily="2" charset="0"/>
              </a:rPr>
              <a:t>?</a:t>
            </a:r>
            <a:r>
              <a:rPr lang="sv-SE" dirty="0" smtClean="0">
                <a:latin typeface="Minya Nouvelle" pitchFamily="2" charset="0"/>
              </a:rPr>
              <a:t>	Används för att tala om var data delen av </a:t>
            </a:r>
            <a:r>
              <a:rPr lang="sv-SE" dirty="0" err="1" smtClean="0">
                <a:latin typeface="Minya Nouvelle" pitchFamily="2" charset="0"/>
              </a:rPr>
              <a:t>URLn</a:t>
            </a:r>
            <a:r>
              <a:rPr lang="sv-SE" dirty="0" smtClean="0">
                <a:latin typeface="Minya Nouvelle" pitchFamily="2" charset="0"/>
              </a:rPr>
              <a:t> börjar</a:t>
            </a:r>
          </a:p>
          <a:p>
            <a:pPr>
              <a:tabLst>
                <a:tab pos="450850" algn="l"/>
              </a:tabLst>
            </a:pPr>
            <a:r>
              <a:rPr lang="sv-SE" b="1" dirty="0" smtClean="0">
                <a:latin typeface="Minya Nouvelle" pitchFamily="2" charset="0"/>
              </a:rPr>
              <a:t>=</a:t>
            </a:r>
            <a:r>
              <a:rPr lang="sv-SE" dirty="0" smtClean="0">
                <a:latin typeface="Minya Nouvelle" pitchFamily="2" charset="0"/>
              </a:rPr>
              <a:t>	Separerar formulärkontrollens namn från dess värde</a:t>
            </a:r>
          </a:p>
          <a:p>
            <a:pPr>
              <a:tabLst>
                <a:tab pos="450850" algn="l"/>
              </a:tabLst>
            </a:pPr>
            <a:r>
              <a:rPr lang="sv-SE" b="1" dirty="0" smtClean="0">
                <a:latin typeface="Minya Nouvelle" pitchFamily="2" charset="0"/>
              </a:rPr>
              <a:t>&amp;</a:t>
            </a:r>
            <a:r>
              <a:rPr lang="sv-SE" dirty="0" smtClean="0">
                <a:latin typeface="Minya Nouvelle" pitchFamily="2" charset="0"/>
              </a:rPr>
              <a:t>	Används för att särskilja olika namn/</a:t>
            </a:r>
            <a:r>
              <a:rPr lang="sv-SE" dirty="0" err="1" smtClean="0">
                <a:latin typeface="Minya Nouvelle" pitchFamily="2" charset="0"/>
              </a:rPr>
              <a:t>värdepar</a:t>
            </a:r>
            <a:endParaRPr lang="sv-SE" dirty="0" smtClean="0">
              <a:latin typeface="Minya Nouvelle" pitchFamily="2" charset="0"/>
            </a:endParaRPr>
          </a:p>
        </p:txBody>
      </p:sp>
    </p:spTree>
    <p:extLst>
      <p:ext uri="{BB962C8B-B14F-4D97-AF65-F5344CB8AC3E}">
        <p14:creationId xmlns:p14="http://schemas.microsoft.com/office/powerpoint/2010/main" val="97495019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method</a:t>
            </a:r>
            <a:r>
              <a:rPr lang="sv-SE" dirty="0" smtClean="0"/>
              <a:t>=”POST”</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7544" y="1201316"/>
            <a:ext cx="4752528" cy="73866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 …</a:t>
            </a:r>
            <a:r>
              <a:rPr lang="en-US" sz="1400" b="1" dirty="0" smtClean="0">
                <a:solidFill>
                  <a:srgbClr val="FF0000"/>
                </a:solidFill>
                <a:latin typeface="Courier New" pitchFamily="49" charset="0"/>
                <a:cs typeface="Courier New" pitchFamily="49" charset="0"/>
              </a:rPr>
              <a:t> method</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POST"</a:t>
            </a:r>
            <a:r>
              <a:rPr lang="en-US" sz="14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&lt;!– </a:t>
            </a:r>
            <a:r>
              <a:rPr lang="en-US" sz="1200" b="1" dirty="0" err="1" smtClean="0">
                <a:solidFill>
                  <a:srgbClr val="00B050"/>
                </a:solidFill>
                <a:latin typeface="Courier New" pitchFamily="49" charset="0"/>
                <a:cs typeface="Courier New" pitchFamily="49" charset="0"/>
              </a:rPr>
              <a:t>Formulärkontroller</a:t>
            </a:r>
            <a:r>
              <a:rPr lang="en-US" sz="1200" b="1" dirty="0" smtClean="0">
                <a:solidFill>
                  <a:srgbClr val="00B050"/>
                </a:solidFill>
                <a:latin typeface="Courier New" pitchFamily="49" charset="0"/>
                <a:cs typeface="Courier New" pitchFamily="49" charset="0"/>
              </a:rPr>
              <a:t> </a:t>
            </a:r>
            <a:r>
              <a:rPr lang="en-US" sz="1200" b="1" dirty="0" err="1" smtClean="0">
                <a:solidFill>
                  <a:srgbClr val="00B050"/>
                </a:solidFill>
                <a:latin typeface="Courier New" pitchFamily="49" charset="0"/>
                <a:cs typeface="Courier New" pitchFamily="49" charset="0"/>
              </a:rPr>
              <a:t>här</a:t>
            </a:r>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sym typeface="Wingdings" pitchFamily="2" charset="2"/>
              </a:rPr>
              <a:t>--&gt;</a:t>
            </a:r>
            <a:endParaRPr lang="en-US" sz="1200" b="1" dirty="0" smtClean="0">
              <a:solidFill>
                <a:srgbClr val="00B05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&lt;/form&gt;</a:t>
            </a:r>
          </a:p>
        </p:txBody>
      </p:sp>
      <p:sp>
        <p:nvSpPr>
          <p:cNvPr id="6" name="TextBox 5"/>
          <p:cNvSpPr txBox="1"/>
          <p:nvPr/>
        </p:nvSpPr>
        <p:spPr>
          <a:xfrm>
            <a:off x="467544" y="2137420"/>
            <a:ext cx="5621219"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Skickar </a:t>
            </a:r>
            <a:r>
              <a:rPr lang="sv-SE" dirty="0" err="1" smtClean="0">
                <a:latin typeface="Minya Nouvelle" pitchFamily="2" charset="0"/>
              </a:rPr>
              <a:t>datan</a:t>
            </a:r>
            <a:r>
              <a:rPr lang="sv-SE" dirty="0" smtClean="0">
                <a:latin typeface="Minya Nouvelle" pitchFamily="2" charset="0"/>
              </a:rPr>
              <a:t> i </a:t>
            </a:r>
            <a:r>
              <a:rPr lang="sv-SE" dirty="0" err="1" smtClean="0">
                <a:latin typeface="Minya Nouvelle" pitchFamily="2" charset="0"/>
              </a:rPr>
              <a:t>requestens</a:t>
            </a:r>
            <a:r>
              <a:rPr lang="sv-SE" dirty="0" smtClean="0">
                <a:latin typeface="Minya Nouvelle" pitchFamily="2" charset="0"/>
              </a:rPr>
              <a:t> kropp</a:t>
            </a:r>
          </a:p>
          <a:p>
            <a:pPr marL="285750" indent="-285750">
              <a:buFont typeface="Arial" charset="0"/>
              <a:buChar char="•"/>
            </a:pPr>
            <a:r>
              <a:rPr lang="sv-SE" dirty="0" smtClean="0">
                <a:latin typeface="Minya Nouvelle" pitchFamily="2" charset="0"/>
              </a:rPr>
              <a:t>Kan skicka stora mängder data</a:t>
            </a:r>
          </a:p>
          <a:p>
            <a:pPr marL="285750" indent="-285750">
              <a:buFont typeface="Arial" charset="0"/>
              <a:buChar char="•"/>
            </a:pPr>
            <a:r>
              <a:rPr lang="sv-SE" dirty="0" smtClean="0">
                <a:latin typeface="Minya Nouvelle" pitchFamily="2" charset="0"/>
              </a:rPr>
              <a:t>Går ej att </a:t>
            </a:r>
            <a:r>
              <a:rPr lang="sv-SE" dirty="0" err="1" smtClean="0">
                <a:latin typeface="Minya Nouvelle" pitchFamily="2" charset="0"/>
              </a:rPr>
              <a:t>bokmärka</a:t>
            </a:r>
            <a:endParaRPr lang="sv-SE" dirty="0">
              <a:latin typeface="Minya Nouvelle" pitchFamily="2" charset="0"/>
            </a:endParaRPr>
          </a:p>
          <a:p>
            <a:pPr marL="285750" indent="-285750">
              <a:buFont typeface="Arial" charset="0"/>
              <a:buChar char="•"/>
            </a:pPr>
            <a:r>
              <a:rPr lang="sv-SE" dirty="0" smtClean="0">
                <a:latin typeface="Minya Nouvelle" pitchFamily="2" charset="0"/>
              </a:rPr>
              <a:t>Den skickade informationen döljs för blotta ögat</a:t>
            </a:r>
          </a:p>
          <a:p>
            <a:pPr marL="285750" indent="-285750">
              <a:buFont typeface="Arial" charset="0"/>
              <a:buChar char="•"/>
            </a:pPr>
            <a:r>
              <a:rPr lang="sv-SE" dirty="0" smtClean="0">
                <a:latin typeface="Minya Nouvelle" pitchFamily="2" charset="0"/>
              </a:rPr>
              <a:t>Bara något säkrare än GET</a:t>
            </a: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55" y="3937620"/>
            <a:ext cx="5537596" cy="5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59805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&lt;input /&gt;</a:t>
            </a:r>
            <a:endParaRPr lang="sv-SE" dirty="0"/>
          </a:p>
        </p:txBody>
      </p:sp>
      <p:sp>
        <p:nvSpPr>
          <p:cNvPr id="4" name="Rectangle 3"/>
          <p:cNvSpPr/>
          <p:nvPr/>
        </p:nvSpPr>
        <p:spPr>
          <a:xfrm>
            <a:off x="467544" y="1201316"/>
            <a:ext cx="5400600" cy="98488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smtClean="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&lt;form …</a:t>
            </a:r>
            <a:r>
              <a:rPr lang="en-US" sz="1400" b="1" dirty="0" smtClean="0">
                <a:solidFill>
                  <a:srgbClr val="FF0000"/>
                </a:solidFill>
                <a:latin typeface="Courier New" pitchFamily="49" charset="0"/>
                <a:cs typeface="Courier New" pitchFamily="49" charset="0"/>
              </a:rPr>
              <a:t> method</a:t>
            </a:r>
            <a:r>
              <a:rPr lang="en-US" sz="1400" b="1" dirty="0" smtClean="0">
                <a:solidFill>
                  <a:srgbClr val="0070C0"/>
                </a:solidFill>
                <a:latin typeface="Courier New" pitchFamily="49" charset="0"/>
                <a:cs typeface="Courier New" pitchFamily="49" charset="0"/>
              </a:rPr>
              <a: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GET"</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&lt;input </a:t>
            </a:r>
            <a:r>
              <a:rPr lang="en-US" sz="1400" b="1" dirty="0" smtClean="0">
                <a:solidFill>
                  <a:srgbClr val="FF0000"/>
                </a:solidFill>
                <a:latin typeface="Courier New" pitchFamily="49" charset="0"/>
                <a:cs typeface="Courier New" pitchFamily="49" charset="0"/>
              </a:rPr>
              <a:t>type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"text</a:t>
            </a:r>
            <a:r>
              <a:rPr lang="en-US" sz="1400" b="1" dirty="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name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userid</a:t>
            </a:r>
            <a:r>
              <a:rPr lang="en-US" sz="1400" b="1" dirty="0" smtClean="0">
                <a:solidFill>
                  <a:srgbClr val="7030A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/&gt;</a:t>
            </a:r>
          </a:p>
          <a:p>
            <a:r>
              <a:rPr lang="en-US" sz="1400" b="1" dirty="0" smtClean="0">
                <a:solidFill>
                  <a:srgbClr val="0070C0"/>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&lt;input </a:t>
            </a:r>
            <a:r>
              <a:rPr lang="en-US" sz="1400" b="1" dirty="0">
                <a:solidFill>
                  <a:srgbClr val="FF0000"/>
                </a:solidFill>
                <a:latin typeface="Courier New" pitchFamily="49" charset="0"/>
                <a:cs typeface="Courier New" pitchFamily="49" charset="0"/>
              </a:rPr>
              <a:t>type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"password" </a:t>
            </a:r>
            <a:r>
              <a:rPr lang="en-US" sz="1400" b="1" dirty="0">
                <a:solidFill>
                  <a:srgbClr val="FF0000"/>
                </a:solidFill>
                <a:latin typeface="Courier New" pitchFamily="49" charset="0"/>
                <a:cs typeface="Courier New" pitchFamily="49" charset="0"/>
              </a:rPr>
              <a:t>name</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"password" </a:t>
            </a:r>
            <a:r>
              <a:rPr lang="en-US" sz="1400" b="1" dirty="0">
                <a:solidFill>
                  <a:srgbClr val="0070C0"/>
                </a:solidFill>
                <a:latin typeface="Courier New" pitchFamily="49" charset="0"/>
                <a:cs typeface="Courier New" pitchFamily="49" charset="0"/>
              </a:rPr>
              <a:t>/&gt;</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&lt;/form&gt;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569468"/>
            <a:ext cx="626885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828197" y="1205685"/>
            <a:ext cx="3159038" cy="2423703"/>
          </a:xfrm>
          <a:custGeom>
            <a:avLst/>
            <a:gdLst>
              <a:gd name="connsiteX0" fmla="*/ 286603 w 3159038"/>
              <a:gd name="connsiteY0" fmla="*/ 309216 h 2423703"/>
              <a:gd name="connsiteX1" fmla="*/ 1228299 w 3159038"/>
              <a:gd name="connsiteY1" fmla="*/ 43085 h 2423703"/>
              <a:gd name="connsiteX2" fmla="*/ 2934269 w 3159038"/>
              <a:gd name="connsiteY2" fmla="*/ 1107611 h 2423703"/>
              <a:gd name="connsiteX3" fmla="*/ 2818263 w 3159038"/>
              <a:gd name="connsiteY3" fmla="*/ 2397324 h 2423703"/>
              <a:gd name="connsiteX4" fmla="*/ 0 w 3159038"/>
              <a:gd name="connsiteY4" fmla="*/ 1851414 h 2423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038" h="2423703">
                <a:moveTo>
                  <a:pt x="286603" y="309216"/>
                </a:moveTo>
                <a:cubicBezTo>
                  <a:pt x="536812" y="109617"/>
                  <a:pt x="787021" y="-89981"/>
                  <a:pt x="1228299" y="43085"/>
                </a:cubicBezTo>
                <a:cubicBezTo>
                  <a:pt x="1669577" y="176151"/>
                  <a:pt x="2669275" y="715238"/>
                  <a:pt x="2934269" y="1107611"/>
                </a:cubicBezTo>
                <a:cubicBezTo>
                  <a:pt x="3199263" y="1499984"/>
                  <a:pt x="3307308" y="2273357"/>
                  <a:pt x="2818263" y="2397324"/>
                </a:cubicBezTo>
                <a:cubicBezTo>
                  <a:pt x="2329218" y="2521291"/>
                  <a:pt x="1164609" y="2186352"/>
                  <a:pt x="0" y="185141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6"/>
          <p:cNvSpPr/>
          <p:nvPr/>
        </p:nvSpPr>
        <p:spPr>
          <a:xfrm>
            <a:off x="4326340" y="1931158"/>
            <a:ext cx="658285" cy="852985"/>
          </a:xfrm>
          <a:custGeom>
            <a:avLst/>
            <a:gdLst>
              <a:gd name="connsiteX0" fmla="*/ 0 w 658285"/>
              <a:gd name="connsiteY0" fmla="*/ 0 h 852985"/>
              <a:gd name="connsiteX1" fmla="*/ 600502 w 658285"/>
              <a:gd name="connsiteY1" fmla="*/ 423081 h 852985"/>
              <a:gd name="connsiteX2" fmla="*/ 600502 w 658285"/>
              <a:gd name="connsiteY2" fmla="*/ 852985 h 852985"/>
            </a:gdLst>
            <a:ahLst/>
            <a:cxnLst>
              <a:cxn ang="0">
                <a:pos x="connsiteX0" y="connsiteY0"/>
              </a:cxn>
              <a:cxn ang="0">
                <a:pos x="connsiteX1" y="connsiteY1"/>
              </a:cxn>
              <a:cxn ang="0">
                <a:pos x="connsiteX2" y="connsiteY2"/>
              </a:cxn>
            </a:cxnLst>
            <a:rect l="l" t="t" r="r" b="b"/>
            <a:pathLst>
              <a:path w="658285" h="852985">
                <a:moveTo>
                  <a:pt x="0" y="0"/>
                </a:moveTo>
                <a:cubicBezTo>
                  <a:pt x="250209" y="140458"/>
                  <a:pt x="500418" y="280917"/>
                  <a:pt x="600502" y="423081"/>
                </a:cubicBezTo>
                <a:cubicBezTo>
                  <a:pt x="700586" y="565245"/>
                  <a:pt x="650544" y="709115"/>
                  <a:pt x="600502" y="85298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33564"/>
            <a:ext cx="3984478" cy="48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457501021"/>
              </p:ext>
            </p:extLst>
          </p:nvPr>
        </p:nvGraphicFramePr>
        <p:xfrm>
          <a:off x="323528" y="4208492"/>
          <a:ext cx="4320480" cy="1097280"/>
        </p:xfrm>
        <a:graphic>
          <a:graphicData uri="http://schemas.openxmlformats.org/drawingml/2006/table">
            <a:tbl>
              <a:tblPr firstRow="1" bandRow="1">
                <a:tableStyleId>{93296810-A885-4BE3-A3E7-6D5BEEA58F35}</a:tableStyleId>
              </a:tblPr>
              <a:tblGrid>
                <a:gridCol w="1224839"/>
                <a:gridCol w="3095641"/>
              </a:tblGrid>
              <a:tr h="204139">
                <a:tc>
                  <a:txBody>
                    <a:bodyPr/>
                    <a:lstStyle/>
                    <a:p>
                      <a:r>
                        <a:rPr lang="sv-SE" sz="1200" dirty="0" smtClean="0"/>
                        <a:t>Några attribut</a:t>
                      </a:r>
                      <a:endParaRPr lang="sv-SE" sz="1200" dirty="0"/>
                    </a:p>
                  </a:txBody>
                  <a:tcPr>
                    <a:lnR w="12700" cmpd="sng">
                      <a:noFill/>
                    </a:lnR>
                  </a:tcPr>
                </a:tc>
                <a:tc>
                  <a:txBody>
                    <a:bodyPr/>
                    <a:lstStyle/>
                    <a:p>
                      <a:endParaRPr lang="sv-SE"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204139">
                <a:tc>
                  <a:txBody>
                    <a:bodyPr/>
                    <a:lstStyle/>
                    <a:p>
                      <a:r>
                        <a:rPr lang="sv-SE" sz="1200" b="1" dirty="0" err="1" smtClean="0">
                          <a:latin typeface="Courier New" pitchFamily="49" charset="0"/>
                          <a:cs typeface="Courier New" pitchFamily="49" charset="0"/>
                        </a:rPr>
                        <a:t>value</a:t>
                      </a:r>
                      <a:endParaRPr lang="sv-SE" sz="1200" b="1" dirty="0">
                        <a:latin typeface="Courier New" pitchFamily="49" charset="0"/>
                        <a:cs typeface="Courier New" pitchFamily="49" charset="0"/>
                      </a:endParaRPr>
                    </a:p>
                  </a:txBody>
                  <a:tcPr/>
                </a:tc>
                <a:tc>
                  <a:txBody>
                    <a:bodyPr/>
                    <a:lstStyle/>
                    <a:p>
                      <a:r>
                        <a:rPr lang="sv-SE" sz="1200" dirty="0" err="1" smtClean="0"/>
                        <a:t>Förifyllt</a:t>
                      </a:r>
                      <a:r>
                        <a:rPr lang="sv-SE" sz="1200" dirty="0" smtClean="0"/>
                        <a:t> värde</a:t>
                      </a:r>
                      <a:endParaRPr lang="sv-SE" sz="1200" baseline="0" dirty="0" smtClean="0"/>
                    </a:p>
                  </a:txBody>
                  <a:tcPr>
                    <a:lnT w="38100" cmpd="sng">
                      <a:noFill/>
                    </a:lnT>
                    <a:lnB w="12700" cmpd="sng">
                      <a:noFill/>
                    </a:lnB>
                  </a:tcPr>
                </a:tc>
              </a:tr>
              <a:tr h="204139">
                <a:tc>
                  <a:txBody>
                    <a:bodyPr/>
                    <a:lstStyle/>
                    <a:p>
                      <a:r>
                        <a:rPr lang="sv-SE" sz="1200" b="1" dirty="0" err="1" smtClean="0">
                          <a:latin typeface="Courier New" pitchFamily="49" charset="0"/>
                          <a:cs typeface="Courier New" pitchFamily="49" charset="0"/>
                        </a:rPr>
                        <a:t>size</a:t>
                      </a:r>
                      <a:endParaRPr lang="sv-SE" sz="1200" b="1" dirty="0">
                        <a:latin typeface="Courier New" pitchFamily="49" charset="0"/>
                        <a:cs typeface="Courier New" pitchFamily="49" charset="0"/>
                      </a:endParaRPr>
                    </a:p>
                  </a:txBody>
                  <a:tcPr/>
                </a:tc>
                <a:tc>
                  <a:txBody>
                    <a:bodyPr/>
                    <a:lstStyle/>
                    <a:p>
                      <a:r>
                        <a:rPr lang="sv-SE" sz="1200" b="0" baseline="0" dirty="0" smtClean="0"/>
                        <a:t>Antal tecken bred som kontrollen ska vara</a:t>
                      </a:r>
                    </a:p>
                  </a:txBody>
                  <a:tcPr>
                    <a:lnT w="38100" cmpd="sng">
                      <a:noFill/>
                    </a:lnT>
                    <a:lnB w="12700" cmpd="sng">
                      <a:noFill/>
                    </a:lnB>
                  </a:tcPr>
                </a:tc>
              </a:tr>
              <a:tr h="251678">
                <a:tc>
                  <a:txBody>
                    <a:bodyPr/>
                    <a:lstStyle/>
                    <a:p>
                      <a:r>
                        <a:rPr lang="sv-SE" sz="1200" b="1" dirty="0" err="1" smtClean="0">
                          <a:latin typeface="Courier New" pitchFamily="49" charset="0"/>
                          <a:cs typeface="Courier New" pitchFamily="49" charset="0"/>
                        </a:rPr>
                        <a:t>maxlength</a:t>
                      </a:r>
                      <a:endParaRPr lang="sv-SE" sz="1200" b="1" dirty="0">
                        <a:latin typeface="Courier New" pitchFamily="49" charset="0"/>
                        <a:cs typeface="Courier New" pitchFamily="49" charset="0"/>
                      </a:endParaRPr>
                    </a:p>
                  </a:txBody>
                  <a:tcPr/>
                </a:tc>
                <a:tc>
                  <a:txBody>
                    <a:bodyPr/>
                    <a:lstStyle/>
                    <a:p>
                      <a:r>
                        <a:rPr lang="sv-SE" sz="1200" baseline="0" dirty="0" smtClean="0"/>
                        <a:t>Antal tecken som kontrollen max ska rymma</a:t>
                      </a:r>
                      <a:endParaRPr lang="sv-SE" sz="1100" b="1" baseline="0" dirty="0" smtClean="0">
                        <a:latin typeface="Courier New" pitchFamily="49" charset="0"/>
                        <a:cs typeface="Courier New" pitchFamily="49" charset="0"/>
                      </a:endParaRPr>
                    </a:p>
                  </a:txBody>
                  <a:tcPr>
                    <a:lnT w="38100" cmpd="sng">
                      <a:noFill/>
                    </a:lnT>
                    <a:lnB w="12700" cmpd="sng">
                      <a:noFill/>
                    </a:lnB>
                  </a:tcPr>
                </a:tc>
              </a:tr>
            </a:tbl>
          </a:graphicData>
        </a:graphic>
      </p:graphicFrame>
      <p:pic>
        <p:nvPicPr>
          <p:cNvPr id="14" name="Picture 2" descr="S:\dfm\info\icons\v-collections\v_collections_png\basic_foundation\128x128\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5642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Olika input-typer</a:t>
            </a:r>
            <a:endParaRPr lang="sv-SE" dirty="0"/>
          </a:p>
        </p:txBody>
      </p:sp>
      <p:sp>
        <p:nvSpPr>
          <p:cNvPr id="4" name="Rectangle 3"/>
          <p:cNvSpPr/>
          <p:nvPr/>
        </p:nvSpPr>
        <p:spPr>
          <a:xfrm>
            <a:off x="467544" y="1057300"/>
            <a:ext cx="4536504" cy="442800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&lt;input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"text" </a:t>
            </a:r>
            <a:r>
              <a:rPr lang="en-US" sz="1200" b="1" dirty="0" smtClean="0">
                <a:solidFill>
                  <a:srgbClr val="0070C0"/>
                </a:solidFill>
                <a:latin typeface="Courier New" pitchFamily="49" charset="0"/>
                <a:cs typeface="Courier New" pitchFamily="49" charset="0"/>
              </a:rPr>
              <a:t>/&gt;</a:t>
            </a:r>
            <a:br>
              <a:rPr lang="en-US" sz="1200" b="1" dirty="0" smtClean="0">
                <a:solidFill>
                  <a:srgbClr val="0070C0"/>
                </a:solidFill>
                <a:latin typeface="Courier New" pitchFamily="49" charset="0"/>
                <a:cs typeface="Courier New" pitchFamily="49" charset="0"/>
              </a:rPr>
            </a:br>
            <a:endParaRPr lang="en-US" sz="1200" b="1" dirty="0" smtClean="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"password" </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"hidden" </a:t>
            </a:r>
            <a:r>
              <a:rPr lang="en-US" sz="1200" b="1" dirty="0">
                <a:solidFill>
                  <a:srgbClr val="FF0000"/>
                </a:solidFill>
                <a:latin typeface="Courier New" pitchFamily="49" charset="0"/>
                <a:cs typeface="Courier New" pitchFamily="49" charset="0"/>
              </a:rPr>
              <a:t>value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"123-65" </a:t>
            </a:r>
            <a:r>
              <a:rPr lang="en-US" sz="1200" b="1" dirty="0" smtClean="0">
                <a:solidFill>
                  <a:srgbClr val="0070C0"/>
                </a:solidFill>
                <a:latin typeface="Courier New" pitchFamily="49" charset="0"/>
                <a:cs typeface="Courier New" pitchFamily="49" charset="0"/>
              </a:rPr>
              <a:t>/&gt;</a:t>
            </a:r>
          </a:p>
          <a:p>
            <a:endParaRPr lang="en-US" sz="10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"color" </a:t>
            </a:r>
            <a:r>
              <a:rPr lang="en-US" sz="1200" b="1" dirty="0" smtClean="0">
                <a:solidFill>
                  <a:srgbClr val="0070C0"/>
                </a:solidFill>
                <a:latin typeface="Courier New" pitchFamily="49" charset="0"/>
                <a:cs typeface="Courier New" pitchFamily="49" charset="0"/>
              </a:rPr>
              <a:t>/&gt;</a:t>
            </a:r>
          </a:p>
          <a:p>
            <a:endParaRPr lang="en-US" sz="9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datetime</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"email" </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"number" </a:t>
            </a:r>
            <a:r>
              <a:rPr lang="en-US" sz="1200" b="1" dirty="0" smtClean="0">
                <a:solidFill>
                  <a:srgbClr val="0070C0"/>
                </a:solidFill>
                <a:latin typeface="Courier New" pitchFamily="49" charset="0"/>
                <a:cs typeface="Courier New" pitchFamily="49" charset="0"/>
              </a:rPr>
              <a:t>/&gt;</a:t>
            </a:r>
          </a:p>
          <a:p>
            <a:endParaRPr lang="en-US" sz="10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"range" </a:t>
            </a:r>
            <a:r>
              <a:rPr lang="en-US" sz="1200" b="1" dirty="0" smtClean="0">
                <a:solidFill>
                  <a:srgbClr val="0070C0"/>
                </a:solidFill>
                <a:latin typeface="Courier New" pitchFamily="49" charset="0"/>
                <a:cs typeface="Courier New" pitchFamily="49" charset="0"/>
              </a:rPr>
              <a:t>/&gt;</a:t>
            </a:r>
          </a:p>
          <a:p>
            <a:endParaRPr lang="en-US" sz="7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"search" </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tel</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"time" </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url</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endParaRPr lang="en-US" sz="9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"week" </a:t>
            </a:r>
            <a:r>
              <a:rPr lang="en-US" sz="1200" b="1" dirty="0" smtClean="0">
                <a:solidFill>
                  <a:srgbClr val="0070C0"/>
                </a:solidFill>
                <a:latin typeface="Courier New" pitchFamily="49" charset="0"/>
                <a:cs typeface="Courier New" pitchFamily="49" charset="0"/>
              </a:rPr>
              <a:t>/&gt;</a:t>
            </a:r>
          </a:p>
        </p:txBody>
      </p:sp>
      <p:cxnSp>
        <p:nvCxnSpPr>
          <p:cNvPr id="11" name="Straight Arrow Connector 10"/>
          <p:cNvCxnSpPr/>
          <p:nvPr/>
        </p:nvCxnSpPr>
        <p:spPr>
          <a:xfrm>
            <a:off x="2915816" y="1556421"/>
            <a:ext cx="24576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139952" y="1915879"/>
            <a:ext cx="12226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78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488" y="1057300"/>
            <a:ext cx="23510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26"/>
          <p:cNvCxnSpPr/>
          <p:nvPr/>
        </p:nvCxnSpPr>
        <p:spPr>
          <a:xfrm>
            <a:off x="2555776" y="1195799"/>
            <a:ext cx="281771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27784" y="2254139"/>
            <a:ext cx="273479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915816" y="2569468"/>
            <a:ext cx="2410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7"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2110123"/>
            <a:ext cx="277136" cy="28803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a:off x="318080" y="2398156"/>
            <a:ext cx="0" cy="2979624"/>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27784" y="2929508"/>
            <a:ext cx="27363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745196" y="3289548"/>
            <a:ext cx="262829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627784" y="3649588"/>
            <a:ext cx="27457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734282" y="3937620"/>
            <a:ext cx="262829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483768" y="4297660"/>
            <a:ext cx="28897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55776" y="4657700"/>
            <a:ext cx="280679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483768" y="5017740"/>
            <a:ext cx="287880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55776" y="5365022"/>
            <a:ext cx="280679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78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1909493"/>
            <a:ext cx="1301873" cy="12162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Freeform 51"/>
          <p:cNvSpPr/>
          <p:nvPr/>
        </p:nvSpPr>
        <p:spPr>
          <a:xfrm>
            <a:off x="6883795" y="1948489"/>
            <a:ext cx="539086" cy="495515"/>
          </a:xfrm>
          <a:custGeom>
            <a:avLst/>
            <a:gdLst>
              <a:gd name="connsiteX0" fmla="*/ 0 w 539086"/>
              <a:gd name="connsiteY0" fmla="*/ 495515 h 495515"/>
              <a:gd name="connsiteX1" fmla="*/ 184244 w 539086"/>
              <a:gd name="connsiteY1" fmla="*/ 31491 h 495515"/>
              <a:gd name="connsiteX2" fmla="*/ 539086 w 539086"/>
              <a:gd name="connsiteY2" fmla="*/ 79258 h 495515"/>
            </a:gdLst>
            <a:ahLst/>
            <a:cxnLst>
              <a:cxn ang="0">
                <a:pos x="connsiteX0" y="connsiteY0"/>
              </a:cxn>
              <a:cxn ang="0">
                <a:pos x="connsiteX1" y="connsiteY1"/>
              </a:cxn>
              <a:cxn ang="0">
                <a:pos x="connsiteX2" y="connsiteY2"/>
              </a:cxn>
            </a:cxnLst>
            <a:rect l="l" t="t" r="r" b="b"/>
            <a:pathLst>
              <a:path w="539086" h="495515">
                <a:moveTo>
                  <a:pt x="0" y="495515"/>
                </a:moveTo>
                <a:cubicBezTo>
                  <a:pt x="47198" y="298191"/>
                  <a:pt x="94396" y="100867"/>
                  <a:pt x="184244" y="31491"/>
                </a:cubicBezTo>
                <a:cubicBezTo>
                  <a:pt x="274092" y="-37885"/>
                  <a:pt x="406589" y="20686"/>
                  <a:pt x="539086" y="7925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42857977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Radioknappar/kryssrutor</a:t>
            </a:r>
            <a:endParaRPr lang="sv-SE" dirty="0"/>
          </a:p>
        </p:txBody>
      </p:sp>
      <p:sp>
        <p:nvSpPr>
          <p:cNvPr id="10" name="Rectangle 9"/>
          <p:cNvSpPr/>
          <p:nvPr/>
        </p:nvSpPr>
        <p:spPr>
          <a:xfrm>
            <a:off x="467544" y="1958795"/>
            <a:ext cx="6552728"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"radio" </a:t>
            </a:r>
            <a:r>
              <a:rPr lang="en-US" sz="1200" b="1" dirty="0" smtClean="0">
                <a:solidFill>
                  <a:srgbClr val="FF0000"/>
                </a:solidFill>
                <a:latin typeface="Courier New" pitchFamily="49" charset="0"/>
                <a:cs typeface="Courier New" pitchFamily="49" charset="0"/>
              </a:rPr>
              <a:t>name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"group1" </a:t>
            </a:r>
            <a:r>
              <a:rPr lang="en-US" sz="1200" b="1" dirty="0" smtClean="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"U"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Underkänd</a:t>
            </a:r>
            <a:endParaRPr lang="en-US" sz="1200" b="1" dirty="0" smtClean="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"radio"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"group1"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"3" </a:t>
            </a:r>
            <a:r>
              <a:rPr lang="en-US" sz="1200" b="1" dirty="0" smtClean="0">
                <a:solidFill>
                  <a:srgbClr val="FF0000"/>
                </a:solidFill>
                <a:latin typeface="Courier New" pitchFamily="49" charset="0"/>
                <a:cs typeface="Courier New" pitchFamily="49" charset="0"/>
              </a:rPr>
              <a:t>checked</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Godkänd</a:t>
            </a:r>
            <a:endParaRPr lang="en-US" sz="1200" b="1" dirty="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"radio"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"group1"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"4"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Väl</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godkänd</a:t>
            </a:r>
            <a:endParaRPr lang="en-US" sz="1200" b="1" dirty="0" smtClean="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"radio"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"group1"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"5"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Mycket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väl</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godkänd</a:t>
            </a:r>
            <a:endParaRPr lang="en-US" sz="1200" b="1" dirty="0">
              <a:solidFill>
                <a:schemeClr val="tx1"/>
              </a:solidFill>
              <a:latin typeface="Courier New" pitchFamily="49" charset="0"/>
              <a:cs typeface="Courier New" pitchFamily="49" charset="0"/>
            </a:endParaRPr>
          </a:p>
        </p:txBody>
      </p:sp>
      <p:pic>
        <p:nvPicPr>
          <p:cNvPr id="778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372" y="1958795"/>
            <a:ext cx="156210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21174272">
            <a:off x="539552" y="1580640"/>
            <a:ext cx="1499128" cy="338554"/>
          </a:xfrm>
          <a:prstGeom prst="rect">
            <a:avLst/>
          </a:prstGeom>
          <a:noFill/>
        </p:spPr>
        <p:txBody>
          <a:bodyPr wrap="none" rtlCol="0">
            <a:spAutoFit/>
          </a:bodyPr>
          <a:lstStyle/>
          <a:p>
            <a:r>
              <a:rPr lang="sv-SE" sz="1600" dirty="0" smtClean="0">
                <a:solidFill>
                  <a:srgbClr val="FF0000"/>
                </a:solidFill>
                <a:latin typeface="Minya Nouvelle" pitchFamily="2" charset="0"/>
              </a:rPr>
              <a:t>Samma namn</a:t>
            </a:r>
          </a:p>
        </p:txBody>
      </p:sp>
      <p:sp>
        <p:nvSpPr>
          <p:cNvPr id="8" name="Freeform 7"/>
          <p:cNvSpPr/>
          <p:nvPr/>
        </p:nvSpPr>
        <p:spPr>
          <a:xfrm>
            <a:off x="1978925" y="1556196"/>
            <a:ext cx="1221475" cy="484763"/>
          </a:xfrm>
          <a:custGeom>
            <a:avLst/>
            <a:gdLst>
              <a:gd name="connsiteX0" fmla="*/ 0 w 1221475"/>
              <a:gd name="connsiteY0" fmla="*/ 170864 h 484763"/>
              <a:gd name="connsiteX1" fmla="*/ 798394 w 1221475"/>
              <a:gd name="connsiteY1" fmla="*/ 13915 h 484763"/>
              <a:gd name="connsiteX2" fmla="*/ 1221475 w 1221475"/>
              <a:gd name="connsiteY2" fmla="*/ 484763 h 484763"/>
            </a:gdLst>
            <a:ahLst/>
            <a:cxnLst>
              <a:cxn ang="0">
                <a:pos x="connsiteX0" y="connsiteY0"/>
              </a:cxn>
              <a:cxn ang="0">
                <a:pos x="connsiteX1" y="connsiteY1"/>
              </a:cxn>
              <a:cxn ang="0">
                <a:pos x="connsiteX2" y="connsiteY2"/>
              </a:cxn>
            </a:cxnLst>
            <a:rect l="l" t="t" r="r" b="b"/>
            <a:pathLst>
              <a:path w="1221475" h="484763">
                <a:moveTo>
                  <a:pt x="0" y="170864"/>
                </a:moveTo>
                <a:cubicBezTo>
                  <a:pt x="297407" y="66231"/>
                  <a:pt x="594815" y="-38401"/>
                  <a:pt x="798394" y="13915"/>
                </a:cubicBezTo>
                <a:cubicBezTo>
                  <a:pt x="1001973" y="66231"/>
                  <a:pt x="1111724" y="275497"/>
                  <a:pt x="1221475" y="48476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6" name="TextBox 15"/>
          <p:cNvSpPr txBox="1"/>
          <p:nvPr/>
        </p:nvSpPr>
        <p:spPr>
          <a:xfrm>
            <a:off x="453896" y="2981771"/>
            <a:ext cx="4005648" cy="307777"/>
          </a:xfrm>
          <a:prstGeom prst="rect">
            <a:avLst/>
          </a:prstGeom>
          <a:noFill/>
        </p:spPr>
        <p:txBody>
          <a:bodyPr wrap="none" rtlCol="0">
            <a:spAutoFit/>
          </a:bodyPr>
          <a:lstStyle/>
          <a:p>
            <a:r>
              <a:rPr lang="sv-SE" sz="1400" b="1" dirty="0" err="1" smtClean="0">
                <a:solidFill>
                  <a:srgbClr val="FF0000"/>
                </a:solidFill>
                <a:latin typeface="Minya Nouvelle" pitchFamily="2" charset="0"/>
              </a:rPr>
              <a:t>checked</a:t>
            </a:r>
            <a:r>
              <a:rPr lang="sv-SE" sz="1400" dirty="0" smtClean="0">
                <a:latin typeface="Minya Nouvelle" pitchFamily="2" charset="0"/>
              </a:rPr>
              <a:t> talar om att knappen ska vara förvald</a:t>
            </a:r>
          </a:p>
        </p:txBody>
      </p:sp>
      <p:sp>
        <p:nvSpPr>
          <p:cNvPr id="21" name="Rectangle 20"/>
          <p:cNvSpPr/>
          <p:nvPr/>
        </p:nvSpPr>
        <p:spPr>
          <a:xfrm>
            <a:off x="467544" y="3505572"/>
            <a:ext cx="6552728"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"checkbox" </a:t>
            </a:r>
            <a:r>
              <a:rPr lang="en-US" sz="1200" b="1" dirty="0" smtClean="0">
                <a:solidFill>
                  <a:srgbClr val="FF0000"/>
                </a:solidFill>
                <a:latin typeface="Courier New" pitchFamily="49" charset="0"/>
                <a:cs typeface="Courier New" pitchFamily="49" charset="0"/>
              </a:rPr>
              <a:t>name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"g1[]" </a:t>
            </a:r>
            <a:r>
              <a:rPr lang="en-US" sz="1200" b="1" dirty="0" smtClean="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tentamen</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Tentamen</a:t>
            </a:r>
            <a:endParaRPr lang="en-US" sz="1200" b="1" dirty="0" smtClean="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"checkbox"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g1[]"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projekt</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Projekt</a:t>
            </a:r>
            <a:endParaRPr lang="en-US" sz="1200" b="1" dirty="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"checkbox"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g1[]"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laboration</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Laboration</a:t>
            </a:r>
            <a:endParaRPr lang="en-US" sz="1200" b="1" dirty="0" smtClean="0">
              <a:solidFill>
                <a:schemeClr val="tx1"/>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"checkbox" </a:t>
            </a:r>
            <a:r>
              <a:rPr lang="en-US" sz="1200" b="1" dirty="0">
                <a:solidFill>
                  <a:srgbClr val="FF0000"/>
                </a:solidFill>
                <a:latin typeface="Courier New" pitchFamily="49" charset="0"/>
                <a:cs typeface="Courier New" pitchFamily="49" charset="0"/>
              </a:rPr>
              <a:t>name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g1[]"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föreläsning</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 </a:t>
            </a:r>
            <a:r>
              <a:rPr lang="en-US" sz="1200" b="1" dirty="0" err="1" smtClean="0">
                <a:solidFill>
                  <a:schemeClr val="tx1"/>
                </a:solidFill>
                <a:latin typeface="Courier New" pitchFamily="49" charset="0"/>
                <a:cs typeface="Courier New" pitchFamily="49" charset="0"/>
              </a:rPr>
              <a:t>Föreläsning</a:t>
            </a:r>
            <a:endParaRPr lang="en-US" sz="1200" b="1" dirty="0">
              <a:solidFill>
                <a:schemeClr val="tx1"/>
              </a:solidFill>
              <a:latin typeface="Courier New" pitchFamily="49" charset="0"/>
              <a:cs typeface="Courier New" pitchFamily="49" charset="0"/>
            </a:endParaRPr>
          </a:p>
        </p:txBody>
      </p:sp>
      <p:pic>
        <p:nvPicPr>
          <p:cNvPr id="778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372" y="3506147"/>
            <a:ext cx="1562100" cy="86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S:\dfm\info\icons\v-collections\v_collections_png\basic_foundation\128x128\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0898" name="Picture 2" descr="S:\dfm\info\icons\v-collections\v_collections_png\software_graphics_media\48x48\shadow\radio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0744" y="125162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0900" name="Picture 4" descr="S:\dfm\info\icons\v-collections\v_collections_png\basic_foundation\64x64\shadow\check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7944" y="109922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3450937" y="4330796"/>
            <a:ext cx="998233" cy="447916"/>
          </a:xfrm>
          <a:custGeom>
            <a:avLst/>
            <a:gdLst>
              <a:gd name="connsiteX0" fmla="*/ 998233 w 998233"/>
              <a:gd name="connsiteY0" fmla="*/ 361665 h 447916"/>
              <a:gd name="connsiteX1" fmla="*/ 111129 w 998233"/>
              <a:gd name="connsiteY1" fmla="*/ 423080 h 447916"/>
              <a:gd name="connsiteX2" fmla="*/ 42890 w 998233"/>
              <a:gd name="connsiteY2" fmla="*/ 0 h 447916"/>
            </a:gdLst>
            <a:ahLst/>
            <a:cxnLst>
              <a:cxn ang="0">
                <a:pos x="connsiteX0" y="connsiteY0"/>
              </a:cxn>
              <a:cxn ang="0">
                <a:pos x="connsiteX1" y="connsiteY1"/>
              </a:cxn>
              <a:cxn ang="0">
                <a:pos x="connsiteX2" y="connsiteY2"/>
              </a:cxn>
            </a:cxnLst>
            <a:rect l="l" t="t" r="r" b="b"/>
            <a:pathLst>
              <a:path w="998233" h="447916">
                <a:moveTo>
                  <a:pt x="998233" y="361665"/>
                </a:moveTo>
                <a:cubicBezTo>
                  <a:pt x="634293" y="422511"/>
                  <a:pt x="270353" y="483357"/>
                  <a:pt x="111129" y="423080"/>
                </a:cubicBezTo>
                <a:cubicBezTo>
                  <a:pt x="-48095" y="362803"/>
                  <a:pt x="-2603" y="181401"/>
                  <a:pt x="4289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Box 21"/>
          <p:cNvSpPr txBox="1"/>
          <p:nvPr/>
        </p:nvSpPr>
        <p:spPr>
          <a:xfrm rot="633807">
            <a:off x="4431039" y="4495179"/>
            <a:ext cx="2278188" cy="461665"/>
          </a:xfrm>
          <a:prstGeom prst="rect">
            <a:avLst/>
          </a:prstGeom>
          <a:noFill/>
        </p:spPr>
        <p:txBody>
          <a:bodyPr wrap="none" rtlCol="0">
            <a:spAutoFit/>
          </a:bodyPr>
          <a:lstStyle/>
          <a:p>
            <a:r>
              <a:rPr lang="sv-SE" sz="1200" dirty="0" smtClean="0">
                <a:solidFill>
                  <a:srgbClr val="FF0000"/>
                </a:solidFill>
                <a:latin typeface="Minya Nouvelle" pitchFamily="2" charset="0"/>
              </a:rPr>
              <a:t>Gör att vi kan fånga </a:t>
            </a:r>
            <a:br>
              <a:rPr lang="sv-SE" sz="1200" dirty="0" smtClean="0">
                <a:solidFill>
                  <a:srgbClr val="FF0000"/>
                </a:solidFill>
                <a:latin typeface="Minya Nouvelle" pitchFamily="2" charset="0"/>
              </a:rPr>
            </a:br>
            <a:r>
              <a:rPr lang="sv-SE" sz="1200" dirty="0" smtClean="0">
                <a:solidFill>
                  <a:srgbClr val="FF0000"/>
                </a:solidFill>
                <a:latin typeface="Minya Nouvelle" pitchFamily="2" charset="0"/>
              </a:rPr>
              <a:t>detta som en </a:t>
            </a:r>
            <a:r>
              <a:rPr lang="sv-SE" sz="1200" dirty="0" err="1" smtClean="0">
                <a:solidFill>
                  <a:srgbClr val="FF0000"/>
                </a:solidFill>
                <a:latin typeface="Minya Nouvelle" pitchFamily="2" charset="0"/>
              </a:rPr>
              <a:t>array</a:t>
            </a:r>
            <a:r>
              <a:rPr lang="sv-SE" sz="1200" dirty="0" smtClean="0">
                <a:solidFill>
                  <a:srgbClr val="FF0000"/>
                </a:solidFill>
                <a:latin typeface="Minya Nouvelle" pitchFamily="2" charset="0"/>
              </a:rPr>
              <a:t> på servern</a:t>
            </a:r>
          </a:p>
        </p:txBody>
      </p:sp>
    </p:spTree>
    <p:extLst>
      <p:ext uri="{BB962C8B-B14F-4D97-AF65-F5344CB8AC3E}">
        <p14:creationId xmlns:p14="http://schemas.microsoft.com/office/powerpoint/2010/main" val="337968352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Textrutor</a:t>
            </a:r>
            <a:endParaRPr lang="sv-SE" dirty="0"/>
          </a:p>
        </p:txBody>
      </p:sp>
      <p:sp>
        <p:nvSpPr>
          <p:cNvPr id="4" name="Rectangle 3"/>
          <p:cNvSpPr/>
          <p:nvPr/>
        </p:nvSpPr>
        <p:spPr>
          <a:xfrm>
            <a:off x="467544" y="1201316"/>
            <a:ext cx="4896544"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rows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"5" </a:t>
            </a:r>
            <a:r>
              <a:rPr lang="en-US" sz="1200" b="1" dirty="0" smtClean="0">
                <a:solidFill>
                  <a:srgbClr val="FF0000"/>
                </a:solidFill>
                <a:latin typeface="Courier New" pitchFamily="49" charset="0"/>
                <a:cs typeface="Courier New" pitchFamily="49" charset="0"/>
              </a:rPr>
              <a:t>cols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"30"</a:t>
            </a:r>
            <a:r>
              <a:rPr lang="en-US" sz="1200" b="1" dirty="0" smtClean="0">
                <a:solidFill>
                  <a:srgbClr val="0070C0"/>
                </a:solidFill>
                <a:latin typeface="Courier New" pitchFamily="49" charset="0"/>
                <a:cs typeface="Courier New" pitchFamily="49" charset="0"/>
              </a:rPr>
              <a:t>&gt;&lt;/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sp>
        <p:nvSpPr>
          <p:cNvPr id="5" name="TextBox 4"/>
          <p:cNvSpPr txBox="1"/>
          <p:nvPr/>
        </p:nvSpPr>
        <p:spPr>
          <a:xfrm>
            <a:off x="395536" y="1824127"/>
            <a:ext cx="3940502" cy="338554"/>
          </a:xfrm>
          <a:prstGeom prst="rect">
            <a:avLst/>
          </a:prstGeom>
          <a:noFill/>
        </p:spPr>
        <p:txBody>
          <a:bodyPr wrap="none" rtlCol="0">
            <a:spAutoFit/>
          </a:bodyPr>
          <a:lstStyle/>
          <a:p>
            <a:r>
              <a:rPr lang="sv-SE" sz="1600" dirty="0" smtClean="0">
                <a:solidFill>
                  <a:srgbClr val="FF0000"/>
                </a:solidFill>
                <a:latin typeface="Minya Nouvelle" pitchFamily="2" charset="0"/>
              </a:rPr>
              <a:t>Obs! inga blanksteg eller radbrytningar!</a:t>
            </a:r>
          </a:p>
        </p:txBody>
      </p:sp>
      <p:sp>
        <p:nvSpPr>
          <p:cNvPr id="6" name="Freeform 5"/>
          <p:cNvSpPr/>
          <p:nvPr/>
        </p:nvSpPr>
        <p:spPr>
          <a:xfrm>
            <a:off x="3115123" y="1426191"/>
            <a:ext cx="1436982" cy="586854"/>
          </a:xfrm>
          <a:custGeom>
            <a:avLst/>
            <a:gdLst>
              <a:gd name="connsiteX0" fmla="*/ 1170274 w 1436982"/>
              <a:gd name="connsiteY0" fmla="*/ 586854 h 586854"/>
              <a:gd name="connsiteX1" fmla="*/ 1368167 w 1436982"/>
              <a:gd name="connsiteY1" fmla="*/ 307075 h 586854"/>
              <a:gd name="connsiteX2" fmla="*/ 133044 w 1436982"/>
              <a:gd name="connsiteY2" fmla="*/ 361666 h 586854"/>
              <a:gd name="connsiteX3" fmla="*/ 92101 w 1436982"/>
              <a:gd name="connsiteY3" fmla="*/ 0 h 586854"/>
            </a:gdLst>
            <a:ahLst/>
            <a:cxnLst>
              <a:cxn ang="0">
                <a:pos x="connsiteX0" y="connsiteY0"/>
              </a:cxn>
              <a:cxn ang="0">
                <a:pos x="connsiteX1" y="connsiteY1"/>
              </a:cxn>
              <a:cxn ang="0">
                <a:pos x="connsiteX2" y="connsiteY2"/>
              </a:cxn>
              <a:cxn ang="0">
                <a:pos x="connsiteX3" y="connsiteY3"/>
              </a:cxn>
            </a:cxnLst>
            <a:rect l="l" t="t" r="r" b="b"/>
            <a:pathLst>
              <a:path w="1436982" h="586854">
                <a:moveTo>
                  <a:pt x="1170274" y="586854"/>
                </a:moveTo>
                <a:cubicBezTo>
                  <a:pt x="1355656" y="465730"/>
                  <a:pt x="1541039" y="344606"/>
                  <a:pt x="1368167" y="307075"/>
                </a:cubicBezTo>
                <a:cubicBezTo>
                  <a:pt x="1195295" y="269544"/>
                  <a:pt x="345722" y="412845"/>
                  <a:pt x="133044" y="361666"/>
                </a:cubicBezTo>
                <a:cubicBezTo>
                  <a:pt x="-79634" y="310487"/>
                  <a:pt x="6233" y="155243"/>
                  <a:pt x="92101"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ectangle 6"/>
          <p:cNvSpPr/>
          <p:nvPr/>
        </p:nvSpPr>
        <p:spPr>
          <a:xfrm>
            <a:off x="467544" y="2590426"/>
            <a:ext cx="4464496"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rows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"5" </a:t>
            </a:r>
            <a:r>
              <a:rPr lang="en-US" sz="1200" b="1" dirty="0" smtClean="0">
                <a:solidFill>
                  <a:srgbClr val="FF0000"/>
                </a:solidFill>
                <a:latin typeface="Courier New" pitchFamily="49" charset="0"/>
                <a:cs typeface="Courier New" pitchFamily="49" charset="0"/>
              </a:rPr>
              <a:t>cols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"30"</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Här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kan</a:t>
            </a:r>
            <a:r>
              <a:rPr lang="en-US" sz="1200" b="1" dirty="0" smtClean="0">
                <a:solidFill>
                  <a:schemeClr val="tx1"/>
                </a:solidFill>
                <a:latin typeface="Courier New" pitchFamily="49" charset="0"/>
                <a:cs typeface="Courier New" pitchFamily="49" charset="0"/>
              </a:rPr>
              <a:t> vi </a:t>
            </a:r>
            <a:r>
              <a:rPr lang="en-US" sz="1200" b="1" dirty="0" err="1" smtClean="0">
                <a:solidFill>
                  <a:schemeClr val="tx1"/>
                </a:solidFill>
                <a:latin typeface="Courier New" pitchFamily="49" charset="0"/>
                <a:cs typeface="Courier New" pitchFamily="49" charset="0"/>
              </a:rPr>
              <a:t>ange</a:t>
            </a:r>
            <a:r>
              <a:rPr lang="en-US" sz="1200" b="1" dirty="0" smtClean="0">
                <a:solidFill>
                  <a:schemeClr val="tx1"/>
                </a:solidFill>
                <a:latin typeface="Courier New" pitchFamily="49" charset="0"/>
                <a:cs typeface="Courier New" pitchFamily="49" charset="0"/>
              </a:rPr>
              <a:t> en text </a:t>
            </a:r>
            <a:r>
              <a:rPr lang="en-US" sz="1200" b="1" dirty="0" err="1" smtClean="0">
                <a:solidFill>
                  <a:schemeClr val="tx1"/>
                </a:solidFill>
                <a:latin typeface="Courier New" pitchFamily="49" charset="0"/>
                <a:cs typeface="Courier New" pitchFamily="49" charset="0"/>
              </a:rPr>
              <a:t>som</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vara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förifylld</a:t>
            </a:r>
            <a:r>
              <a:rPr lang="en-US" sz="1200" b="1" dirty="0" smtClean="0">
                <a:solidFill>
                  <a:schemeClr val="tx1"/>
                </a:solidFill>
                <a:latin typeface="Courier New" pitchFamily="49" charset="0"/>
                <a:cs typeface="Courier New" pitchFamily="49" charset="0"/>
              </a:rPr>
              <a:t> i </a:t>
            </a:r>
            <a:r>
              <a:rPr lang="en-US" sz="1200" b="1" dirty="0" err="1" smtClean="0">
                <a:solidFill>
                  <a:schemeClr val="tx1"/>
                </a:solidFill>
                <a:latin typeface="Courier New" pitchFamily="49" charset="0"/>
                <a:cs typeface="Courier New" pitchFamily="49" charset="0"/>
              </a:rPr>
              <a:t>textrutan</a:t>
            </a:r>
            <a:endParaRPr lang="en-US" sz="1200" b="1" dirty="0" smtClean="0">
              <a:solidFill>
                <a:schemeClr val="tx1"/>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093" y="1201316"/>
            <a:ext cx="26003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rot="1213384">
            <a:off x="6713598" y="508389"/>
            <a:ext cx="2376263" cy="523220"/>
          </a:xfrm>
          <a:prstGeom prst="rect">
            <a:avLst/>
          </a:prstGeom>
          <a:noFill/>
        </p:spPr>
        <p:txBody>
          <a:bodyPr wrap="square" rtlCol="0">
            <a:spAutoFit/>
          </a:bodyPr>
          <a:lstStyle/>
          <a:p>
            <a:r>
              <a:rPr lang="sv-SE" sz="1400" dirty="0" smtClean="0">
                <a:solidFill>
                  <a:srgbClr val="FF0000"/>
                </a:solidFill>
                <a:latin typeface="Minya Nouvelle" pitchFamily="2" charset="0"/>
              </a:rPr>
              <a:t>Vissa webbläsare låter användaren ändra storlek</a:t>
            </a: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93" y="2569468"/>
            <a:ext cx="25622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8161361" y="1235122"/>
            <a:ext cx="537826" cy="777923"/>
          </a:xfrm>
          <a:custGeom>
            <a:avLst/>
            <a:gdLst>
              <a:gd name="connsiteX0" fmla="*/ 320723 w 537826"/>
              <a:gd name="connsiteY0" fmla="*/ 0 h 777923"/>
              <a:gd name="connsiteX1" fmla="*/ 525439 w 537826"/>
              <a:gd name="connsiteY1" fmla="*/ 504968 h 777923"/>
              <a:gd name="connsiteX2" fmla="*/ 0 w 537826"/>
              <a:gd name="connsiteY2" fmla="*/ 777923 h 777923"/>
            </a:gdLst>
            <a:ahLst/>
            <a:cxnLst>
              <a:cxn ang="0">
                <a:pos x="connsiteX0" y="connsiteY0"/>
              </a:cxn>
              <a:cxn ang="0">
                <a:pos x="connsiteX1" y="connsiteY1"/>
              </a:cxn>
              <a:cxn ang="0">
                <a:pos x="connsiteX2" y="connsiteY2"/>
              </a:cxn>
            </a:cxnLst>
            <a:rect l="l" t="t" r="r" b="b"/>
            <a:pathLst>
              <a:path w="537826" h="777923">
                <a:moveTo>
                  <a:pt x="320723" y="0"/>
                </a:moveTo>
                <a:cubicBezTo>
                  <a:pt x="449808" y="187657"/>
                  <a:pt x="578893" y="375314"/>
                  <a:pt x="525439" y="504968"/>
                </a:cubicBezTo>
                <a:cubicBezTo>
                  <a:pt x="471985" y="634622"/>
                  <a:pt x="235992" y="706272"/>
                  <a:pt x="0" y="77792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Rectangle 12"/>
          <p:cNvSpPr/>
          <p:nvPr/>
        </p:nvSpPr>
        <p:spPr>
          <a:xfrm>
            <a:off x="467544" y="3958578"/>
            <a:ext cx="4464496"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readonly</a:t>
            </a:r>
            <a:r>
              <a:rPr lang="en-US" sz="1200" b="1" dirty="0" smtClean="0">
                <a:solidFill>
                  <a:srgbClr val="0070C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rows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"5" </a:t>
            </a:r>
            <a:r>
              <a:rPr lang="en-US" sz="1200" b="1" dirty="0" smtClean="0">
                <a:solidFill>
                  <a:srgbClr val="FF0000"/>
                </a:solidFill>
                <a:latin typeface="Courier New" pitchFamily="49" charset="0"/>
                <a:cs typeface="Courier New" pitchFamily="49" charset="0"/>
              </a:rPr>
              <a:t>cols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"30"</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Det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är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extremt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viktigt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du </a:t>
            </a:r>
            <a:r>
              <a:rPr lang="en-US" sz="1200" b="1" dirty="0" err="1" smtClean="0">
                <a:solidFill>
                  <a:schemeClr val="tx1"/>
                </a:solidFill>
                <a:latin typeface="Courier New" pitchFamily="49" charset="0"/>
                <a:cs typeface="Courier New" pitchFamily="49" charset="0"/>
              </a:rPr>
              <a:t>godkänner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dessa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väldigt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viktiga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villkor</a:t>
            </a:r>
            <a:r>
              <a:rPr lang="en-US" sz="1200" b="1" dirty="0" smtClean="0">
                <a:solidFill>
                  <a:schemeClr val="tx1"/>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textarea</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pic>
        <p:nvPicPr>
          <p:cNvPr id="788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3760" y="3937620"/>
            <a:ext cx="25622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60520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Menyer</a:t>
            </a:r>
            <a:endParaRPr lang="sv-SE" dirty="0"/>
          </a:p>
        </p:txBody>
      </p:sp>
      <p:sp>
        <p:nvSpPr>
          <p:cNvPr id="7" name="Rectangle 6"/>
          <p:cNvSpPr/>
          <p:nvPr/>
        </p:nvSpPr>
        <p:spPr>
          <a:xfrm>
            <a:off x="539552" y="1417537"/>
            <a:ext cx="4752528" cy="101566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&lt;select </a:t>
            </a:r>
            <a:r>
              <a:rPr lang="en-US" sz="1200" b="1" dirty="0" smtClean="0">
                <a:solidFill>
                  <a:srgbClr val="FF0000"/>
                </a:solidFill>
                <a:latin typeface="Courier New" pitchFamily="49" charset="0"/>
                <a:cs typeface="Courier New" pitchFamily="49" charset="0"/>
              </a:rPr>
              <a:t>name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dryck</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&lt;option </a:t>
            </a:r>
            <a:r>
              <a:rPr lang="en-US" sz="1200" b="1" dirty="0" smtClean="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a:solidFill>
                  <a:srgbClr val="7030A0"/>
                </a:solidFill>
                <a:latin typeface="Courier New" pitchFamily="49" charset="0"/>
                <a:cs typeface="Courier New" pitchFamily="49" charset="0"/>
              </a:rPr>
              <a:t>k</a:t>
            </a:r>
            <a:r>
              <a:rPr lang="en-US" sz="1200" b="1" dirty="0" err="1" smtClean="0">
                <a:solidFill>
                  <a:srgbClr val="7030A0"/>
                </a:solidFill>
                <a:latin typeface="Courier New" pitchFamily="49" charset="0"/>
                <a:cs typeface="Courier New" pitchFamily="49" charset="0"/>
              </a:rPr>
              <a:t>affe</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selected</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Kaffe</a:t>
            </a:r>
            <a:r>
              <a:rPr lang="en-US" sz="1200" b="1" dirty="0" smtClean="0">
                <a:solidFill>
                  <a:srgbClr val="0070C0"/>
                </a:solidFill>
                <a:latin typeface="Courier New" pitchFamily="49" charset="0"/>
                <a:cs typeface="Courier New" pitchFamily="49" charset="0"/>
              </a:rPr>
              <a:t>&lt;/option&gt;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a:solidFill>
                  <a:srgbClr val="0070C0"/>
                </a:solidFill>
                <a:latin typeface="Courier New" pitchFamily="49" charset="0"/>
                <a:cs typeface="Courier New" pitchFamily="49" charset="0"/>
              </a:rPr>
              <a:t>option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saft</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Saft</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option</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a:solidFill>
                  <a:srgbClr val="0070C0"/>
                </a:solidFill>
                <a:latin typeface="Courier New" pitchFamily="49" charset="0"/>
                <a:cs typeface="Courier New" pitchFamily="49" charset="0"/>
              </a:rPr>
              <a:t>option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vatten</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Vatten</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option&gt;</a:t>
            </a:r>
          </a:p>
          <a:p>
            <a:r>
              <a:rPr lang="en-US" sz="1200" b="1" dirty="0" smtClean="0">
                <a:solidFill>
                  <a:srgbClr val="0070C0"/>
                </a:solidFill>
                <a:latin typeface="Courier New" pitchFamily="49" charset="0"/>
                <a:cs typeface="Courier New" pitchFamily="49" charset="0"/>
              </a:rPr>
              <a:t>&lt;/select&gt;</a:t>
            </a:r>
            <a:endParaRPr lang="en-US" sz="1200" b="1" dirty="0">
              <a:solidFill>
                <a:srgbClr val="0070C0"/>
              </a:solidFill>
              <a:latin typeface="Courier New" pitchFamily="49" charset="0"/>
              <a:cs typeface="Courier New" pitchFamily="49" charset="0"/>
            </a:endParaRPr>
          </a:p>
        </p:txBody>
      </p:sp>
      <p:pic>
        <p:nvPicPr>
          <p:cNvPr id="1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929" y="1407381"/>
            <a:ext cx="1019295" cy="10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3001516"/>
            <a:ext cx="8136904" cy="646331"/>
          </a:xfrm>
          <a:prstGeom prst="rect">
            <a:avLst/>
          </a:prstGeom>
          <a:noFill/>
        </p:spPr>
        <p:txBody>
          <a:bodyPr wrap="square" rtlCol="0">
            <a:spAutoFit/>
          </a:bodyPr>
          <a:lstStyle/>
          <a:p>
            <a:r>
              <a:rPr lang="sv-SE" dirty="0" smtClean="0">
                <a:latin typeface="Minya Nouvelle" pitchFamily="2" charset="0"/>
              </a:rPr>
              <a:t>Det finns även möjlighet att göra menyer där man kan göra flera val, men då är det bättre att använda kryssrutor.</a:t>
            </a:r>
          </a:p>
        </p:txBody>
      </p:sp>
    </p:spTree>
    <p:extLst>
      <p:ext uri="{BB962C8B-B14F-4D97-AF65-F5344CB8AC3E}">
        <p14:creationId xmlns:p14="http://schemas.microsoft.com/office/powerpoint/2010/main" val="305109422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958023853"/>
              </p:ext>
            </p:extLst>
          </p:nvPr>
        </p:nvGraphicFramePr>
        <p:xfrm>
          <a:off x="7486352" y="5207993"/>
          <a:ext cx="1422400" cy="292100"/>
        </p:xfrm>
        <a:graphic>
          <a:graphicData uri="http://schemas.openxmlformats.org/presentationml/2006/ole">
            <mc:AlternateContent xmlns:mc="http://schemas.openxmlformats.org/markup-compatibility/2006">
              <mc:Choice xmlns:v="urn:schemas-microsoft-com:vml" Requires="v">
                <p:oleObj spid="_x0000_s82067" name="Image" r:id="rId3" imgW="1422222" imgH="291961" progId="">
                  <p:embed/>
                </p:oleObj>
              </mc:Choice>
              <mc:Fallback>
                <p:oleObj name="Image" r:id="rId3" imgW="1422222" imgH="291961"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52" y="5207993"/>
                        <a:ext cx="14224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ctrTitle"/>
          </p:nvPr>
        </p:nvSpPr>
        <p:spPr/>
        <p:txBody>
          <a:bodyPr/>
          <a:lstStyle/>
          <a:p>
            <a:r>
              <a:rPr lang="sv-SE" dirty="0" smtClean="0"/>
              <a:t>Skicka våra formulär</a:t>
            </a:r>
            <a:endParaRPr lang="sv-SE" dirty="0"/>
          </a:p>
        </p:txBody>
      </p:sp>
      <p:pic>
        <p:nvPicPr>
          <p:cNvPr id="81922" name="Picture 2" descr="http://thmg.photobucket.com/albums/v311/mckait/gifs%20and%20things/th_animated-flame.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40352" y="4585692"/>
            <a:ext cx="9144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43047" y="1814169"/>
            <a:ext cx="532859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&lt;input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"submit" </a:t>
            </a:r>
            <a:r>
              <a:rPr lang="en-US" sz="1200" b="1" dirty="0" smtClean="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Skicka</a:t>
            </a:r>
            <a:r>
              <a:rPr lang="en-US" sz="1200" b="1" dirty="0" smtClean="0">
                <a:solidFill>
                  <a:srgbClr val="7030A0"/>
                </a:solidFill>
                <a:latin typeface="Courier New" pitchFamily="49" charset="0"/>
                <a:cs typeface="Courier New" pitchFamily="49" charset="0"/>
              </a:rPr>
              <a:t>!" </a:t>
            </a:r>
            <a:r>
              <a:rPr lang="en-US" sz="1200" b="1" dirty="0" smtClean="0">
                <a:solidFill>
                  <a:srgbClr val="00206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sp>
        <p:nvSpPr>
          <p:cNvPr id="8" name="Rectangle 7"/>
          <p:cNvSpPr/>
          <p:nvPr/>
        </p:nvSpPr>
        <p:spPr>
          <a:xfrm>
            <a:off x="1043047" y="2473274"/>
            <a:ext cx="532859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&lt;button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"submit"</a:t>
            </a:r>
            <a:r>
              <a:rPr lang="en-US" sz="1200" b="1" dirty="0" smtClean="0">
                <a:solidFill>
                  <a:srgbClr val="0070C0"/>
                </a:solidFill>
                <a:latin typeface="Courier New" pitchFamily="49" charset="0"/>
                <a:cs typeface="Courier New" pitchFamily="49" charset="0"/>
              </a:rPr>
              <a:t>&gt;</a:t>
            </a:r>
            <a:r>
              <a:rPr lang="en-US" sz="1200" b="1" dirty="0" err="1" smtClean="0">
                <a:solidFill>
                  <a:srgbClr val="002060"/>
                </a:solidFill>
                <a:latin typeface="Courier New" pitchFamily="49" charset="0"/>
                <a:cs typeface="Courier New" pitchFamily="49" charset="0"/>
              </a:rPr>
              <a:t>Skicka</a:t>
            </a:r>
            <a:r>
              <a:rPr lang="en-US" sz="1200" b="1" dirty="0" smtClean="0">
                <a:solidFill>
                  <a:srgbClr val="0070C0"/>
                </a:solidFill>
                <a:latin typeface="Courier New" pitchFamily="49" charset="0"/>
                <a:cs typeface="Courier New" pitchFamily="49" charset="0"/>
              </a:rPr>
              <a:t>&lt;/button&gt;</a:t>
            </a:r>
            <a:endParaRPr lang="en-US" sz="1200" b="1" dirty="0">
              <a:solidFill>
                <a:srgbClr val="0070C0"/>
              </a:solidFill>
              <a:latin typeface="Courier New" pitchFamily="49" charset="0"/>
              <a:cs typeface="Courier New" pitchFamily="49" charset="0"/>
            </a:endParaRPr>
          </a:p>
        </p:txBody>
      </p:sp>
      <p:pic>
        <p:nvPicPr>
          <p:cNvPr id="819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989" y="2422407"/>
            <a:ext cx="1079387" cy="37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989" y="1712436"/>
            <a:ext cx="1079387" cy="37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631" y="3064060"/>
            <a:ext cx="936104" cy="51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043047" y="3182321"/>
            <a:ext cx="532859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&lt;input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"image" </a:t>
            </a:r>
            <a:r>
              <a:rPr lang="en-US" sz="1200" b="1" dirty="0" err="1" smtClean="0">
                <a:solidFill>
                  <a:srgbClr val="FF0000"/>
                </a:solidFill>
                <a:latin typeface="Courier New" pitchFamily="49" charset="0"/>
                <a:cs typeface="Courier New" pitchFamily="49" charset="0"/>
              </a:rPr>
              <a:t>src</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"skicka.png" </a:t>
            </a:r>
            <a:r>
              <a:rPr lang="en-US" sz="1200" b="1" dirty="0" smtClean="0">
                <a:solidFill>
                  <a:srgbClr val="FF0000"/>
                </a:solidFill>
                <a:latin typeface="Courier New" pitchFamily="49" charset="0"/>
                <a:cs typeface="Courier New" pitchFamily="49" charset="0"/>
              </a:rPr>
              <a:t>alt</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Skicka</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sp>
        <p:nvSpPr>
          <p:cNvPr id="7" name="TextBox 6"/>
          <p:cNvSpPr txBox="1"/>
          <p:nvPr/>
        </p:nvSpPr>
        <p:spPr>
          <a:xfrm>
            <a:off x="899592" y="3860146"/>
            <a:ext cx="6912768" cy="646331"/>
          </a:xfrm>
          <a:prstGeom prst="rect">
            <a:avLst/>
          </a:prstGeom>
          <a:noFill/>
        </p:spPr>
        <p:txBody>
          <a:bodyPr wrap="square" rtlCol="0">
            <a:spAutoFit/>
          </a:bodyPr>
          <a:lstStyle/>
          <a:p>
            <a:r>
              <a:rPr lang="sv-SE" dirty="0" smtClean="0">
                <a:latin typeface="Minya Nouvelle" pitchFamily="2" charset="0"/>
              </a:rPr>
              <a:t>Genom att använda ovanstående metoder för att skicka så fungerar det även att trycka på </a:t>
            </a:r>
            <a:r>
              <a:rPr lang="sv-SE" dirty="0" err="1" smtClean="0">
                <a:latin typeface="Minya Nouvelle" pitchFamily="2" charset="0"/>
              </a:rPr>
              <a:t>enter</a:t>
            </a:r>
            <a:r>
              <a:rPr lang="sv-SE" dirty="0" smtClean="0">
                <a:latin typeface="Minya Nouvelle" pitchFamily="2" charset="0"/>
              </a:rPr>
              <a:t> för att skicka formuläret.</a:t>
            </a:r>
          </a:p>
        </p:txBody>
      </p:sp>
      <p:pic>
        <p:nvPicPr>
          <p:cNvPr id="14" name="Picture 2" descr="S:\dfm\info\icons\v-collections\v_collections_png\basic_foundation\128x128\shadow\form_blu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899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Skicka filer</a:t>
            </a:r>
            <a:endParaRPr lang="sv-SE" dirty="0"/>
          </a:p>
        </p:txBody>
      </p:sp>
      <p:sp>
        <p:nvSpPr>
          <p:cNvPr id="4" name="Rectangle 3"/>
          <p:cNvSpPr/>
          <p:nvPr/>
        </p:nvSpPr>
        <p:spPr>
          <a:xfrm>
            <a:off x="467544" y="1641783"/>
            <a:ext cx="8280920" cy="121571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b="1" dirty="0">
                <a:solidFill>
                  <a:srgbClr val="0070C0"/>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&lt;form</a:t>
            </a:r>
            <a:r>
              <a:rPr lang="en-US" sz="1400" b="1" dirty="0">
                <a:solidFill>
                  <a:srgbClr val="FF0000"/>
                </a:solidFill>
                <a:latin typeface="Courier New" pitchFamily="49" charset="0"/>
                <a:cs typeface="Courier New" pitchFamily="49" charset="0"/>
              </a:rPr>
              <a:t> </a:t>
            </a:r>
            <a:r>
              <a:rPr lang="en-US" sz="1400" b="1" dirty="0" smtClean="0">
                <a:solidFill>
                  <a:srgbClr val="FF0000"/>
                </a:solidFill>
                <a:latin typeface="Courier New" pitchFamily="49" charset="0"/>
                <a:cs typeface="Courier New" pitchFamily="49" charset="0"/>
              </a:rPr>
              <a:t>action</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handlefile.php</a:t>
            </a:r>
            <a:r>
              <a:rPr lang="en-US" sz="1400" b="1" dirty="0" smtClean="0">
                <a:solidFill>
                  <a:srgbClr val="7030A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action</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"post" </a:t>
            </a:r>
            <a:r>
              <a:rPr lang="en-US" sz="1400" b="1" dirty="0" err="1" smtClean="0">
                <a:solidFill>
                  <a:srgbClr val="FF0000"/>
                </a:solidFill>
                <a:latin typeface="Courier New" pitchFamily="49" charset="0"/>
                <a:cs typeface="Courier New" pitchFamily="49" charset="0"/>
              </a:rPr>
              <a:t>enctype</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multipart/</a:t>
            </a:r>
            <a:r>
              <a:rPr lang="en-US" sz="1400" b="1" dirty="0" err="1" smtClean="0">
                <a:solidFill>
                  <a:srgbClr val="7030A0"/>
                </a:solidFill>
                <a:latin typeface="Courier New" pitchFamily="49" charset="0"/>
                <a:cs typeface="Courier New" pitchFamily="49" charset="0"/>
              </a:rPr>
              <a:t>formdata</a:t>
            </a:r>
            <a:r>
              <a:rPr lang="en-US" sz="1400" dirty="0" smtClean="0">
                <a:solidFill>
                  <a:srgbClr val="7030A0"/>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&gt;</a:t>
            </a:r>
            <a:br>
              <a:rPr lang="en-US" sz="1400" dirty="0" smtClean="0">
                <a:solidFill>
                  <a:srgbClr val="0070C0"/>
                </a:solidFill>
                <a:latin typeface="Courier New" pitchFamily="49" charset="0"/>
                <a:cs typeface="Courier New" pitchFamily="49" charset="0"/>
              </a:rPr>
            </a:br>
            <a:endParaRPr lang="en-US" sz="700"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"file" </a:t>
            </a:r>
            <a:r>
              <a:rPr lang="en-US" sz="1200" b="1" dirty="0" smtClean="0">
                <a:solidFill>
                  <a:srgbClr val="00206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br>
              <a:rPr lang="en-US" sz="1200" b="1" dirty="0" smtClean="0">
                <a:solidFill>
                  <a:srgbClr val="0070C0"/>
                </a:solidFill>
                <a:latin typeface="Courier New" pitchFamily="49" charset="0"/>
                <a:cs typeface="Courier New" pitchFamily="49" charset="0"/>
              </a:rPr>
            </a:br>
            <a:endParaRPr lang="en-US" sz="6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a:t>
            </a:r>
            <a:r>
              <a:rPr lang="en-US" sz="1200" b="1" dirty="0">
                <a:solidFill>
                  <a:srgbClr val="0070C0"/>
                </a:solidFill>
                <a:latin typeface="Courier New" pitchFamily="49" charset="0"/>
                <a:cs typeface="Courier New" pitchFamily="49" charset="0"/>
              </a:rPr>
              <a:t>input </a:t>
            </a:r>
            <a:r>
              <a:rPr lang="en-US" sz="1200" b="1" dirty="0">
                <a:solidFill>
                  <a:srgbClr val="FF0000"/>
                </a:solidFill>
                <a:latin typeface="Courier New" pitchFamily="49" charset="0"/>
                <a:cs typeface="Courier New" pitchFamily="49" charset="0"/>
              </a:rPr>
              <a:t>type</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"submit" </a:t>
            </a:r>
            <a:r>
              <a:rPr lang="en-US" sz="1200" b="1" dirty="0">
                <a:solidFill>
                  <a:srgbClr val="FF0000"/>
                </a:solidFill>
                <a:latin typeface="Courier New" pitchFamily="49" charset="0"/>
                <a:cs typeface="Courier New" pitchFamily="49" charset="0"/>
              </a:rPr>
              <a:t>value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Ladda</a:t>
            </a:r>
            <a:r>
              <a:rPr lang="en-US" sz="1200" b="1" dirty="0" smtClean="0">
                <a:solidFill>
                  <a:srgbClr val="7030A0"/>
                </a:solidFill>
                <a:latin typeface="Courier New" pitchFamily="49" charset="0"/>
                <a:cs typeface="Courier New" pitchFamily="49" charset="0"/>
              </a:rPr>
              <a:t> </a:t>
            </a:r>
            <a:r>
              <a:rPr lang="en-US" sz="1200" b="1" dirty="0" err="1" smtClean="0">
                <a:solidFill>
                  <a:srgbClr val="7030A0"/>
                </a:solidFill>
                <a:latin typeface="Courier New" pitchFamily="49" charset="0"/>
                <a:cs typeface="Courier New" pitchFamily="49" charset="0"/>
              </a:rPr>
              <a:t>upp</a:t>
            </a:r>
            <a:r>
              <a:rPr lang="en-US" sz="1200" b="1" dirty="0" smtClean="0">
                <a:solidFill>
                  <a:srgbClr val="7030A0"/>
                </a:solidFill>
                <a:latin typeface="Courier New" pitchFamily="49" charset="0"/>
                <a:cs typeface="Courier New" pitchFamily="49" charset="0"/>
              </a:rPr>
              <a:t> </a:t>
            </a:r>
            <a:r>
              <a:rPr lang="en-US" sz="1200" b="1" dirty="0" err="1" smtClean="0">
                <a:solidFill>
                  <a:srgbClr val="7030A0"/>
                </a:solidFill>
                <a:latin typeface="Courier New" pitchFamily="49" charset="0"/>
                <a:cs typeface="Courier New" pitchFamily="49" charset="0"/>
              </a:rPr>
              <a:t>fil</a:t>
            </a:r>
            <a:r>
              <a:rPr lang="en-US" sz="1200" b="1" dirty="0" smtClean="0">
                <a:solidFill>
                  <a:srgbClr val="7030A0"/>
                </a:solidFill>
                <a:latin typeface="Courier New" pitchFamily="49" charset="0"/>
                <a:cs typeface="Courier New" pitchFamily="49" charset="0"/>
              </a:rPr>
              <a:t>" </a:t>
            </a:r>
            <a:r>
              <a:rPr lang="en-US" sz="1200" b="1" dirty="0" smtClean="0">
                <a:solidFill>
                  <a:srgbClr val="00206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br>
              <a:rPr lang="en-US" sz="1200" b="1" dirty="0" smtClean="0">
                <a:solidFill>
                  <a:srgbClr val="0070C0"/>
                </a:solidFill>
                <a:latin typeface="Courier New" pitchFamily="49" charset="0"/>
                <a:cs typeface="Courier New" pitchFamily="49" charset="0"/>
              </a:rPr>
            </a:br>
            <a:endParaRPr lang="en-US" sz="600" b="1" dirty="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&lt;/</a:t>
            </a:r>
            <a:r>
              <a:rPr lang="en-US" sz="1400" b="1" dirty="0">
                <a:solidFill>
                  <a:srgbClr val="0070C0"/>
                </a:solidFill>
                <a:latin typeface="Courier New" pitchFamily="49" charset="0"/>
                <a:cs typeface="Courier New" pitchFamily="49" charset="0"/>
              </a:rPr>
              <a:t>form&gt;</a:t>
            </a: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411091"/>
            <a:ext cx="3248025" cy="4953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01" y="3005722"/>
            <a:ext cx="3590925" cy="4095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026" y="3867354"/>
            <a:ext cx="2814439" cy="12635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dfm\info\icons\v-collections\v_collections_png\basic_foundation\128x128\shadow\form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412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Fieldset</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4090" y="1345332"/>
            <a:ext cx="8280920" cy="186204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&lt;form</a:t>
            </a:r>
            <a:r>
              <a:rPr lang="en-US" sz="1400" dirty="0" smtClean="0">
                <a:solidFill>
                  <a:srgbClr val="FF0000"/>
                </a:solidFill>
                <a:latin typeface="Courier New" pitchFamily="49" charset="0"/>
                <a:cs typeface="Courier New" pitchFamily="49" charset="0"/>
              </a:rPr>
              <a:t> action</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a:t>
            </a:r>
            <a:r>
              <a:rPr lang="en-US" sz="1400" dirty="0" err="1" smtClean="0">
                <a:solidFill>
                  <a:srgbClr val="7030A0"/>
                </a:solidFill>
                <a:latin typeface="Courier New" pitchFamily="49" charset="0"/>
                <a:cs typeface="Courier New" pitchFamily="49" charset="0"/>
              </a:rPr>
              <a:t>registrer.php</a:t>
            </a:r>
            <a:r>
              <a:rPr lang="en-US" sz="1400" dirty="0" smtClean="0">
                <a:solidFill>
                  <a:srgbClr val="7030A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action</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"post"</a:t>
            </a:r>
            <a:r>
              <a:rPr lang="en-US" sz="1400" dirty="0" smtClean="0">
                <a:solidFill>
                  <a:srgbClr val="0070C0"/>
                </a:solidFill>
                <a:latin typeface="Courier New" pitchFamily="49" charset="0"/>
                <a:cs typeface="Courier New" pitchFamily="49" charset="0"/>
              </a:rPr>
              <a:t>&gt;</a:t>
            </a:r>
            <a:br>
              <a:rPr lang="en-US" sz="1400" dirty="0" smtClean="0">
                <a:solidFill>
                  <a:srgbClr val="0070C0"/>
                </a:solidFill>
                <a:latin typeface="Courier New" pitchFamily="49" charset="0"/>
                <a:cs typeface="Courier New" pitchFamily="49" charset="0"/>
              </a:rPr>
            </a:br>
            <a:endParaRPr lang="en-US" sz="700" dirty="0" smtClean="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fieldset</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&lt;legend&gt;</a:t>
            </a:r>
            <a:r>
              <a:rPr lang="en-US" sz="1200" b="1" dirty="0" err="1" smtClean="0">
                <a:solidFill>
                  <a:schemeClr val="tx1"/>
                </a:solidFill>
                <a:latin typeface="Courier New" pitchFamily="49" charset="0"/>
                <a:cs typeface="Courier New" pitchFamily="49" charset="0"/>
              </a:rPr>
              <a:t>Personlig</a:t>
            </a:r>
            <a:r>
              <a:rPr lang="en-US" sz="1200" b="1" dirty="0" smtClean="0">
                <a:solidFill>
                  <a:schemeClr val="tx1"/>
                </a:solidFill>
                <a:latin typeface="Courier New" pitchFamily="49" charset="0"/>
                <a:cs typeface="Courier New" pitchFamily="49" charset="0"/>
              </a:rPr>
              <a:t> information</a:t>
            </a:r>
            <a:r>
              <a:rPr lang="en-US" sz="1200" b="1" dirty="0" smtClean="0">
                <a:solidFill>
                  <a:srgbClr val="0070C0"/>
                </a:solidFill>
                <a:latin typeface="Courier New" pitchFamily="49" charset="0"/>
                <a:cs typeface="Courier New" pitchFamily="49" charset="0"/>
              </a:rPr>
              <a:t>&lt;/legend&gt;</a:t>
            </a:r>
            <a:r>
              <a:rPr lang="en-US" sz="1200" b="1" dirty="0">
                <a:solidFill>
                  <a:srgbClr val="0070C0"/>
                </a:solidFill>
                <a:latin typeface="Courier New" pitchFamily="49" charset="0"/>
                <a:cs typeface="Courier New" pitchFamily="49" charset="0"/>
              </a:rPr>
              <a:t/>
            </a:r>
            <a:br>
              <a:rPr lang="en-US" sz="1200" b="1" dirty="0">
                <a:solidFill>
                  <a:srgbClr val="0070C0"/>
                </a:solidFill>
                <a:latin typeface="Courier New" pitchFamily="49" charset="0"/>
                <a:cs typeface="Courier New" pitchFamily="49" charset="0"/>
              </a:rPr>
            </a:br>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a:t>
            </a:r>
            <a:r>
              <a:rPr lang="en-US" sz="1200" dirty="0" smtClean="0">
                <a:solidFill>
                  <a:srgbClr val="0070C0"/>
                </a:solidFill>
                <a:latin typeface="Courier New" pitchFamily="49" charset="0"/>
                <a:cs typeface="Courier New" pitchFamily="49" charset="0"/>
              </a:rPr>
              <a:t>&lt;</a:t>
            </a:r>
            <a:r>
              <a:rPr lang="en-US" sz="1200" dirty="0">
                <a:solidFill>
                  <a:srgbClr val="0070C0"/>
                </a:solidFill>
                <a:latin typeface="Courier New" pitchFamily="49" charset="0"/>
                <a:cs typeface="Courier New" pitchFamily="49" charset="0"/>
              </a:rPr>
              <a:t>input </a:t>
            </a:r>
            <a:r>
              <a:rPr lang="en-US" sz="1200" dirty="0">
                <a:solidFill>
                  <a:srgbClr val="FF0000"/>
                </a:solidFill>
                <a:latin typeface="Courier New" pitchFamily="49" charset="0"/>
                <a:cs typeface="Courier New" pitchFamily="49" charset="0"/>
              </a:rPr>
              <a:t>type</a:t>
            </a:r>
            <a:r>
              <a:rPr lang="en-US" sz="1200" dirty="0" smtClean="0">
                <a:solidFill>
                  <a:srgbClr val="0070C0"/>
                </a:solidFill>
                <a:latin typeface="Courier New" pitchFamily="49" charset="0"/>
                <a:cs typeface="Courier New" pitchFamily="49" charset="0"/>
              </a:rPr>
              <a:t>=</a:t>
            </a:r>
            <a:r>
              <a:rPr lang="en-US" sz="1200" dirty="0" smtClean="0">
                <a:solidFill>
                  <a:srgbClr val="7030A0"/>
                </a:solidFill>
                <a:latin typeface="Courier New" pitchFamily="49" charset="0"/>
                <a:cs typeface="Courier New" pitchFamily="49" charset="0"/>
              </a:rPr>
              <a:t>"text" </a:t>
            </a:r>
            <a:r>
              <a:rPr lang="en-US" sz="1200" dirty="0" smtClean="0">
                <a:solidFill>
                  <a:srgbClr val="FF0000"/>
                </a:solidFill>
                <a:latin typeface="Courier New" pitchFamily="49" charset="0"/>
                <a:cs typeface="Courier New" pitchFamily="49" charset="0"/>
              </a:rPr>
              <a:t>name</a:t>
            </a:r>
            <a:r>
              <a:rPr lang="en-US" sz="1200" dirty="0" smtClean="0">
                <a:solidFill>
                  <a:srgbClr val="0070C0"/>
                </a:solidFill>
                <a:latin typeface="Courier New" pitchFamily="49" charset="0"/>
                <a:cs typeface="Courier New" pitchFamily="49" charset="0"/>
              </a:rPr>
              <a:t>=</a:t>
            </a:r>
            <a:r>
              <a:rPr lang="en-US" sz="1200" dirty="0" smtClean="0">
                <a:solidFill>
                  <a:srgbClr val="7030A0"/>
                </a:solidFill>
                <a:latin typeface="Courier New" pitchFamily="49" charset="0"/>
                <a:cs typeface="Courier New" pitchFamily="49" charset="0"/>
              </a:rPr>
              <a:t>"</a:t>
            </a:r>
            <a:r>
              <a:rPr lang="en-US" sz="1200" dirty="0" err="1" smtClean="0">
                <a:solidFill>
                  <a:srgbClr val="7030A0"/>
                </a:solidFill>
                <a:latin typeface="Courier New" pitchFamily="49" charset="0"/>
                <a:cs typeface="Courier New" pitchFamily="49" charset="0"/>
              </a:rPr>
              <a:t>firstname</a:t>
            </a:r>
            <a:r>
              <a:rPr lang="en-US" sz="1200" dirty="0" smtClean="0">
                <a:solidFill>
                  <a:srgbClr val="7030A0"/>
                </a:solidFill>
                <a:latin typeface="Courier New" pitchFamily="49" charset="0"/>
                <a:cs typeface="Courier New" pitchFamily="49" charset="0"/>
              </a:rPr>
              <a:t>" </a:t>
            </a:r>
            <a:r>
              <a:rPr lang="en-US" sz="1200"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fieldset</a:t>
            </a:r>
            <a:r>
              <a:rPr lang="en-US" sz="1200" b="1" dirty="0">
                <a:solidFill>
                  <a:srgbClr val="0070C0"/>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a:r>
            <a:br>
              <a:rPr lang="en-US" sz="1200" dirty="0" smtClean="0">
                <a:solidFill>
                  <a:srgbClr val="0070C0"/>
                </a:solidFill>
                <a:latin typeface="Courier New" pitchFamily="49" charset="0"/>
                <a:cs typeface="Courier New" pitchFamily="49" charset="0"/>
              </a:rPr>
            </a:br>
            <a:endParaRPr lang="en-US" sz="600" dirty="0">
              <a:solidFill>
                <a:srgbClr val="0070C0"/>
              </a:solidFill>
              <a:latin typeface="Courier New" pitchFamily="49" charset="0"/>
              <a:cs typeface="Courier New" pitchFamily="49" charset="0"/>
            </a:endParaRPr>
          </a:p>
          <a:p>
            <a:r>
              <a:rPr lang="en-US" sz="1400" dirty="0" smtClean="0">
                <a:solidFill>
                  <a:srgbClr val="0070C0"/>
                </a:solidFill>
                <a:latin typeface="Courier New" pitchFamily="49" charset="0"/>
                <a:cs typeface="Courier New" pitchFamily="49" charset="0"/>
              </a:rPr>
              <a:t>  &lt;/</a:t>
            </a:r>
            <a:r>
              <a:rPr lang="en-US" sz="1400" dirty="0">
                <a:solidFill>
                  <a:srgbClr val="0070C0"/>
                </a:solidFill>
                <a:latin typeface="Courier New" pitchFamily="49" charset="0"/>
                <a:cs typeface="Courier New" pitchFamily="49" charset="0"/>
              </a:rPr>
              <a:t>form&gt;</a:t>
            </a: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865612"/>
            <a:ext cx="4018046" cy="10081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23395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Labels</a:t>
            </a:r>
            <a:endParaRPr lang="sv-SE" dirty="0"/>
          </a:p>
        </p:txBody>
      </p:sp>
      <p:pic>
        <p:nvPicPr>
          <p:cNvPr id="4" name="Picture 2" descr="S:\dfm\info\icons\v-collections\v_collections_png\basic_foundation\128x128\shadow\form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4090" y="1201316"/>
            <a:ext cx="6072126" cy="223138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&lt;form</a:t>
            </a:r>
            <a:r>
              <a:rPr lang="en-US" sz="1400" dirty="0" smtClean="0">
                <a:solidFill>
                  <a:srgbClr val="FF0000"/>
                </a:solidFill>
                <a:latin typeface="Courier New" pitchFamily="49" charset="0"/>
                <a:cs typeface="Courier New" pitchFamily="49" charset="0"/>
              </a:rPr>
              <a:t> action</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a:t>
            </a:r>
            <a:r>
              <a:rPr lang="en-US" sz="1400" dirty="0" err="1" smtClean="0">
                <a:solidFill>
                  <a:srgbClr val="7030A0"/>
                </a:solidFill>
                <a:latin typeface="Courier New" pitchFamily="49" charset="0"/>
                <a:cs typeface="Courier New" pitchFamily="49" charset="0"/>
              </a:rPr>
              <a:t>registrer.php</a:t>
            </a:r>
            <a:r>
              <a:rPr lang="en-US" sz="1400" dirty="0" smtClean="0">
                <a:solidFill>
                  <a:srgbClr val="7030A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action</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"post"</a:t>
            </a:r>
            <a:r>
              <a:rPr lang="en-US" sz="1400" dirty="0" smtClean="0">
                <a:solidFill>
                  <a:srgbClr val="0070C0"/>
                </a:solidFill>
                <a:latin typeface="Courier New" pitchFamily="49" charset="0"/>
                <a:cs typeface="Courier New" pitchFamily="49" charset="0"/>
              </a:rPr>
              <a:t>&gt;</a:t>
            </a:r>
            <a:br>
              <a:rPr lang="en-US" sz="1400" dirty="0" smtClean="0">
                <a:solidFill>
                  <a:srgbClr val="0070C0"/>
                </a:solidFill>
                <a:latin typeface="Courier New" pitchFamily="49" charset="0"/>
                <a:cs typeface="Courier New" pitchFamily="49" charset="0"/>
              </a:rPr>
            </a:br>
            <a:endParaRPr lang="en-US" sz="700" dirty="0" smtClean="0">
              <a:solidFill>
                <a:srgbClr val="0070C0"/>
              </a:solidFill>
              <a:latin typeface="Courier New" pitchFamily="49" charset="0"/>
              <a:cs typeface="Courier New" pitchFamily="49" charset="0"/>
            </a:endParaRPr>
          </a:p>
          <a:p>
            <a:r>
              <a:rPr lang="en-US" sz="1200" dirty="0">
                <a:solidFill>
                  <a:srgbClr val="0070C0"/>
                </a:solidFill>
                <a:latin typeface="Courier New" pitchFamily="49" charset="0"/>
                <a:cs typeface="Courier New" pitchFamily="49" charset="0"/>
              </a:rPr>
              <a:t> </a:t>
            </a:r>
            <a:r>
              <a:rPr lang="en-US" sz="1200" dirty="0" smtClean="0">
                <a:solidFill>
                  <a:srgbClr val="0070C0"/>
                </a:solidFill>
                <a:latin typeface="Courier New" pitchFamily="49" charset="0"/>
                <a:cs typeface="Courier New" pitchFamily="49" charset="0"/>
              </a:rPr>
              <a:t>   &lt;</a:t>
            </a:r>
            <a:r>
              <a:rPr lang="en-US" sz="1200" dirty="0" err="1" smtClean="0">
                <a:solidFill>
                  <a:srgbClr val="0070C0"/>
                </a:solidFill>
                <a:latin typeface="Courier New" pitchFamily="49" charset="0"/>
                <a:cs typeface="Courier New" pitchFamily="49" charset="0"/>
              </a:rPr>
              <a:t>fieldset</a:t>
            </a:r>
            <a:r>
              <a:rPr lang="en-US" sz="1200" dirty="0" smtClean="0">
                <a:solidFill>
                  <a:srgbClr val="0070C0"/>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&lt;legend&gt;</a:t>
            </a:r>
            <a:r>
              <a:rPr lang="en-US" sz="1200" dirty="0" err="1" smtClean="0">
                <a:solidFill>
                  <a:schemeClr val="tx1"/>
                </a:solidFill>
                <a:latin typeface="Courier New" pitchFamily="49" charset="0"/>
                <a:cs typeface="Courier New" pitchFamily="49" charset="0"/>
              </a:rPr>
              <a:t>Personlig</a:t>
            </a:r>
            <a:r>
              <a:rPr lang="en-US" sz="1200" dirty="0" smtClean="0">
                <a:solidFill>
                  <a:schemeClr val="tx1"/>
                </a:solidFill>
                <a:latin typeface="Courier New" pitchFamily="49" charset="0"/>
                <a:cs typeface="Courier New" pitchFamily="49" charset="0"/>
              </a:rPr>
              <a:t> information</a:t>
            </a:r>
            <a:r>
              <a:rPr lang="en-US" sz="1200" dirty="0" smtClean="0">
                <a:solidFill>
                  <a:srgbClr val="0070C0"/>
                </a:solidFill>
                <a:latin typeface="Courier New" pitchFamily="49" charset="0"/>
                <a:cs typeface="Courier New" pitchFamily="49" charset="0"/>
              </a:rPr>
              <a:t>&lt;/legend&gt;</a:t>
            </a:r>
            <a:r>
              <a:rPr lang="en-US" sz="1200" dirty="0">
                <a:solidFill>
                  <a:srgbClr val="0070C0"/>
                </a:solidFill>
                <a:latin typeface="Courier New" pitchFamily="49" charset="0"/>
                <a:cs typeface="Courier New" pitchFamily="49" charset="0"/>
              </a:rPr>
              <a:t/>
            </a:r>
            <a:br>
              <a:rPr lang="en-US" sz="1200" dirty="0">
                <a:solidFill>
                  <a:srgbClr val="0070C0"/>
                </a:solidFill>
                <a:latin typeface="Courier New" pitchFamily="49" charset="0"/>
                <a:cs typeface="Courier New" pitchFamily="49" charset="0"/>
              </a:rPr>
            </a:br>
            <a:endParaRPr lang="en-US" sz="1200" dirty="0" smtClean="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&lt;label </a:t>
            </a:r>
            <a:r>
              <a:rPr lang="en-US" sz="1200" b="1" dirty="0" smtClean="0">
                <a:solidFill>
                  <a:srgbClr val="FF0000"/>
                </a:solidFill>
                <a:latin typeface="Courier New" pitchFamily="49" charset="0"/>
                <a:cs typeface="Courier New" pitchFamily="49" charset="0"/>
              </a:rPr>
              <a:t>for</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firstname</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Förnamn</a:t>
            </a:r>
            <a:r>
              <a:rPr lang="en-US" sz="1200" b="1" dirty="0" smtClean="0">
                <a:solidFill>
                  <a:schemeClr val="tx1"/>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&lt;/label&gt;</a:t>
            </a:r>
            <a:endParaRPr lang="en-US" sz="1200" b="1" dirty="0">
              <a:solidFill>
                <a:srgbClr val="0070C0"/>
              </a:solidFill>
              <a:latin typeface="Courier New" pitchFamily="49" charset="0"/>
              <a:cs typeface="Courier New" pitchFamily="49" charset="0"/>
            </a:endParaRPr>
          </a:p>
          <a:p>
            <a:endParaRPr lang="en-US" sz="1200"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a:t>
            </a:r>
            <a:r>
              <a:rPr lang="en-US" sz="1200" dirty="0" smtClean="0">
                <a:solidFill>
                  <a:srgbClr val="0070C0"/>
                </a:solidFill>
                <a:latin typeface="Courier New" pitchFamily="49" charset="0"/>
                <a:cs typeface="Courier New" pitchFamily="49" charset="0"/>
              </a:rPr>
              <a:t>&lt;</a:t>
            </a:r>
            <a:r>
              <a:rPr lang="en-US" sz="1200" dirty="0">
                <a:solidFill>
                  <a:srgbClr val="0070C0"/>
                </a:solidFill>
                <a:latin typeface="Courier New" pitchFamily="49" charset="0"/>
                <a:cs typeface="Courier New" pitchFamily="49" charset="0"/>
              </a:rPr>
              <a:t>input </a:t>
            </a:r>
            <a:r>
              <a:rPr lang="en-US" sz="1200" dirty="0">
                <a:solidFill>
                  <a:srgbClr val="FF0000"/>
                </a:solidFill>
                <a:latin typeface="Courier New" pitchFamily="49" charset="0"/>
                <a:cs typeface="Courier New" pitchFamily="49" charset="0"/>
              </a:rPr>
              <a:t>type</a:t>
            </a:r>
            <a:r>
              <a:rPr lang="en-US" sz="1200" dirty="0" smtClean="0">
                <a:solidFill>
                  <a:srgbClr val="0070C0"/>
                </a:solidFill>
                <a:latin typeface="Courier New" pitchFamily="49" charset="0"/>
                <a:cs typeface="Courier New" pitchFamily="49" charset="0"/>
              </a:rPr>
              <a:t>=</a:t>
            </a:r>
            <a:r>
              <a:rPr lang="en-US" sz="1200" dirty="0" smtClean="0">
                <a:solidFill>
                  <a:srgbClr val="7030A0"/>
                </a:solidFill>
                <a:latin typeface="Courier New" pitchFamily="49" charset="0"/>
                <a:cs typeface="Courier New" pitchFamily="49" charset="0"/>
              </a:rPr>
              <a:t>"text"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id</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firstname</a:t>
            </a:r>
            <a:r>
              <a:rPr lang="en-US" sz="1200" b="1" dirty="0" smtClean="0">
                <a:solidFill>
                  <a:srgbClr val="7030A0"/>
                </a:solidFill>
                <a:latin typeface="Courier New" pitchFamily="49" charset="0"/>
                <a:cs typeface="Courier New" pitchFamily="49" charset="0"/>
              </a:rPr>
              <a:t>"</a:t>
            </a:r>
            <a:r>
              <a:rPr lang="en-US" sz="1200" dirty="0" smtClean="0">
                <a:solidFill>
                  <a:srgbClr val="7030A0"/>
                </a:solidFill>
                <a:latin typeface="Courier New" pitchFamily="49" charset="0"/>
                <a:cs typeface="Courier New" pitchFamily="49" charset="0"/>
              </a:rPr>
              <a:t> </a:t>
            </a:r>
            <a:r>
              <a:rPr lang="en-US" sz="1200" dirty="0" smtClean="0">
                <a:solidFill>
                  <a:srgbClr val="FF0000"/>
                </a:solidFill>
                <a:latin typeface="Courier New" pitchFamily="49" charset="0"/>
                <a:cs typeface="Courier New" pitchFamily="49" charset="0"/>
              </a:rPr>
              <a:t>name</a:t>
            </a:r>
            <a:r>
              <a:rPr lang="en-US" sz="1200" dirty="0" smtClean="0">
                <a:solidFill>
                  <a:srgbClr val="0070C0"/>
                </a:solidFill>
                <a:latin typeface="Courier New" pitchFamily="49" charset="0"/>
                <a:cs typeface="Courier New" pitchFamily="49" charset="0"/>
              </a:rPr>
              <a:t>=</a:t>
            </a:r>
            <a:r>
              <a:rPr lang="en-US" sz="1200" dirty="0" smtClean="0">
                <a:solidFill>
                  <a:srgbClr val="7030A0"/>
                </a:solidFill>
                <a:latin typeface="Courier New" pitchFamily="49" charset="0"/>
                <a:cs typeface="Courier New" pitchFamily="49" charset="0"/>
              </a:rPr>
              <a:t>"</a:t>
            </a:r>
            <a:r>
              <a:rPr lang="en-US" sz="1200" dirty="0" err="1" smtClean="0">
                <a:solidFill>
                  <a:srgbClr val="7030A0"/>
                </a:solidFill>
                <a:latin typeface="Courier New" pitchFamily="49" charset="0"/>
                <a:cs typeface="Courier New" pitchFamily="49" charset="0"/>
              </a:rPr>
              <a:t>firstname</a:t>
            </a:r>
            <a:r>
              <a:rPr lang="en-US" sz="1200" dirty="0" smtClean="0">
                <a:solidFill>
                  <a:srgbClr val="7030A0"/>
                </a:solidFill>
                <a:latin typeface="Courier New" pitchFamily="49" charset="0"/>
                <a:cs typeface="Courier New" pitchFamily="49" charset="0"/>
              </a:rPr>
              <a:t>" </a:t>
            </a:r>
            <a:r>
              <a:rPr lang="en-US" sz="1200" dirty="0" smtClean="0">
                <a:solidFill>
                  <a:srgbClr val="0070C0"/>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&lt;/</a:t>
            </a:r>
            <a:r>
              <a:rPr lang="en-US" sz="1200" dirty="0" err="1" smtClean="0">
                <a:solidFill>
                  <a:srgbClr val="0070C0"/>
                </a:solidFill>
                <a:latin typeface="Courier New" pitchFamily="49" charset="0"/>
                <a:cs typeface="Courier New" pitchFamily="49" charset="0"/>
              </a:rPr>
              <a:t>fieldset</a:t>
            </a:r>
            <a:r>
              <a:rPr lang="en-US" sz="1200" dirty="0">
                <a:solidFill>
                  <a:srgbClr val="0070C0"/>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a:r>
            <a:br>
              <a:rPr lang="en-US" sz="1200" dirty="0" smtClean="0">
                <a:solidFill>
                  <a:srgbClr val="0070C0"/>
                </a:solidFill>
                <a:latin typeface="Courier New" pitchFamily="49" charset="0"/>
                <a:cs typeface="Courier New" pitchFamily="49" charset="0"/>
              </a:rPr>
            </a:br>
            <a:endParaRPr lang="en-US" sz="600" dirty="0">
              <a:solidFill>
                <a:srgbClr val="0070C0"/>
              </a:solidFill>
              <a:latin typeface="Courier New" pitchFamily="49" charset="0"/>
              <a:cs typeface="Courier New" pitchFamily="49" charset="0"/>
            </a:endParaRPr>
          </a:p>
          <a:p>
            <a:r>
              <a:rPr lang="en-US" sz="1400" dirty="0" smtClean="0">
                <a:solidFill>
                  <a:srgbClr val="0070C0"/>
                </a:solidFill>
                <a:latin typeface="Courier New" pitchFamily="49" charset="0"/>
                <a:cs typeface="Courier New" pitchFamily="49" charset="0"/>
              </a:rPr>
              <a:t>  &lt;/</a:t>
            </a:r>
            <a:r>
              <a:rPr lang="en-US" sz="1400" dirty="0">
                <a:solidFill>
                  <a:srgbClr val="0070C0"/>
                </a:solidFill>
                <a:latin typeface="Courier New" pitchFamily="49" charset="0"/>
                <a:cs typeface="Courier New" pitchFamily="49" charset="0"/>
              </a:rPr>
              <a:t>form&gt;</a:t>
            </a: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027" y="3937620"/>
            <a:ext cx="3411853" cy="9361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24128" y="3793604"/>
            <a:ext cx="2808312" cy="1200329"/>
          </a:xfrm>
          <a:prstGeom prst="rect">
            <a:avLst/>
          </a:prstGeom>
          <a:noFill/>
        </p:spPr>
        <p:txBody>
          <a:bodyPr wrap="square" rtlCol="0">
            <a:spAutoFit/>
          </a:bodyPr>
          <a:lstStyle/>
          <a:p>
            <a:r>
              <a:rPr lang="sv-SE" dirty="0" smtClean="0">
                <a:latin typeface="Minya Nouvelle" pitchFamily="2" charset="0"/>
              </a:rPr>
              <a:t>Klickar man med musen på "Förnamn" får inputfältet automatiskt fokus.</a:t>
            </a:r>
          </a:p>
        </p:txBody>
      </p:sp>
    </p:spTree>
    <p:extLst>
      <p:ext uri="{BB962C8B-B14F-4D97-AF65-F5344CB8AC3E}">
        <p14:creationId xmlns:p14="http://schemas.microsoft.com/office/powerpoint/2010/main" val="14493721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Nya attribut i HTML5</a:t>
            </a:r>
            <a:endParaRPr lang="sv-SE"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16" y="229716"/>
            <a:ext cx="827584"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3384032541"/>
              </p:ext>
            </p:extLst>
          </p:nvPr>
        </p:nvGraphicFramePr>
        <p:xfrm>
          <a:off x="467544" y="1849388"/>
          <a:ext cx="8280920" cy="1854200"/>
        </p:xfrm>
        <a:graphic>
          <a:graphicData uri="http://schemas.openxmlformats.org/drawingml/2006/table">
            <a:tbl>
              <a:tblPr firstRow="1" bandRow="1">
                <a:tableStyleId>{93296810-A885-4BE3-A3E7-6D5BEEA58F35}</a:tableStyleId>
              </a:tblPr>
              <a:tblGrid>
                <a:gridCol w="2347608"/>
                <a:gridCol w="5933312"/>
              </a:tblGrid>
              <a:tr h="370840">
                <a:tc>
                  <a:txBody>
                    <a:bodyPr/>
                    <a:lstStyle/>
                    <a:p>
                      <a:r>
                        <a:rPr lang="sv-SE" dirty="0" smtClean="0"/>
                        <a:t>Några attribut</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err="1" smtClean="0">
                          <a:latin typeface="Courier New" pitchFamily="49" charset="0"/>
                          <a:cs typeface="Courier New" pitchFamily="49" charset="0"/>
                        </a:rPr>
                        <a:t>autofocus</a:t>
                      </a:r>
                      <a:endParaRPr lang="sv-SE" sz="1800" b="1" dirty="0">
                        <a:latin typeface="Courier New" pitchFamily="49" charset="0"/>
                        <a:cs typeface="Courier New" pitchFamily="49" charset="0"/>
                      </a:endParaRPr>
                    </a:p>
                  </a:txBody>
                  <a:tcPr/>
                </a:tc>
                <a:tc>
                  <a:txBody>
                    <a:bodyPr/>
                    <a:lstStyle/>
                    <a:p>
                      <a:r>
                        <a:rPr lang="sv-SE" dirty="0" smtClean="0"/>
                        <a:t>Ger ett element fokus vid sidladdning</a:t>
                      </a:r>
                      <a:endParaRPr lang="sv-SE" baseline="0" dirty="0" smtClean="0"/>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pattern</a:t>
                      </a:r>
                      <a:endParaRPr lang="sv-SE" sz="1800" b="1" dirty="0">
                        <a:latin typeface="Courier New" pitchFamily="49" charset="0"/>
                        <a:cs typeface="Courier New" pitchFamily="49" charset="0"/>
                      </a:endParaRPr>
                    </a:p>
                  </a:txBody>
                  <a:tcPr/>
                </a:tc>
                <a:tc>
                  <a:txBody>
                    <a:bodyPr/>
                    <a:lstStyle/>
                    <a:p>
                      <a:r>
                        <a:rPr lang="sv-SE" b="0" baseline="0" dirty="0" smtClean="0"/>
                        <a:t>Validera enligt ett reguljärt uttryck</a:t>
                      </a:r>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placeholder</a:t>
                      </a:r>
                      <a:endParaRPr lang="sv-SE" sz="1800" b="1" dirty="0">
                        <a:latin typeface="Courier New" pitchFamily="49" charset="0"/>
                        <a:cs typeface="Courier New" pitchFamily="49" charset="0"/>
                      </a:endParaRPr>
                    </a:p>
                  </a:txBody>
                  <a:tcPr/>
                </a:tc>
                <a:tc>
                  <a:txBody>
                    <a:bodyPr/>
                    <a:lstStyle/>
                    <a:p>
                      <a:r>
                        <a:rPr lang="sv-SE" baseline="0" dirty="0" smtClean="0"/>
                        <a:t>Text som syns i fältet innan inmatning</a:t>
                      </a:r>
                      <a:endParaRPr lang="sv-SE" sz="1600" b="1" baseline="0" dirty="0" smtClean="0">
                        <a:latin typeface="Courier New" pitchFamily="49" charset="0"/>
                        <a:cs typeface="Courier New" pitchFamily="49" charset="0"/>
                      </a:endParaRPr>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required</a:t>
                      </a:r>
                      <a:endParaRPr lang="sv-SE" sz="1800" b="1" dirty="0">
                        <a:latin typeface="Courier New" pitchFamily="49" charset="0"/>
                        <a:cs typeface="Courier New" pitchFamily="49" charset="0"/>
                      </a:endParaRPr>
                    </a:p>
                  </a:txBody>
                  <a:tcPr/>
                </a:tc>
                <a:tc>
                  <a:txBody>
                    <a:bodyPr/>
                    <a:lstStyle/>
                    <a:p>
                      <a:r>
                        <a:rPr lang="sv-SE" sz="1800" b="0" baseline="0" dirty="0" smtClean="0">
                          <a:latin typeface="+mn-lt"/>
                          <a:cs typeface="+mn-cs"/>
                        </a:rPr>
                        <a:t>Fältet måste fyllas i</a:t>
                      </a:r>
                      <a:endParaRPr lang="sv-SE" sz="1800" b="1" baseline="0" dirty="0" smtClean="0">
                        <a:latin typeface="Courier New" pitchFamily="49" charset="0"/>
                        <a:cs typeface="Courier New" pitchFamily="49" charset="0"/>
                      </a:endParaRPr>
                    </a:p>
                  </a:txBody>
                  <a:tcPr>
                    <a:lnT w="38100" cmpd="sng">
                      <a:noFill/>
                    </a:lnT>
                    <a:lnB w="12700" cmpd="sng">
                      <a:noFill/>
                    </a:lnB>
                  </a:tcPr>
                </a:tc>
              </a:tr>
            </a:tbl>
          </a:graphicData>
        </a:graphic>
      </p:graphicFrame>
    </p:spTree>
    <p:extLst>
      <p:ext uri="{BB962C8B-B14F-4D97-AF65-F5344CB8AC3E}">
        <p14:creationId xmlns:p14="http://schemas.microsoft.com/office/powerpoint/2010/main" val="91136274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Några ord om </a:t>
            </a:r>
            <a:r>
              <a:rPr lang="sv-SE" dirty="0" err="1" smtClean="0"/>
              <a:t>frames</a:t>
            </a:r>
            <a:endParaRPr lang="sv-SE" dirty="0"/>
          </a:p>
        </p:txBody>
      </p:sp>
      <p:pic>
        <p:nvPicPr>
          <p:cNvPr id="82946" name="Picture 2" descr="L:\WorkSpace\tstjo\Icons\v_collection_png\256x256\shadow\hand_red_c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013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034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F07 – Stilmallar</a:t>
            </a:r>
            <a:endParaRPr lang="sv-SE" b="1" dirty="0"/>
          </a:p>
        </p:txBody>
      </p:sp>
      <p:sp>
        <p:nvSpPr>
          <p:cNvPr id="15" name="TextBox 14"/>
          <p:cNvSpPr txBox="1"/>
          <p:nvPr/>
        </p:nvSpPr>
        <p:spPr>
          <a:xfrm>
            <a:off x="395536" y="1201316"/>
            <a:ext cx="4001416" cy="954107"/>
          </a:xfrm>
          <a:prstGeom prst="rect">
            <a:avLst/>
          </a:prstGeom>
          <a:noFill/>
        </p:spPr>
        <p:txBody>
          <a:bodyPr wrap="none" rtlCol="0">
            <a:spAutoFit/>
          </a:bodyPr>
          <a:lstStyle/>
          <a:p>
            <a:r>
              <a:rPr lang="sv-SE" sz="2800" b="1" dirty="0" smtClean="0">
                <a:latin typeface="Minya Nouvelle" pitchFamily="2" charset="0"/>
              </a:rPr>
              <a:t>Föreläsning </a:t>
            </a:r>
            <a:r>
              <a:rPr lang="sv-SE" sz="2800" b="1" dirty="0">
                <a:latin typeface="Minya Nouvelle" pitchFamily="2" charset="0"/>
              </a:rPr>
              <a:t>7</a:t>
            </a:r>
            <a:r>
              <a:rPr lang="sv-SE" sz="2800" b="1" dirty="0" smtClean="0">
                <a:latin typeface="Minya Nouvelle" pitchFamily="2" charset="0"/>
              </a:rPr>
              <a:t>, HT2012</a:t>
            </a:r>
          </a:p>
          <a:p>
            <a:r>
              <a:rPr lang="sv-SE" sz="2800" dirty="0" smtClean="0">
                <a:latin typeface="Minya Nouvelle" pitchFamily="2" charset="0"/>
              </a:rPr>
              <a:t>Stilmallar</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06509562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F07 – Stilmallar </a:t>
            </a:r>
            <a:endParaRPr lang="sv-SE" b="1" dirty="0"/>
          </a:p>
        </p:txBody>
      </p:sp>
      <p:sp>
        <p:nvSpPr>
          <p:cNvPr id="15" name="TextBox 14"/>
          <p:cNvSpPr txBox="1"/>
          <p:nvPr/>
        </p:nvSpPr>
        <p:spPr>
          <a:xfrm>
            <a:off x="1403648" y="1378601"/>
            <a:ext cx="3526222"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CSS, Stilmallar</a:t>
            </a:r>
          </a:p>
          <a:p>
            <a:pPr marL="285750" indent="-285750">
              <a:buFont typeface="Arial" charset="0"/>
              <a:buChar char="•"/>
            </a:pPr>
            <a:r>
              <a:rPr lang="sv-SE" dirty="0" smtClean="0">
                <a:latin typeface="Minya Nouvelle" pitchFamily="2" charset="0"/>
              </a:rPr>
              <a:t>Lokala, interna, externa</a:t>
            </a:r>
          </a:p>
          <a:p>
            <a:pPr marL="285750" indent="-285750">
              <a:buFont typeface="Arial" charset="0"/>
              <a:buChar char="•"/>
            </a:pPr>
            <a:r>
              <a:rPr lang="sv-SE" dirty="0" smtClean="0">
                <a:latin typeface="Minya Nouvelle" pitchFamily="2" charset="0"/>
              </a:rPr>
              <a:t>Selektorer</a:t>
            </a:r>
            <a:br>
              <a:rPr lang="sv-SE" dirty="0" smtClean="0">
                <a:latin typeface="Minya Nouvelle" pitchFamily="2" charset="0"/>
              </a:rPr>
            </a:br>
            <a:r>
              <a:rPr lang="sv-SE" dirty="0" smtClean="0">
                <a:latin typeface="Minya Nouvelle" pitchFamily="2" charset="0"/>
              </a:rPr>
              <a:t>- Taggselektorer</a:t>
            </a:r>
            <a:br>
              <a:rPr lang="sv-SE" dirty="0" smtClean="0">
                <a:latin typeface="Minya Nouvelle" pitchFamily="2" charset="0"/>
              </a:rPr>
            </a:br>
            <a:r>
              <a:rPr lang="sv-SE" dirty="0" smtClean="0">
                <a:latin typeface="Minya Nouvelle" pitchFamily="2" charset="0"/>
              </a:rPr>
              <a:t>- Klasselektorer</a:t>
            </a:r>
            <a:br>
              <a:rPr lang="sv-SE" dirty="0" smtClean="0">
                <a:latin typeface="Minya Nouvelle" pitchFamily="2" charset="0"/>
              </a:rPr>
            </a:br>
            <a:r>
              <a:rPr lang="sv-SE" dirty="0" smtClean="0">
                <a:latin typeface="Minya Nouvelle" pitchFamily="2" charset="0"/>
              </a:rPr>
              <a:t>- ID-selektorer</a:t>
            </a:r>
          </a:p>
          <a:p>
            <a:pPr marL="285750" indent="-285750">
              <a:buFont typeface="Arial" charset="0"/>
              <a:buChar char="•"/>
            </a:pPr>
            <a:r>
              <a:rPr lang="sv-SE" dirty="0" err="1" smtClean="0">
                <a:latin typeface="Minya Nouvelle" pitchFamily="2" charset="0"/>
              </a:rPr>
              <a:t>Egenskapsarv</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Pseudo-klasser och –element</a:t>
            </a:r>
          </a:p>
          <a:p>
            <a:pPr marL="285750" indent="-285750">
              <a:buFont typeface="Arial" charset="0"/>
              <a:buChar char="•"/>
            </a:pPr>
            <a:r>
              <a:rPr lang="sv-SE" dirty="0" err="1" smtClean="0">
                <a:latin typeface="Minya Nouvelle" pitchFamily="2" charset="0"/>
              </a:rPr>
              <a:t>Kombinatorer</a:t>
            </a:r>
            <a:endParaRPr lang="sv-SE" dirty="0" smtClean="0">
              <a:latin typeface="Minya Nouvelle" pitchFamily="2" charset="0"/>
            </a:endParaRPr>
          </a:p>
          <a:p>
            <a:pPr marL="285750" indent="-285750">
              <a:buFont typeface="Arial" charset="0"/>
              <a:buChar char="•"/>
            </a:pPr>
            <a:r>
              <a:rPr lang="sv-SE" dirty="0">
                <a:latin typeface="Minya Nouvelle" pitchFamily="2" charset="0"/>
              </a:rPr>
              <a:t>Specificitet </a:t>
            </a:r>
            <a:r>
              <a:rPr lang="sv-SE" dirty="0" smtClean="0">
                <a:latin typeface="Minya Nouvelle" pitchFamily="2" charset="0"/>
              </a:rPr>
              <a:t/>
            </a:r>
            <a:br>
              <a:rPr lang="sv-SE" dirty="0" smtClean="0">
                <a:latin typeface="Minya Nouvelle" pitchFamily="2" charset="0"/>
              </a:rPr>
            </a:b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7042" name="Picture 2" descr="S:\dfm\info\icons\v-collections\v_collections_png\software_graphics_media\256x256\shadow\palet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12792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Stilmallar</a:t>
            </a:r>
            <a:endParaRPr lang="sv-SE" dirty="0"/>
          </a:p>
        </p:txBody>
      </p:sp>
      <p:pic>
        <p:nvPicPr>
          <p:cNvPr id="92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73324"/>
            <a:ext cx="4017104" cy="39604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129308"/>
            <a:ext cx="3672408" cy="4266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9" name="Picture 9" descr="L:\WorkSpace\tstjo\Icons\v_collection_png\128x128\shadow\arrow2_right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032" y="2713484"/>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482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Stilmallar på vår sida</a:t>
            </a:r>
            <a:endParaRPr lang="sv-SE" dirty="0"/>
          </a:p>
        </p:txBody>
      </p:sp>
      <p:sp>
        <p:nvSpPr>
          <p:cNvPr id="3" name="Subtitle 2"/>
          <p:cNvSpPr>
            <a:spLocks noGrp="1"/>
          </p:cNvSpPr>
          <p:nvPr>
            <p:ph type="subTitle" idx="1"/>
          </p:nvPr>
        </p:nvSpPr>
        <p:spPr>
          <a:xfrm>
            <a:off x="1411560" y="2837160"/>
            <a:ext cx="6400800" cy="1460500"/>
          </a:xfrm>
        </p:spPr>
        <p:txBody>
          <a:bodyPr/>
          <a:lstStyle/>
          <a:p>
            <a:pPr marL="342900" indent="-342900">
              <a:buFont typeface="Courier New" pitchFamily="49" charset="0"/>
              <a:buChar char="o"/>
            </a:pPr>
            <a:r>
              <a:rPr lang="sv-SE" dirty="0" smtClean="0"/>
              <a:t>Lokala stilar (</a:t>
            </a:r>
            <a:r>
              <a:rPr lang="sv-SE" dirty="0" err="1" smtClean="0"/>
              <a:t>inline</a:t>
            </a:r>
            <a:r>
              <a:rPr lang="sv-SE" dirty="0" smtClean="0"/>
              <a:t> </a:t>
            </a:r>
            <a:r>
              <a:rPr lang="sv-SE" dirty="0" err="1" smtClean="0"/>
              <a:t>styles</a:t>
            </a:r>
            <a:r>
              <a:rPr lang="sv-SE" dirty="0" smtClean="0"/>
              <a:t>)</a:t>
            </a:r>
          </a:p>
          <a:p>
            <a:pPr marL="342900" indent="-342900">
              <a:buFont typeface="Courier New" pitchFamily="49" charset="0"/>
              <a:buChar char="o"/>
            </a:pPr>
            <a:r>
              <a:rPr lang="sv-SE" dirty="0" smtClean="0"/>
              <a:t>Interna stilmallar (</a:t>
            </a:r>
            <a:r>
              <a:rPr lang="sv-SE" dirty="0" err="1" smtClean="0"/>
              <a:t>internal</a:t>
            </a:r>
            <a:r>
              <a:rPr lang="sv-SE" dirty="0" smtClean="0"/>
              <a:t> </a:t>
            </a:r>
            <a:r>
              <a:rPr lang="sv-SE" dirty="0" err="1" smtClean="0"/>
              <a:t>styles</a:t>
            </a:r>
            <a:r>
              <a:rPr lang="sv-SE" dirty="0" smtClean="0"/>
              <a:t>)</a:t>
            </a:r>
          </a:p>
          <a:p>
            <a:pPr marL="342900" indent="-342900">
              <a:buFont typeface="Courier New" pitchFamily="49" charset="0"/>
              <a:buChar char="o"/>
            </a:pPr>
            <a:r>
              <a:rPr lang="sv-SE" dirty="0" smtClean="0"/>
              <a:t>Externa stilmallar (</a:t>
            </a:r>
            <a:r>
              <a:rPr lang="sv-SE" dirty="0" err="1" smtClean="0"/>
              <a:t>external</a:t>
            </a:r>
            <a:r>
              <a:rPr lang="sv-SE" dirty="0" smtClean="0"/>
              <a:t> </a:t>
            </a:r>
            <a:r>
              <a:rPr lang="sv-SE" dirty="0" err="1" smtClean="0"/>
              <a:t>styles</a:t>
            </a:r>
            <a:r>
              <a:rPr lang="sv-SE" dirty="0" smtClean="0"/>
              <a:t>)</a:t>
            </a:r>
            <a:endParaRPr lang="sv-SE" dirty="0"/>
          </a:p>
        </p:txBody>
      </p:sp>
      <p:pic>
        <p:nvPicPr>
          <p:cNvPr id="89092" name="Picture 4" descr="S:\dfm\info\icons\v-collections\v_collections_png\business_finance_data\48x48\shadow\hand_thumb_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176" y="28371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9094" name="Picture 6" descr="S:\dfm\info\icons\v-collections\v_collections_png\business_finance_data\48x48\shadow\hand_thumb_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76" y="370851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51520" y="1660133"/>
            <a:ext cx="4899290" cy="1200329"/>
          </a:xfrm>
          <a:prstGeom prst="rect">
            <a:avLst/>
          </a:prstGeom>
          <a:noFill/>
        </p:spPr>
        <p:txBody>
          <a:bodyPr wrap="none" rtlCol="0">
            <a:spAutoFit/>
          </a:bodyPr>
          <a:lstStyle/>
          <a:p>
            <a:pPr marL="285750" indent="-285750">
              <a:buFont typeface="Arial" charset="0"/>
              <a:buChar char="•"/>
            </a:pPr>
            <a:r>
              <a:rPr lang="sv-SE" sz="2400" dirty="0" smtClean="0">
                <a:latin typeface="Minya Nouvelle" pitchFamily="2" charset="0"/>
              </a:rPr>
              <a:t>Webbläsarens inbyggda stilmall</a:t>
            </a:r>
          </a:p>
          <a:p>
            <a:pPr marL="285750" indent="-285750">
              <a:buFont typeface="Arial" charset="0"/>
              <a:buChar char="•"/>
            </a:pPr>
            <a:r>
              <a:rPr lang="sv-SE" sz="2400" dirty="0" smtClean="0">
                <a:latin typeface="Minya Nouvelle" pitchFamily="2" charset="0"/>
              </a:rPr>
              <a:t>Användarspecifika ändringar</a:t>
            </a:r>
          </a:p>
          <a:p>
            <a:pPr marL="285750" indent="-285750">
              <a:buFont typeface="Arial" charset="0"/>
              <a:buChar char="•"/>
            </a:pPr>
            <a:r>
              <a:rPr lang="sv-SE" sz="2400" dirty="0" smtClean="0">
                <a:latin typeface="Minya Nouvelle" pitchFamily="2" charset="0"/>
              </a:rPr>
              <a:t>Våra, utvecklarens, stilmallar:</a:t>
            </a:r>
          </a:p>
        </p:txBody>
      </p:sp>
      <p:pic>
        <p:nvPicPr>
          <p:cNvPr id="8" name="Picture 2" descr="S:\dfm\info\icons\v-collections\v_collections_png\software_graphics_media\128x128\shadow\palet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412358" y="2374398"/>
            <a:ext cx="877355" cy="2334080"/>
          </a:xfrm>
          <a:custGeom>
            <a:avLst/>
            <a:gdLst>
              <a:gd name="connsiteX0" fmla="*/ 781821 w 877355"/>
              <a:gd name="connsiteY0" fmla="*/ 2334080 h 2334080"/>
              <a:gd name="connsiteX1" fmla="*/ 44842 w 877355"/>
              <a:gd name="connsiteY1" fmla="*/ 1692635 h 2334080"/>
              <a:gd name="connsiteX2" fmla="*/ 167672 w 877355"/>
              <a:gd name="connsiteY2" fmla="*/ 48080 h 2334080"/>
              <a:gd name="connsiteX3" fmla="*/ 877355 w 877355"/>
              <a:gd name="connsiteY3" fmla="*/ 600814 h 2334080"/>
            </a:gdLst>
            <a:ahLst/>
            <a:cxnLst>
              <a:cxn ang="0">
                <a:pos x="connsiteX0" y="connsiteY0"/>
              </a:cxn>
              <a:cxn ang="0">
                <a:pos x="connsiteX1" y="connsiteY1"/>
              </a:cxn>
              <a:cxn ang="0">
                <a:pos x="connsiteX2" y="connsiteY2"/>
              </a:cxn>
              <a:cxn ang="0">
                <a:pos x="connsiteX3" y="connsiteY3"/>
              </a:cxn>
            </a:cxnLst>
            <a:rect l="l" t="t" r="r" b="b"/>
            <a:pathLst>
              <a:path w="877355" h="2334080">
                <a:moveTo>
                  <a:pt x="781821" y="2334080"/>
                </a:moveTo>
                <a:cubicBezTo>
                  <a:pt x="464510" y="2203857"/>
                  <a:pt x="147200" y="2073635"/>
                  <a:pt x="44842" y="1692635"/>
                </a:cubicBezTo>
                <a:cubicBezTo>
                  <a:pt x="-57516" y="1311635"/>
                  <a:pt x="28920" y="230050"/>
                  <a:pt x="167672" y="48080"/>
                </a:cubicBezTo>
                <a:cubicBezTo>
                  <a:pt x="306424" y="-133890"/>
                  <a:pt x="591889" y="233462"/>
                  <a:pt x="877355" y="60081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467544" y="4754969"/>
            <a:ext cx="2125903" cy="338554"/>
          </a:xfrm>
          <a:prstGeom prst="rect">
            <a:avLst/>
          </a:prstGeom>
          <a:noFill/>
        </p:spPr>
        <p:txBody>
          <a:bodyPr wrap="none" rtlCol="0">
            <a:spAutoFit/>
          </a:bodyPr>
          <a:lstStyle/>
          <a:p>
            <a:r>
              <a:rPr lang="sv-SE" sz="1600" dirty="0" smtClean="0">
                <a:solidFill>
                  <a:srgbClr val="FF0000"/>
                </a:solidFill>
                <a:latin typeface="Minya Nouvelle" pitchFamily="2" charset="0"/>
              </a:rPr>
              <a:t>Dessa kan vi påverka</a:t>
            </a:r>
          </a:p>
        </p:txBody>
      </p:sp>
    </p:spTree>
    <p:extLst>
      <p:ext uri="{BB962C8B-B14F-4D97-AF65-F5344CB8AC3E}">
        <p14:creationId xmlns:p14="http://schemas.microsoft.com/office/powerpoint/2010/main" val="410383068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Lokala stilar</a:t>
            </a:r>
            <a:endParaRPr lang="sv-SE" dirty="0"/>
          </a:p>
        </p:txBody>
      </p:sp>
      <p:sp>
        <p:nvSpPr>
          <p:cNvPr id="4" name="Rectangle 3"/>
          <p:cNvSpPr/>
          <p:nvPr/>
        </p:nvSpPr>
        <p:spPr>
          <a:xfrm>
            <a:off x="467544" y="3503156"/>
            <a:ext cx="5047741" cy="123110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smtClean="0">
                <a:solidFill>
                  <a:srgbClr val="0070C0"/>
                </a:solidFill>
                <a:latin typeface="Courier New" pitchFamily="49" charset="0"/>
                <a:cs typeface="Courier New" pitchFamily="49" charset="0"/>
              </a:rPr>
              <a:t> </a:t>
            </a:r>
            <a:endParaRPr lang="en-US" sz="800"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&lt;p </a:t>
            </a:r>
            <a:r>
              <a:rPr lang="en-US" sz="1400" b="1" dirty="0" smtClean="0">
                <a:solidFill>
                  <a:srgbClr val="FF0000"/>
                </a:solidFill>
                <a:latin typeface="Courier New" pitchFamily="49" charset="0"/>
                <a:cs typeface="Courier New" pitchFamily="49" charset="0"/>
              </a:rPr>
              <a:t>style</a:t>
            </a:r>
            <a:r>
              <a:rPr lang="en-US" sz="1400" dirty="0" smtClean="0">
                <a:solidFill>
                  <a:srgbClr val="0070C0"/>
                </a:solidFill>
                <a:latin typeface="Courier New" pitchFamily="49" charset="0"/>
                <a:cs typeface="Courier New" pitchFamily="49" charset="0"/>
              </a:rPr>
              <a:t>=</a:t>
            </a:r>
            <a:r>
              <a:rPr lang="en-US" sz="1400" dirty="0" smtClean="0">
                <a:solidFill>
                  <a:srgbClr val="7030A0"/>
                </a:solidFill>
                <a:latin typeface="Courier New" pitchFamily="49" charset="0"/>
                <a:cs typeface="Courier New" pitchFamily="49" charset="0"/>
              </a:rPr>
              <a:t>"color:#6C9; </a:t>
            </a:r>
            <a:r>
              <a:rPr lang="en-US" sz="1400" dirty="0" err="1" smtClean="0">
                <a:solidFill>
                  <a:srgbClr val="7030A0"/>
                </a:solidFill>
                <a:latin typeface="Courier New" pitchFamily="49" charset="0"/>
                <a:cs typeface="Courier New" pitchFamily="49" charset="0"/>
              </a:rPr>
              <a:t>text-align:center</a:t>
            </a:r>
            <a:r>
              <a:rPr lang="en-US" sz="1400" dirty="0" smtClean="0">
                <a:solidFill>
                  <a:srgbClr val="7030A0"/>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&gt;</a:t>
            </a:r>
            <a:endParaRPr lang="en-US" sz="1400" dirty="0" smtClean="0">
              <a:solidFill>
                <a:schemeClr val="tx1"/>
              </a:solidFill>
              <a:latin typeface="Courier New" pitchFamily="49" charset="0"/>
              <a:cs typeface="Courier New" pitchFamily="49" charset="0"/>
            </a:endParaRPr>
          </a:p>
          <a:p>
            <a:r>
              <a:rPr lang="en-US" sz="1400" dirty="0" smtClean="0">
                <a:solidFill>
                  <a:schemeClr val="tx1"/>
                </a:solidFill>
                <a:latin typeface="Courier New" pitchFamily="49" charset="0"/>
                <a:cs typeface="Courier New" pitchFamily="49" charset="0"/>
              </a:rPr>
              <a:t>     </a:t>
            </a:r>
            <a:r>
              <a:rPr lang="en-US" sz="1400" dirty="0" err="1" smtClean="0">
                <a:solidFill>
                  <a:schemeClr val="tx1"/>
                </a:solidFill>
                <a:latin typeface="Courier New" pitchFamily="49" charset="0"/>
                <a:cs typeface="Courier New" pitchFamily="49" charset="0"/>
              </a:rPr>
              <a:t>Centrerad</a:t>
            </a:r>
            <a:r>
              <a:rPr lang="en-US" sz="1400" dirty="0" smtClean="0">
                <a:solidFill>
                  <a:schemeClr val="tx1"/>
                </a:solidFill>
                <a:latin typeface="Courier New" pitchFamily="49" charset="0"/>
                <a:cs typeface="Courier New" pitchFamily="49" charset="0"/>
              </a:rPr>
              <a:t>, </a:t>
            </a:r>
            <a:r>
              <a:rPr lang="en-US" sz="1400" dirty="0" err="1" smtClean="0">
                <a:solidFill>
                  <a:schemeClr val="tx1"/>
                </a:solidFill>
                <a:latin typeface="Courier New" pitchFamily="49" charset="0"/>
                <a:cs typeface="Courier New" pitchFamily="49" charset="0"/>
              </a:rPr>
              <a:t>blåaktig</a:t>
            </a:r>
            <a:r>
              <a:rPr lang="en-US" sz="1400" dirty="0" smtClean="0">
                <a:solidFill>
                  <a:schemeClr val="tx1"/>
                </a:solidFill>
                <a:latin typeface="Courier New" pitchFamily="49" charset="0"/>
                <a:cs typeface="Courier New" pitchFamily="49" charset="0"/>
              </a:rPr>
              <a:t> text</a:t>
            </a:r>
          </a:p>
          <a:p>
            <a:r>
              <a:rPr lang="en-US" sz="1400" dirty="0">
                <a:solidFill>
                  <a:schemeClr val="tx1"/>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&lt;/p&gt;</a:t>
            </a:r>
            <a:endParaRPr lang="en-US" sz="1400" dirty="0">
              <a:solidFill>
                <a:srgbClr val="0070C0"/>
              </a:solidFill>
              <a:latin typeface="Courier New" pitchFamily="49" charset="0"/>
              <a:cs typeface="Courier New" pitchFamily="49" charset="0"/>
            </a:endParaRPr>
          </a:p>
          <a:p>
            <a:r>
              <a:rPr lang="en-US" sz="1400" dirty="0" smtClean="0">
                <a:solidFill>
                  <a:srgbClr val="0070C0"/>
                </a:solidFill>
                <a:latin typeface="Courier New" pitchFamily="49" charset="0"/>
                <a:cs typeface="Courier New" pitchFamily="49" charset="0"/>
              </a:rPr>
              <a:t> </a:t>
            </a:r>
            <a:endParaRPr lang="en-US" sz="1400" dirty="0">
              <a:solidFill>
                <a:srgbClr val="0070C0"/>
              </a:solidFill>
              <a:latin typeface="Courier New" pitchFamily="49" charset="0"/>
              <a:cs typeface="Courier New" pitchFamily="49" charset="0"/>
            </a:endParaRPr>
          </a:p>
        </p:txBody>
      </p:sp>
      <p:sp>
        <p:nvSpPr>
          <p:cNvPr id="5" name="TextBox 4"/>
          <p:cNvSpPr txBox="1"/>
          <p:nvPr/>
        </p:nvSpPr>
        <p:spPr>
          <a:xfrm>
            <a:off x="1907704" y="4734262"/>
            <a:ext cx="2358338" cy="369332"/>
          </a:xfrm>
          <a:prstGeom prst="rect">
            <a:avLst/>
          </a:prstGeom>
          <a:noFill/>
        </p:spPr>
        <p:txBody>
          <a:bodyPr wrap="none" rtlCol="0">
            <a:spAutoFit/>
          </a:bodyPr>
          <a:lstStyle/>
          <a:p>
            <a:r>
              <a:rPr lang="sv-SE" dirty="0" smtClean="0">
                <a:solidFill>
                  <a:srgbClr val="4086C0"/>
                </a:solidFill>
                <a:latin typeface="Times New Roman" pitchFamily="18" charset="0"/>
                <a:cs typeface="Times New Roman" pitchFamily="18" charset="0"/>
              </a:rPr>
              <a:t>Centrerad, blåaktig text</a:t>
            </a:r>
          </a:p>
        </p:txBody>
      </p:sp>
      <p:sp>
        <p:nvSpPr>
          <p:cNvPr id="7" name="TextBox 6"/>
          <p:cNvSpPr txBox="1"/>
          <p:nvPr/>
        </p:nvSpPr>
        <p:spPr>
          <a:xfrm>
            <a:off x="539552" y="1227445"/>
            <a:ext cx="4483920" cy="2062103"/>
          </a:xfrm>
          <a:prstGeom prst="rect">
            <a:avLst/>
          </a:prstGeom>
          <a:noFill/>
        </p:spPr>
        <p:txBody>
          <a:bodyPr wrap="none" rtlCol="0">
            <a:spAutoFit/>
          </a:bodyPr>
          <a:lstStyle/>
          <a:p>
            <a:r>
              <a:rPr lang="sv-SE" sz="1600" b="1" dirty="0" smtClean="0">
                <a:latin typeface="Minya Nouvelle" pitchFamily="2" charset="0"/>
              </a:rPr>
              <a:t>Fördelar:</a:t>
            </a:r>
          </a:p>
          <a:p>
            <a:pPr marL="285750" indent="-285750">
              <a:buFont typeface="Arial" charset="0"/>
              <a:buChar char="•"/>
            </a:pPr>
            <a:r>
              <a:rPr lang="sv-SE" sz="1600" dirty="0" smtClean="0">
                <a:latin typeface="Minya Nouvelle" pitchFamily="2" charset="0"/>
              </a:rPr>
              <a:t>Enkelt och smidigt</a:t>
            </a:r>
          </a:p>
          <a:p>
            <a:pPr marL="285750" indent="-285750">
              <a:buFont typeface="Arial" charset="0"/>
              <a:buChar char="•"/>
            </a:pPr>
            <a:endParaRPr lang="sv-SE" sz="1600" dirty="0">
              <a:latin typeface="Minya Nouvelle" pitchFamily="2" charset="0"/>
            </a:endParaRPr>
          </a:p>
          <a:p>
            <a:r>
              <a:rPr lang="sv-SE" sz="1600" b="1" dirty="0" smtClean="0">
                <a:latin typeface="Minya Nouvelle" pitchFamily="2" charset="0"/>
              </a:rPr>
              <a:t>Nackdelar:</a:t>
            </a:r>
          </a:p>
          <a:p>
            <a:pPr marL="285750" indent="-285750">
              <a:buFont typeface="Arial" charset="0"/>
              <a:buChar char="•"/>
            </a:pPr>
            <a:r>
              <a:rPr lang="sv-SE" sz="1600" dirty="0" smtClean="0">
                <a:latin typeface="Minya Nouvelle" pitchFamily="2" charset="0"/>
              </a:rPr>
              <a:t>Mycket svårt att underhålla</a:t>
            </a:r>
          </a:p>
          <a:p>
            <a:pPr marL="285750" indent="-285750">
              <a:buFont typeface="Arial" charset="0"/>
              <a:buChar char="•"/>
            </a:pPr>
            <a:r>
              <a:rPr lang="sv-SE" sz="1600" dirty="0" smtClean="0">
                <a:latin typeface="Minya Nouvelle" pitchFamily="2" charset="0"/>
              </a:rPr>
              <a:t>Blandar upp innehåll och presentation</a:t>
            </a:r>
          </a:p>
          <a:p>
            <a:pPr marL="285750" indent="-285750">
              <a:buFont typeface="Arial" charset="0"/>
              <a:buChar char="•"/>
            </a:pPr>
            <a:r>
              <a:rPr lang="sv-SE" sz="1600" dirty="0" smtClean="0">
                <a:latin typeface="Minya Nouvelle" pitchFamily="2" charset="0"/>
              </a:rPr>
              <a:t>Alla stilmallar finns inte på samma ställe</a:t>
            </a:r>
          </a:p>
          <a:p>
            <a:pPr marL="285750" indent="-285750">
              <a:buFont typeface="Arial" charset="0"/>
              <a:buChar char="•"/>
            </a:pPr>
            <a:r>
              <a:rPr lang="sv-SE" sz="1600" dirty="0" smtClean="0">
                <a:latin typeface="Minya Nouvelle" pitchFamily="2" charset="0"/>
              </a:rPr>
              <a:t>Återupprepning av kod</a:t>
            </a:r>
          </a:p>
        </p:txBody>
      </p:sp>
      <p:pic>
        <p:nvPicPr>
          <p:cNvPr id="8"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91138" name="Picture 2" descr="S:\dfm\info\icons\v-collections\v_collections_png\software_graphics_media\64x64\shadow\element_w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408" y="98529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1140" name="Picture 4" descr="S:\dfm\info\icons\v-collections\v_collections_png\basic_foundation\128x128\shadow\sign_warn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808" y="2070347"/>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3344" y="3289547"/>
            <a:ext cx="2376264" cy="923330"/>
          </a:xfrm>
          <a:prstGeom prst="rect">
            <a:avLst/>
          </a:prstGeom>
          <a:noFill/>
        </p:spPr>
        <p:txBody>
          <a:bodyPr wrap="square" rtlCol="0">
            <a:spAutoFit/>
          </a:bodyPr>
          <a:lstStyle/>
          <a:p>
            <a:pPr algn="ctr"/>
            <a:r>
              <a:rPr lang="sv-SE" dirty="0" smtClean="0">
                <a:latin typeface="Minya Nouvelle" pitchFamily="2" charset="0"/>
              </a:rPr>
              <a:t>Undvik för allt annat än testsyfte, och vissa specialfall</a:t>
            </a:r>
          </a:p>
        </p:txBody>
      </p:sp>
    </p:spTree>
    <p:extLst>
      <p:ext uri="{BB962C8B-B14F-4D97-AF65-F5344CB8AC3E}">
        <p14:creationId xmlns:p14="http://schemas.microsoft.com/office/powerpoint/2010/main" val="34804149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uckis.blogg.se/images/2010/90210goesgreen_photos_867313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 y="409228"/>
            <a:ext cx="6696744" cy="496347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Interna stilmallar</a:t>
            </a:r>
            <a:endParaRPr lang="sv-SE" dirty="0"/>
          </a:p>
        </p:txBody>
      </p:sp>
      <p:sp>
        <p:nvSpPr>
          <p:cNvPr id="4" name="Rectangle 3"/>
          <p:cNvSpPr/>
          <p:nvPr/>
        </p:nvSpPr>
        <p:spPr>
          <a:xfrm>
            <a:off x="474132" y="2146999"/>
            <a:ext cx="3911886" cy="164660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&lt;head&gt;</a:t>
            </a:r>
            <a:br>
              <a:rPr lang="en-US" sz="1400" dirty="0" smtClean="0">
                <a:solidFill>
                  <a:srgbClr val="0070C0"/>
                </a:solidFill>
                <a:latin typeface="Courier New" pitchFamily="49" charset="0"/>
                <a:cs typeface="Courier New" pitchFamily="49" charset="0"/>
              </a:rPr>
            </a:br>
            <a:r>
              <a:rPr lang="en-US" sz="1400" dirty="0" smtClean="0">
                <a:solidFill>
                  <a:srgbClr val="0070C0"/>
                </a:solidFill>
                <a:latin typeface="Courier New" pitchFamily="49" charset="0"/>
                <a:cs typeface="Courier New" pitchFamily="49" charset="0"/>
              </a:rPr>
              <a:t>   …</a:t>
            </a:r>
            <a:br>
              <a:rPr lang="en-US" sz="1400" dirty="0" smtClean="0">
                <a:solidFill>
                  <a:srgbClr val="0070C0"/>
                </a:solidFill>
                <a:latin typeface="Courier New" pitchFamily="49" charset="0"/>
                <a:cs typeface="Courier New" pitchFamily="49" charset="0"/>
              </a:rPr>
            </a:br>
            <a:endParaRPr lang="en-US" sz="700"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&lt;style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"text/</a:t>
            </a:r>
            <a:r>
              <a:rPr lang="en-US" sz="1200" b="1" dirty="0" err="1" smtClean="0">
                <a:solidFill>
                  <a:srgbClr val="7030A0"/>
                </a:solidFill>
                <a:latin typeface="Courier New" pitchFamily="49" charset="0"/>
                <a:cs typeface="Courier New" pitchFamily="49" charset="0"/>
              </a:rPr>
              <a:t>css</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endParaRPr lang="en-US" sz="1200" b="1" dirty="0" smtClean="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chemeClr val="accent3"/>
                </a:solidFill>
                <a:latin typeface="Courier New" pitchFamily="49" charset="0"/>
                <a:cs typeface="Courier New" pitchFamily="49" charset="0"/>
              </a:rPr>
              <a:t>p</a:t>
            </a:r>
            <a:r>
              <a:rPr lang="en-US" sz="1200" b="1" dirty="0" smtClean="0">
                <a:solidFill>
                  <a:schemeClr val="tx1"/>
                </a:solidFill>
                <a:latin typeface="Courier New" pitchFamily="49" charset="0"/>
                <a:cs typeface="Courier New" pitchFamily="49" charset="0"/>
              </a:rPr>
              <a:t> {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red;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&lt;/style&gt;</a:t>
            </a:r>
            <a:endParaRPr lang="en-US" sz="1200" b="1" dirty="0">
              <a:solidFill>
                <a:srgbClr val="0070C0"/>
              </a:solidFill>
              <a:latin typeface="Courier New" pitchFamily="49" charset="0"/>
              <a:cs typeface="Courier New" pitchFamily="49" charset="0"/>
            </a:endParaRPr>
          </a:p>
          <a:p>
            <a:r>
              <a:rPr lang="en-US" sz="1400" dirty="0" smtClean="0">
                <a:solidFill>
                  <a:srgbClr val="0070C0"/>
                </a:solidFill>
                <a:latin typeface="Courier New" pitchFamily="49" charset="0"/>
                <a:cs typeface="Courier New" pitchFamily="49" charset="0"/>
              </a:rPr>
              <a:t>   …</a:t>
            </a:r>
          </a:p>
          <a:p>
            <a:r>
              <a:rPr lang="en-US" sz="1400" dirty="0" smtClean="0">
                <a:solidFill>
                  <a:srgbClr val="0070C0"/>
                </a:solidFill>
                <a:latin typeface="Courier New" pitchFamily="49" charset="0"/>
                <a:cs typeface="Courier New" pitchFamily="49" charset="0"/>
              </a:rPr>
              <a:t> &lt;/head&gt;</a:t>
            </a:r>
            <a:endParaRPr lang="en-US" sz="1400" dirty="0">
              <a:solidFill>
                <a:srgbClr val="0070C0"/>
              </a:solidFill>
              <a:latin typeface="Courier New" pitchFamily="49" charset="0"/>
              <a:cs typeface="Courier New" pitchFamily="49" charset="0"/>
            </a:endParaRPr>
          </a:p>
        </p:txBody>
      </p:sp>
      <p:sp>
        <p:nvSpPr>
          <p:cNvPr id="5" name="Freeform 4"/>
          <p:cNvSpPr/>
          <p:nvPr/>
        </p:nvSpPr>
        <p:spPr>
          <a:xfrm rot="1256354">
            <a:off x="2765416" y="2945038"/>
            <a:ext cx="1835624" cy="538336"/>
          </a:xfrm>
          <a:custGeom>
            <a:avLst/>
            <a:gdLst>
              <a:gd name="connsiteX0" fmla="*/ 1835624 w 1835624"/>
              <a:gd name="connsiteY0" fmla="*/ 0 h 538336"/>
              <a:gd name="connsiteX1" fmla="*/ 1255594 w 1835624"/>
              <a:gd name="connsiteY1" fmla="*/ 484496 h 538336"/>
              <a:gd name="connsiteX2" fmla="*/ 0 w 1835624"/>
              <a:gd name="connsiteY2" fmla="*/ 504968 h 538336"/>
            </a:gdLst>
            <a:ahLst/>
            <a:cxnLst>
              <a:cxn ang="0">
                <a:pos x="connsiteX0" y="connsiteY0"/>
              </a:cxn>
              <a:cxn ang="0">
                <a:pos x="connsiteX1" y="connsiteY1"/>
              </a:cxn>
              <a:cxn ang="0">
                <a:pos x="connsiteX2" y="connsiteY2"/>
              </a:cxn>
            </a:cxnLst>
            <a:rect l="l" t="t" r="r" b="b"/>
            <a:pathLst>
              <a:path w="1835624" h="538336">
                <a:moveTo>
                  <a:pt x="1835624" y="0"/>
                </a:moveTo>
                <a:cubicBezTo>
                  <a:pt x="1698577" y="200167"/>
                  <a:pt x="1561531" y="400335"/>
                  <a:pt x="1255594" y="484496"/>
                </a:cubicBezTo>
                <a:cubicBezTo>
                  <a:pt x="949657" y="568657"/>
                  <a:pt x="474828" y="536812"/>
                  <a:pt x="0" y="50496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rot="1860552">
            <a:off x="4418758" y="2997159"/>
            <a:ext cx="1649811" cy="584775"/>
          </a:xfrm>
          <a:prstGeom prst="rect">
            <a:avLst/>
          </a:prstGeom>
          <a:noFill/>
        </p:spPr>
        <p:txBody>
          <a:bodyPr wrap="none" rtlCol="0">
            <a:spAutoFit/>
          </a:bodyPr>
          <a:lstStyle/>
          <a:p>
            <a:r>
              <a:rPr lang="sv-SE" sz="1600" dirty="0" smtClean="0">
                <a:solidFill>
                  <a:srgbClr val="FF0000"/>
                </a:solidFill>
                <a:latin typeface="Minya Nouvelle" pitchFamily="2" charset="0"/>
              </a:rPr>
              <a:t>Här skriver vår </a:t>
            </a:r>
            <a:br>
              <a:rPr lang="sv-SE" sz="1600" dirty="0" smtClean="0">
                <a:solidFill>
                  <a:srgbClr val="FF0000"/>
                </a:solidFill>
                <a:latin typeface="Minya Nouvelle" pitchFamily="2" charset="0"/>
              </a:rPr>
            </a:br>
            <a:r>
              <a:rPr lang="sv-SE" sz="1600" dirty="0" err="1" smtClean="0">
                <a:solidFill>
                  <a:srgbClr val="FF0000"/>
                </a:solidFill>
                <a:latin typeface="Minya Nouvelle" pitchFamily="2" charset="0"/>
              </a:rPr>
              <a:t>stilmallskod</a:t>
            </a:r>
            <a:endParaRPr lang="sv-SE" sz="1600" dirty="0" smtClean="0">
              <a:solidFill>
                <a:srgbClr val="FF0000"/>
              </a:solidFill>
              <a:latin typeface="Minya Nouvelle" pitchFamily="2" charset="0"/>
            </a:endParaRPr>
          </a:p>
        </p:txBody>
      </p:sp>
      <p:pic>
        <p:nvPicPr>
          <p:cNvPr id="88066"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1920257" y="2095150"/>
            <a:ext cx="1194179" cy="675564"/>
          </a:xfrm>
          <a:custGeom>
            <a:avLst/>
            <a:gdLst>
              <a:gd name="connsiteX0" fmla="*/ 1194179 w 1194179"/>
              <a:gd name="connsiteY0" fmla="*/ 0 h 675564"/>
              <a:gd name="connsiteX1" fmla="*/ 518615 w 1194179"/>
              <a:gd name="connsiteY1" fmla="*/ 320722 h 675564"/>
              <a:gd name="connsiteX2" fmla="*/ 0 w 1194179"/>
              <a:gd name="connsiteY2" fmla="*/ 675564 h 675564"/>
            </a:gdLst>
            <a:ahLst/>
            <a:cxnLst>
              <a:cxn ang="0">
                <a:pos x="connsiteX0" y="connsiteY0"/>
              </a:cxn>
              <a:cxn ang="0">
                <a:pos x="connsiteX1" y="connsiteY1"/>
              </a:cxn>
              <a:cxn ang="0">
                <a:pos x="connsiteX2" y="connsiteY2"/>
              </a:cxn>
            </a:cxnLst>
            <a:rect l="l" t="t" r="r" b="b"/>
            <a:pathLst>
              <a:path w="1194179" h="675564">
                <a:moveTo>
                  <a:pt x="1194179" y="0"/>
                </a:moveTo>
                <a:cubicBezTo>
                  <a:pt x="955912" y="104064"/>
                  <a:pt x="717645" y="208128"/>
                  <a:pt x="518615" y="320722"/>
                </a:cubicBezTo>
                <a:cubicBezTo>
                  <a:pt x="319585" y="433316"/>
                  <a:pt x="159792" y="554440"/>
                  <a:pt x="0" y="67556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TextBox 9"/>
          <p:cNvSpPr txBox="1"/>
          <p:nvPr/>
        </p:nvSpPr>
        <p:spPr>
          <a:xfrm>
            <a:off x="3017866" y="1883934"/>
            <a:ext cx="3296095" cy="307777"/>
          </a:xfrm>
          <a:prstGeom prst="rect">
            <a:avLst/>
          </a:prstGeom>
          <a:noFill/>
        </p:spPr>
        <p:txBody>
          <a:bodyPr wrap="none" rtlCol="0">
            <a:spAutoFit/>
          </a:bodyPr>
          <a:lstStyle/>
          <a:p>
            <a:r>
              <a:rPr lang="sv-SE" sz="1400" dirty="0" smtClean="0">
                <a:solidFill>
                  <a:srgbClr val="FF0000"/>
                </a:solidFill>
                <a:latin typeface="Minya Nouvelle" pitchFamily="2" charset="0"/>
              </a:rPr>
              <a:t>"text/</a:t>
            </a:r>
            <a:r>
              <a:rPr lang="sv-SE" sz="1400" dirty="0" err="1" smtClean="0">
                <a:solidFill>
                  <a:srgbClr val="FF0000"/>
                </a:solidFill>
                <a:latin typeface="Minya Nouvelle" pitchFamily="2" charset="0"/>
              </a:rPr>
              <a:t>css</a:t>
            </a:r>
            <a:r>
              <a:rPr lang="sv-SE" sz="1400" dirty="0" smtClean="0">
                <a:solidFill>
                  <a:srgbClr val="FF0000"/>
                </a:solidFill>
                <a:latin typeface="Minya Nouvelle" pitchFamily="2" charset="0"/>
              </a:rPr>
              <a:t>" default. Behöver inte anges</a:t>
            </a:r>
          </a:p>
        </p:txBody>
      </p:sp>
      <p:sp>
        <p:nvSpPr>
          <p:cNvPr id="13" name="TextBox 12"/>
          <p:cNvSpPr txBox="1"/>
          <p:nvPr/>
        </p:nvSpPr>
        <p:spPr>
          <a:xfrm>
            <a:off x="6193344" y="3289547"/>
            <a:ext cx="2376264" cy="923330"/>
          </a:xfrm>
          <a:prstGeom prst="rect">
            <a:avLst/>
          </a:prstGeom>
          <a:noFill/>
        </p:spPr>
        <p:txBody>
          <a:bodyPr wrap="square" rtlCol="0">
            <a:spAutoFit/>
          </a:bodyPr>
          <a:lstStyle/>
          <a:p>
            <a:pPr algn="ctr"/>
            <a:r>
              <a:rPr lang="sv-SE" dirty="0" smtClean="0">
                <a:latin typeface="Minya Nouvelle" pitchFamily="2" charset="0"/>
              </a:rPr>
              <a:t>Använd enbart för sidspecifika avvikelser, om än då</a:t>
            </a:r>
          </a:p>
        </p:txBody>
      </p:sp>
      <p:pic>
        <p:nvPicPr>
          <p:cNvPr id="14" name="Picture 6" descr="S:\dfm\info\icons\v-collections\v_collections_png\basic_foundation\128x128\shadow\infor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808" y="210354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8070" name="Picture 6" descr="S:\dfm\info\icons\v-collections\v_collections_png\software_graphics_media\64x64\shadow\element_in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808" y="944027"/>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028233"/>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Externa stilmallar</a:t>
            </a:r>
            <a:endParaRPr lang="sv-SE" dirty="0"/>
          </a:p>
        </p:txBody>
      </p:sp>
      <p:pic>
        <p:nvPicPr>
          <p:cNvPr id="5"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90114" name="Picture 2" descr="S:\dfm\info\icons\v-collections\v_collections_png\software_graphics_media\64x64\shadow\code_colo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0573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15008" y="3289547"/>
            <a:ext cx="2376264" cy="646331"/>
          </a:xfrm>
          <a:prstGeom prst="rect">
            <a:avLst/>
          </a:prstGeom>
          <a:noFill/>
        </p:spPr>
        <p:txBody>
          <a:bodyPr wrap="square" rtlCol="0">
            <a:spAutoFit/>
          </a:bodyPr>
          <a:lstStyle/>
          <a:p>
            <a:pPr algn="ctr"/>
            <a:r>
              <a:rPr lang="sv-SE" dirty="0" smtClean="0">
                <a:latin typeface="Minya Nouvelle" pitchFamily="2" charset="0"/>
              </a:rPr>
              <a:t>Använd denna metod uteslutande</a:t>
            </a:r>
          </a:p>
        </p:txBody>
      </p:sp>
      <p:pic>
        <p:nvPicPr>
          <p:cNvPr id="7" name="Picture 4" descr="S:\dfm\info\icons\v-collections\v_collections_png\business_finance_data\128x128\shadow\hand_thumb_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937" y="207034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9552" y="1227445"/>
            <a:ext cx="4503156" cy="830997"/>
          </a:xfrm>
          <a:prstGeom prst="rect">
            <a:avLst/>
          </a:prstGeom>
          <a:noFill/>
        </p:spPr>
        <p:txBody>
          <a:bodyPr wrap="none" rtlCol="0">
            <a:spAutoFit/>
          </a:bodyPr>
          <a:lstStyle/>
          <a:p>
            <a:r>
              <a:rPr lang="sv-SE" sz="1600" b="1" dirty="0" smtClean="0">
                <a:latin typeface="Minya Nouvelle" pitchFamily="2" charset="0"/>
              </a:rPr>
              <a:t>Fördelar:</a:t>
            </a:r>
          </a:p>
          <a:p>
            <a:pPr marL="285750" indent="-285750">
              <a:buFont typeface="Arial" charset="0"/>
              <a:buChar char="•"/>
            </a:pPr>
            <a:r>
              <a:rPr lang="sv-SE" sz="1600" dirty="0" smtClean="0">
                <a:latin typeface="Minya Nouvelle" pitchFamily="2" charset="0"/>
              </a:rPr>
              <a:t>Lätt att ändra stilmall för flera sidor samtidigt</a:t>
            </a:r>
          </a:p>
          <a:p>
            <a:pPr marL="285750" indent="-285750">
              <a:buFont typeface="Arial" charset="0"/>
              <a:buChar char="•"/>
            </a:pPr>
            <a:r>
              <a:rPr lang="sv-SE" sz="1600" dirty="0" smtClean="0">
                <a:latin typeface="Minya Nouvelle" pitchFamily="2" charset="0"/>
              </a:rPr>
              <a:t>Du får ett enhetligt utseende på sajten</a:t>
            </a:r>
          </a:p>
        </p:txBody>
      </p:sp>
      <p:sp>
        <p:nvSpPr>
          <p:cNvPr id="9" name="Rectangle 8"/>
          <p:cNvSpPr/>
          <p:nvPr/>
        </p:nvSpPr>
        <p:spPr>
          <a:xfrm>
            <a:off x="326892" y="2589342"/>
            <a:ext cx="6114092" cy="127727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smtClean="0">
                <a:solidFill>
                  <a:srgbClr val="0070C0"/>
                </a:solidFill>
                <a:latin typeface="Courier New" pitchFamily="49" charset="0"/>
                <a:cs typeface="Courier New" pitchFamily="49" charset="0"/>
              </a:rPr>
              <a:t> </a:t>
            </a:r>
            <a:r>
              <a:rPr lang="en-US" sz="1400" dirty="0" smtClean="0">
                <a:solidFill>
                  <a:srgbClr val="0070C0"/>
                </a:solidFill>
                <a:latin typeface="Courier New" pitchFamily="49" charset="0"/>
                <a:cs typeface="Courier New" pitchFamily="49" charset="0"/>
              </a:rPr>
              <a:t>&lt;head&gt;</a:t>
            </a:r>
            <a:br>
              <a:rPr lang="en-US" sz="1400" dirty="0" smtClean="0">
                <a:solidFill>
                  <a:srgbClr val="0070C0"/>
                </a:solidFill>
                <a:latin typeface="Courier New" pitchFamily="49" charset="0"/>
                <a:cs typeface="Courier New" pitchFamily="49" charset="0"/>
              </a:rPr>
            </a:br>
            <a:r>
              <a:rPr lang="en-US" sz="1400" dirty="0" smtClean="0">
                <a:solidFill>
                  <a:srgbClr val="0070C0"/>
                </a:solidFill>
                <a:latin typeface="Courier New" pitchFamily="49" charset="0"/>
                <a:cs typeface="Courier New" pitchFamily="49" charset="0"/>
              </a:rPr>
              <a:t>   &lt;title&gt;</a:t>
            </a:r>
            <a:r>
              <a:rPr lang="en-US" sz="1400" dirty="0" err="1" smtClean="0">
                <a:solidFill>
                  <a:srgbClr val="0070C0"/>
                </a:solidFill>
                <a:latin typeface="Courier New" pitchFamily="49" charset="0"/>
                <a:cs typeface="Courier New" pitchFamily="49" charset="0"/>
              </a:rPr>
              <a:t>Sida</a:t>
            </a:r>
            <a:r>
              <a:rPr lang="en-US" sz="1400" dirty="0" smtClean="0">
                <a:solidFill>
                  <a:srgbClr val="0070C0"/>
                </a:solidFill>
                <a:latin typeface="Courier New" pitchFamily="49" charset="0"/>
                <a:cs typeface="Courier New" pitchFamily="49" charset="0"/>
              </a:rPr>
              <a:t> med </a:t>
            </a:r>
            <a:r>
              <a:rPr lang="en-US" sz="1400" dirty="0" err="1" smtClean="0">
                <a:solidFill>
                  <a:srgbClr val="0070C0"/>
                </a:solidFill>
                <a:latin typeface="Courier New" pitchFamily="49" charset="0"/>
                <a:cs typeface="Courier New" pitchFamily="49" charset="0"/>
              </a:rPr>
              <a:t>stilmallar</a:t>
            </a:r>
            <a:r>
              <a:rPr lang="en-US" sz="1400" dirty="0" smtClean="0">
                <a:solidFill>
                  <a:srgbClr val="0070C0"/>
                </a:solidFill>
                <a:latin typeface="Courier New" pitchFamily="49" charset="0"/>
                <a:cs typeface="Courier New" pitchFamily="49" charset="0"/>
              </a:rPr>
              <a:t>&lt;/title&gt;</a:t>
            </a:r>
            <a:br>
              <a:rPr lang="en-US" sz="1400" dirty="0" smtClean="0">
                <a:solidFill>
                  <a:srgbClr val="0070C0"/>
                </a:solidFill>
                <a:latin typeface="Courier New" pitchFamily="49" charset="0"/>
                <a:cs typeface="Courier New" pitchFamily="49" charset="0"/>
              </a:rPr>
            </a:br>
            <a:endParaRPr lang="en-US" sz="700"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"text/</a:t>
            </a:r>
            <a:r>
              <a:rPr lang="en-US" sz="1200" b="1" dirty="0" err="1" smtClean="0">
                <a:solidFill>
                  <a:srgbClr val="7030A0"/>
                </a:solidFill>
                <a:latin typeface="Courier New" pitchFamily="49" charset="0"/>
                <a:cs typeface="Courier New" pitchFamily="49" charset="0"/>
              </a:rPr>
              <a:t>css</a:t>
            </a:r>
            <a:r>
              <a:rPr lang="en-US" sz="1200" b="1" dirty="0" smtClean="0">
                <a:solidFill>
                  <a:srgbClr val="7030A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"basic.css" </a:t>
            </a:r>
            <a:r>
              <a:rPr lang="en-US" sz="1200" b="1" dirty="0" smtClean="0">
                <a:solidFill>
                  <a:srgbClr val="0070C0"/>
                </a:solidFill>
                <a:latin typeface="Courier New" pitchFamily="49" charset="0"/>
                <a:cs typeface="Courier New" pitchFamily="49" charset="0"/>
              </a:rPr>
              <a:t>/&gt;</a:t>
            </a:r>
          </a:p>
          <a:p>
            <a:r>
              <a:rPr lang="en-US" sz="1400" dirty="0" smtClean="0">
                <a:solidFill>
                  <a:srgbClr val="0070C0"/>
                </a:solidFill>
                <a:latin typeface="Courier New" pitchFamily="49" charset="0"/>
                <a:cs typeface="Courier New" pitchFamily="49" charset="0"/>
              </a:rPr>
              <a:t>   …</a:t>
            </a:r>
          </a:p>
          <a:p>
            <a:r>
              <a:rPr lang="en-US" sz="1400" dirty="0" smtClean="0">
                <a:solidFill>
                  <a:srgbClr val="0070C0"/>
                </a:solidFill>
                <a:latin typeface="Courier New" pitchFamily="49" charset="0"/>
                <a:cs typeface="Courier New" pitchFamily="49" charset="0"/>
              </a:rPr>
              <a:t> &lt;/head&gt;</a:t>
            </a:r>
            <a:endParaRPr lang="en-US" sz="1400" dirty="0">
              <a:solidFill>
                <a:srgbClr val="0070C0"/>
              </a:solidFill>
              <a:latin typeface="Courier New" pitchFamily="49" charset="0"/>
              <a:cs typeface="Courier New" pitchFamily="49" charset="0"/>
            </a:endParaRPr>
          </a:p>
        </p:txBody>
      </p:sp>
      <p:sp>
        <p:nvSpPr>
          <p:cNvPr id="10" name="Freeform 9"/>
          <p:cNvSpPr/>
          <p:nvPr/>
        </p:nvSpPr>
        <p:spPr>
          <a:xfrm rot="10029995">
            <a:off x="3185124" y="3477502"/>
            <a:ext cx="498119" cy="535793"/>
          </a:xfrm>
          <a:custGeom>
            <a:avLst/>
            <a:gdLst>
              <a:gd name="connsiteX0" fmla="*/ 1194179 w 1194179"/>
              <a:gd name="connsiteY0" fmla="*/ 0 h 675564"/>
              <a:gd name="connsiteX1" fmla="*/ 518615 w 1194179"/>
              <a:gd name="connsiteY1" fmla="*/ 320722 h 675564"/>
              <a:gd name="connsiteX2" fmla="*/ 0 w 1194179"/>
              <a:gd name="connsiteY2" fmla="*/ 675564 h 675564"/>
            </a:gdLst>
            <a:ahLst/>
            <a:cxnLst>
              <a:cxn ang="0">
                <a:pos x="connsiteX0" y="connsiteY0"/>
              </a:cxn>
              <a:cxn ang="0">
                <a:pos x="connsiteX1" y="connsiteY1"/>
              </a:cxn>
              <a:cxn ang="0">
                <a:pos x="connsiteX2" y="connsiteY2"/>
              </a:cxn>
            </a:cxnLst>
            <a:rect l="l" t="t" r="r" b="b"/>
            <a:pathLst>
              <a:path w="1194179" h="675564">
                <a:moveTo>
                  <a:pt x="1194179" y="0"/>
                </a:moveTo>
                <a:cubicBezTo>
                  <a:pt x="955912" y="104064"/>
                  <a:pt x="717645" y="208128"/>
                  <a:pt x="518615" y="320722"/>
                </a:cubicBezTo>
                <a:cubicBezTo>
                  <a:pt x="319585" y="433316"/>
                  <a:pt x="159792" y="554440"/>
                  <a:pt x="0" y="67556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TextBox 10"/>
          <p:cNvSpPr txBox="1"/>
          <p:nvPr/>
        </p:nvSpPr>
        <p:spPr>
          <a:xfrm rot="21278497">
            <a:off x="2276641" y="4024855"/>
            <a:ext cx="2505814" cy="307777"/>
          </a:xfrm>
          <a:prstGeom prst="rect">
            <a:avLst/>
          </a:prstGeom>
          <a:noFill/>
        </p:spPr>
        <p:txBody>
          <a:bodyPr wrap="none" rtlCol="0">
            <a:spAutoFit/>
          </a:bodyPr>
          <a:lstStyle/>
          <a:p>
            <a:r>
              <a:rPr lang="sv-SE" sz="1400" dirty="0" smtClean="0">
                <a:solidFill>
                  <a:srgbClr val="FF0000"/>
                </a:solidFill>
                <a:latin typeface="Minya Nouvelle" pitchFamily="2" charset="0"/>
              </a:rPr>
              <a:t>Behöver inte anges i HTML5</a:t>
            </a:r>
          </a:p>
        </p:txBody>
      </p:sp>
      <p:sp>
        <p:nvSpPr>
          <p:cNvPr id="12" name="TextBox 11"/>
          <p:cNvSpPr txBox="1"/>
          <p:nvPr/>
        </p:nvSpPr>
        <p:spPr>
          <a:xfrm rot="20708270">
            <a:off x="5017302" y="4061731"/>
            <a:ext cx="1407758" cy="307777"/>
          </a:xfrm>
          <a:prstGeom prst="rect">
            <a:avLst/>
          </a:prstGeom>
          <a:noFill/>
        </p:spPr>
        <p:txBody>
          <a:bodyPr wrap="none" rtlCol="0">
            <a:spAutoFit/>
          </a:bodyPr>
          <a:lstStyle/>
          <a:p>
            <a:r>
              <a:rPr lang="sv-SE" sz="1400" dirty="0" smtClean="0">
                <a:solidFill>
                  <a:srgbClr val="FF0000"/>
                </a:solidFill>
                <a:latin typeface="Minya Nouvelle" pitchFamily="2" charset="0"/>
              </a:rPr>
              <a:t>Filändelse </a:t>
            </a:r>
            <a:r>
              <a:rPr lang="sv-SE" sz="1400" b="1" dirty="0" smtClean="0">
                <a:solidFill>
                  <a:srgbClr val="FF0000"/>
                </a:solidFill>
                <a:latin typeface="Minya Nouvelle" pitchFamily="2" charset="0"/>
              </a:rPr>
              <a:t>.</a:t>
            </a:r>
            <a:r>
              <a:rPr lang="sv-SE" sz="1400" b="1" dirty="0" err="1" smtClean="0">
                <a:solidFill>
                  <a:srgbClr val="FF0000"/>
                </a:solidFill>
                <a:latin typeface="Minya Nouvelle" pitchFamily="2" charset="0"/>
              </a:rPr>
              <a:t>css</a:t>
            </a:r>
            <a:endParaRPr lang="sv-SE" sz="1400" b="1" dirty="0" smtClean="0">
              <a:solidFill>
                <a:srgbClr val="FF0000"/>
              </a:solidFill>
              <a:latin typeface="Minya Nouvelle" pitchFamily="2" charset="0"/>
            </a:endParaRPr>
          </a:p>
        </p:txBody>
      </p:sp>
      <p:sp>
        <p:nvSpPr>
          <p:cNvPr id="4" name="Freeform 3"/>
          <p:cNvSpPr/>
          <p:nvPr/>
        </p:nvSpPr>
        <p:spPr>
          <a:xfrm>
            <a:off x="5228281" y="3398293"/>
            <a:ext cx="237647" cy="689211"/>
          </a:xfrm>
          <a:custGeom>
            <a:avLst/>
            <a:gdLst>
              <a:gd name="connsiteX0" fmla="*/ 237647 w 237647"/>
              <a:gd name="connsiteY0" fmla="*/ 689211 h 689211"/>
              <a:gd name="connsiteX1" fmla="*/ 5635 w 237647"/>
              <a:gd name="connsiteY1" fmla="*/ 559558 h 689211"/>
              <a:gd name="connsiteX2" fmla="*/ 94346 w 237647"/>
              <a:gd name="connsiteY2" fmla="*/ 0 h 689211"/>
            </a:gdLst>
            <a:ahLst/>
            <a:cxnLst>
              <a:cxn ang="0">
                <a:pos x="connsiteX0" y="connsiteY0"/>
              </a:cxn>
              <a:cxn ang="0">
                <a:pos x="connsiteX1" y="connsiteY1"/>
              </a:cxn>
              <a:cxn ang="0">
                <a:pos x="connsiteX2" y="connsiteY2"/>
              </a:cxn>
            </a:cxnLst>
            <a:rect l="l" t="t" r="r" b="b"/>
            <a:pathLst>
              <a:path w="237647" h="689211">
                <a:moveTo>
                  <a:pt x="237647" y="689211"/>
                </a:moveTo>
                <a:cubicBezTo>
                  <a:pt x="133582" y="681818"/>
                  <a:pt x="29518" y="674426"/>
                  <a:pt x="5635" y="559558"/>
                </a:cubicBezTo>
                <a:cubicBezTo>
                  <a:pt x="-18248" y="444690"/>
                  <a:pt x="38049" y="222345"/>
                  <a:pt x="94346"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TextBox 12"/>
          <p:cNvSpPr txBox="1"/>
          <p:nvPr/>
        </p:nvSpPr>
        <p:spPr>
          <a:xfrm>
            <a:off x="203215" y="5243056"/>
            <a:ext cx="8462573" cy="369332"/>
          </a:xfrm>
          <a:prstGeom prst="rect">
            <a:avLst/>
          </a:prstGeom>
          <a:noFill/>
        </p:spPr>
        <p:txBody>
          <a:bodyPr wrap="none" rtlCol="0">
            <a:spAutoFit/>
          </a:bodyPr>
          <a:lstStyle/>
          <a:p>
            <a:r>
              <a:rPr lang="sv-SE" dirty="0" smtClean="0">
                <a:latin typeface="Minya Nouvelle" pitchFamily="2" charset="0"/>
              </a:rPr>
              <a:t>Man kan även använda direktivet @import inom &lt;style&gt;. Mer om detta senare.</a:t>
            </a:r>
          </a:p>
        </p:txBody>
      </p:sp>
    </p:spTree>
    <p:extLst>
      <p:ext uri="{BB962C8B-B14F-4D97-AF65-F5344CB8AC3E}">
        <p14:creationId xmlns:p14="http://schemas.microsoft.com/office/powerpoint/2010/main" val="139710690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Syntax</a:t>
            </a:r>
            <a:endParaRPr lang="sv-SE" dirty="0"/>
          </a:p>
        </p:txBody>
      </p:sp>
      <p:sp>
        <p:nvSpPr>
          <p:cNvPr id="4" name="Rectangle 3"/>
          <p:cNvSpPr/>
          <p:nvPr/>
        </p:nvSpPr>
        <p:spPr>
          <a:xfrm>
            <a:off x="467544" y="1345332"/>
            <a:ext cx="391188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smtClean="0">
                <a:solidFill>
                  <a:schemeClr val="accent3"/>
                </a:solidFill>
                <a:latin typeface="Courier New" pitchFamily="49" charset="0"/>
                <a:cs typeface="Courier New" pitchFamily="49" charset="0"/>
              </a:rPr>
              <a:t>selektor</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värde</a:t>
            </a:r>
            <a:r>
              <a:rPr lang="en-US" sz="1200" b="1" dirty="0" smtClean="0">
                <a:solidFill>
                  <a:schemeClr val="tx1"/>
                </a:solidFill>
                <a:latin typeface="Courier New" pitchFamily="49" charset="0"/>
                <a:cs typeface="Courier New" pitchFamily="49" charset="0"/>
              </a:rPr>
              <a:t>; }</a:t>
            </a:r>
          </a:p>
          <a:p>
            <a:endParaRPr lang="en-US" sz="1200" b="1" dirty="0">
              <a:solidFill>
                <a:schemeClr val="tx1"/>
              </a:solidFill>
              <a:latin typeface="Courier New" pitchFamily="49" charset="0"/>
              <a:cs typeface="Courier New" pitchFamily="49" charset="0"/>
            </a:endParaRPr>
          </a:p>
          <a:p>
            <a:r>
              <a:rPr lang="en-US" sz="1200" b="1" dirty="0" err="1">
                <a:solidFill>
                  <a:schemeClr val="accent3"/>
                </a:solidFill>
                <a:latin typeface="Courier New" pitchFamily="49" charset="0"/>
                <a:cs typeface="Courier New" pitchFamily="49" charset="0"/>
              </a:rPr>
              <a:t>selektor</a:t>
            </a:r>
            <a:r>
              <a:rPr lang="en-US" sz="1200" b="1" dirty="0">
                <a:solidFill>
                  <a:schemeClr val="accent3"/>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r>
              <a:rPr lang="en-US" sz="1200" b="1" dirty="0" err="1">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endParaRPr lang="en-US" sz="1200" b="1" dirty="0" smtClean="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endParaRPr lang="en-US" sz="1200" b="1" dirty="0" smtClean="0">
              <a:solidFill>
                <a:schemeClr val="tx1"/>
              </a:solidFill>
              <a:latin typeface="Courier New" pitchFamily="49" charset="0"/>
              <a:cs typeface="Courier New" pitchFamily="49" charset="0"/>
            </a:endParaRPr>
          </a:p>
        </p:txBody>
      </p:sp>
      <p:sp>
        <p:nvSpPr>
          <p:cNvPr id="5" name="Rectangle 4"/>
          <p:cNvSpPr/>
          <p:nvPr/>
        </p:nvSpPr>
        <p:spPr>
          <a:xfrm>
            <a:off x="467544" y="3416721"/>
            <a:ext cx="3911886"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h1 </a:t>
            </a:r>
            <a:r>
              <a:rPr lang="en-US" sz="1200" b="1" dirty="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#CDF; </a:t>
            </a:r>
          </a:p>
          <a:p>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background-color</a:t>
            </a:r>
            <a:r>
              <a:rPr lang="en-US" sz="1200" b="1" dirty="0" smtClean="0">
                <a:solidFill>
                  <a:schemeClr val="tx1"/>
                </a:solidFill>
                <a:latin typeface="Courier New" pitchFamily="49" charset="0"/>
                <a:cs typeface="Courier New" pitchFamily="49" charset="0"/>
              </a:rPr>
              <a:t>: #9FF; </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endParaRPr lang="en-US" sz="1200" b="1" dirty="0" smtClean="0">
              <a:solidFill>
                <a:schemeClr val="tx1"/>
              </a:solidFill>
              <a:latin typeface="Courier New" pitchFamily="49" charset="0"/>
              <a:cs typeface="Courier New" pitchFamily="49" charset="0"/>
            </a:endParaRPr>
          </a:p>
        </p:txBody>
      </p:sp>
      <p:sp>
        <p:nvSpPr>
          <p:cNvPr id="6" name="TextBox 5"/>
          <p:cNvSpPr txBox="1"/>
          <p:nvPr/>
        </p:nvSpPr>
        <p:spPr>
          <a:xfrm>
            <a:off x="3275856" y="4201551"/>
            <a:ext cx="1584176" cy="461665"/>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sv-SE" sz="2400" b="1" dirty="0" smtClean="0">
                <a:solidFill>
                  <a:srgbClr val="7030A0"/>
                </a:solidFill>
                <a:latin typeface="Times New Roman" pitchFamily="18" charset="0"/>
                <a:cs typeface="Times New Roman" pitchFamily="18" charset="0"/>
              </a:rPr>
              <a:t>Testrubrik</a:t>
            </a:r>
          </a:p>
        </p:txBody>
      </p:sp>
      <p:sp>
        <p:nvSpPr>
          <p:cNvPr id="7" name="Freeform 6"/>
          <p:cNvSpPr/>
          <p:nvPr/>
        </p:nvSpPr>
        <p:spPr>
          <a:xfrm>
            <a:off x="3903260" y="3098042"/>
            <a:ext cx="1269241" cy="683024"/>
          </a:xfrm>
          <a:custGeom>
            <a:avLst/>
            <a:gdLst>
              <a:gd name="connsiteX0" fmla="*/ 1269241 w 1269241"/>
              <a:gd name="connsiteY0" fmla="*/ 0 h 683024"/>
              <a:gd name="connsiteX1" fmla="*/ 846161 w 1269241"/>
              <a:gd name="connsiteY1" fmla="*/ 573206 h 683024"/>
              <a:gd name="connsiteX2" fmla="*/ 0 w 1269241"/>
              <a:gd name="connsiteY2" fmla="*/ 682388 h 683024"/>
            </a:gdLst>
            <a:ahLst/>
            <a:cxnLst>
              <a:cxn ang="0">
                <a:pos x="connsiteX0" y="connsiteY0"/>
              </a:cxn>
              <a:cxn ang="0">
                <a:pos x="connsiteX1" y="connsiteY1"/>
              </a:cxn>
              <a:cxn ang="0">
                <a:pos x="connsiteX2" y="connsiteY2"/>
              </a:cxn>
            </a:cxnLst>
            <a:rect l="l" t="t" r="r" b="b"/>
            <a:pathLst>
              <a:path w="1269241" h="683024">
                <a:moveTo>
                  <a:pt x="1269241" y="0"/>
                </a:moveTo>
                <a:cubicBezTo>
                  <a:pt x="1163471" y="229737"/>
                  <a:pt x="1057701" y="459475"/>
                  <a:pt x="846161" y="573206"/>
                </a:cubicBezTo>
                <a:cubicBezTo>
                  <a:pt x="634621" y="686937"/>
                  <a:pt x="317310" y="684662"/>
                  <a:pt x="0" y="68238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a:off x="5190239" y="2843059"/>
            <a:ext cx="3240360" cy="923330"/>
          </a:xfrm>
          <a:prstGeom prst="rect">
            <a:avLst/>
          </a:prstGeom>
          <a:noFill/>
        </p:spPr>
        <p:txBody>
          <a:bodyPr wrap="square" rtlCol="0">
            <a:spAutoFit/>
          </a:bodyPr>
          <a:lstStyle/>
          <a:p>
            <a:r>
              <a:rPr lang="sv-SE" dirty="0" smtClean="0">
                <a:latin typeface="Minya Nouvelle" pitchFamily="2" charset="0"/>
              </a:rPr>
              <a:t>Skrivs antingen mellan &lt;style&gt;&lt;/style&gt; eller i en </a:t>
            </a:r>
            <a:r>
              <a:rPr lang="sv-SE" dirty="0" err="1" smtClean="0">
                <a:latin typeface="Minya Nouvelle" pitchFamily="2" charset="0"/>
              </a:rPr>
              <a:t>inlänkad</a:t>
            </a:r>
            <a:r>
              <a:rPr lang="sv-SE" dirty="0" smtClean="0">
                <a:latin typeface="Minya Nouvelle" pitchFamily="2" charset="0"/>
              </a:rPr>
              <a:t> </a:t>
            </a:r>
            <a:r>
              <a:rPr lang="sv-SE" dirty="0" err="1" smtClean="0">
                <a:latin typeface="Minya Nouvelle" pitchFamily="2" charset="0"/>
              </a:rPr>
              <a:t>css-fil</a:t>
            </a:r>
            <a:endParaRPr lang="sv-SE" dirty="0" smtClean="0">
              <a:latin typeface="Minya Nouvelle" pitchFamily="2" charset="0"/>
            </a:endParaRPr>
          </a:p>
        </p:txBody>
      </p:sp>
      <p:sp>
        <p:nvSpPr>
          <p:cNvPr id="9" name="TextBox 8"/>
          <p:cNvSpPr txBox="1"/>
          <p:nvPr/>
        </p:nvSpPr>
        <p:spPr>
          <a:xfrm>
            <a:off x="448770" y="3105431"/>
            <a:ext cx="1157689" cy="369332"/>
          </a:xfrm>
          <a:prstGeom prst="rect">
            <a:avLst/>
          </a:prstGeom>
          <a:noFill/>
        </p:spPr>
        <p:txBody>
          <a:bodyPr wrap="none" rtlCol="0">
            <a:spAutoFit/>
          </a:bodyPr>
          <a:lstStyle/>
          <a:p>
            <a:r>
              <a:rPr lang="sv-SE" dirty="0" smtClean="0">
                <a:latin typeface="Minya Nouvelle" pitchFamily="2" charset="0"/>
              </a:rPr>
              <a:t>Exempel:</a:t>
            </a:r>
          </a:p>
        </p:txBody>
      </p:sp>
      <p:pic>
        <p:nvPicPr>
          <p:cNvPr id="10"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92162" name="Picture 2" descr="S:\dfm\info\icons\v-collections\v_collections_png\software_graphics_media\64x64\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416" y="1129308"/>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336878" y="1149556"/>
            <a:ext cx="2033516" cy="535943"/>
          </a:xfrm>
          <a:custGeom>
            <a:avLst/>
            <a:gdLst>
              <a:gd name="connsiteX0" fmla="*/ 2033516 w 2033516"/>
              <a:gd name="connsiteY0" fmla="*/ 535943 h 535943"/>
              <a:gd name="connsiteX1" fmla="*/ 1071349 w 2033516"/>
              <a:gd name="connsiteY1" fmla="*/ 10504 h 535943"/>
              <a:gd name="connsiteX2" fmla="*/ 0 w 2033516"/>
              <a:gd name="connsiteY2" fmla="*/ 235692 h 535943"/>
            </a:gdLst>
            <a:ahLst/>
            <a:cxnLst>
              <a:cxn ang="0">
                <a:pos x="connsiteX0" y="connsiteY0"/>
              </a:cxn>
              <a:cxn ang="0">
                <a:pos x="connsiteX1" y="connsiteY1"/>
              </a:cxn>
              <a:cxn ang="0">
                <a:pos x="connsiteX2" y="connsiteY2"/>
              </a:cxn>
            </a:cxnLst>
            <a:rect l="l" t="t" r="r" b="b"/>
            <a:pathLst>
              <a:path w="2033516" h="535943">
                <a:moveTo>
                  <a:pt x="2033516" y="535943"/>
                </a:moveTo>
                <a:cubicBezTo>
                  <a:pt x="1721892" y="298244"/>
                  <a:pt x="1410268" y="60546"/>
                  <a:pt x="1071349" y="10504"/>
                </a:cubicBezTo>
                <a:cubicBezTo>
                  <a:pt x="732430" y="-39538"/>
                  <a:pt x="366215" y="98077"/>
                  <a:pt x="0" y="23569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rot="20646492">
            <a:off x="5110043" y="1533795"/>
            <a:ext cx="867545" cy="369332"/>
          </a:xfrm>
          <a:prstGeom prst="rect">
            <a:avLst/>
          </a:prstGeom>
          <a:noFill/>
        </p:spPr>
        <p:txBody>
          <a:bodyPr wrap="none" rtlCol="0">
            <a:spAutoFit/>
          </a:bodyPr>
          <a:lstStyle/>
          <a:p>
            <a:r>
              <a:rPr lang="sv-SE" dirty="0" smtClean="0">
                <a:solidFill>
                  <a:srgbClr val="FF0000"/>
                </a:solidFill>
                <a:latin typeface="Minya Nouvelle" pitchFamily="2" charset="0"/>
              </a:rPr>
              <a:t>"regel"</a:t>
            </a:r>
          </a:p>
        </p:txBody>
      </p:sp>
    </p:spTree>
    <p:extLst>
      <p:ext uri="{BB962C8B-B14F-4D97-AF65-F5344CB8AC3E}">
        <p14:creationId xmlns:p14="http://schemas.microsoft.com/office/powerpoint/2010/main" val="405096996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pic>
        <p:nvPicPr>
          <p:cNvPr id="4"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89110" y="2537036"/>
            <a:ext cx="391188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smtClean="0">
                <a:solidFill>
                  <a:schemeClr val="accent3"/>
                </a:solidFill>
                <a:latin typeface="Courier New" pitchFamily="49" charset="0"/>
                <a:cs typeface="Courier New" pitchFamily="49" charset="0"/>
              </a:rPr>
              <a:t>selektor</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värde</a:t>
            </a:r>
            <a:r>
              <a:rPr lang="en-US" sz="1200" b="1" dirty="0" smtClean="0">
                <a:solidFill>
                  <a:schemeClr val="tx1"/>
                </a:solidFill>
                <a:latin typeface="Courier New" pitchFamily="49" charset="0"/>
                <a:cs typeface="Courier New" pitchFamily="49" charset="0"/>
              </a:rPr>
              <a:t>; }</a:t>
            </a:r>
          </a:p>
          <a:p>
            <a:endParaRPr lang="en-US" sz="1200" b="1" dirty="0">
              <a:solidFill>
                <a:schemeClr val="tx1"/>
              </a:solidFill>
              <a:latin typeface="Courier New" pitchFamily="49" charset="0"/>
              <a:cs typeface="Courier New" pitchFamily="49" charset="0"/>
            </a:endParaRPr>
          </a:p>
          <a:p>
            <a:r>
              <a:rPr lang="en-US" sz="1200" b="1" dirty="0" err="1">
                <a:solidFill>
                  <a:schemeClr val="accent3"/>
                </a:solidFill>
                <a:latin typeface="Courier New" pitchFamily="49" charset="0"/>
                <a:cs typeface="Courier New" pitchFamily="49" charset="0"/>
              </a:rPr>
              <a:t>selektor</a:t>
            </a:r>
            <a:r>
              <a:rPr lang="en-US" sz="1200" b="1" dirty="0">
                <a:solidFill>
                  <a:schemeClr val="accent3"/>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r>
              <a:rPr lang="en-US" sz="1200" b="1" dirty="0" err="1">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endParaRPr lang="en-US" sz="1200" b="1" dirty="0" smtClean="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           </a:t>
            </a:r>
            <a:r>
              <a:rPr lang="en-US" sz="1200" b="1" dirty="0" err="1" smtClean="0">
                <a:solidFill>
                  <a:srgbClr val="4086C0"/>
                </a:solidFill>
                <a:latin typeface="Courier New" pitchFamily="49" charset="0"/>
                <a:cs typeface="Courier New" pitchFamily="49" charset="0"/>
              </a:rPr>
              <a:t>egenskap</a:t>
            </a:r>
            <a:r>
              <a:rPr lang="en-US" sz="1200" b="1" dirty="0">
                <a:solidFill>
                  <a:schemeClr val="tx1"/>
                </a:solidFill>
                <a:latin typeface="Courier New" pitchFamily="49" charset="0"/>
                <a:cs typeface="Courier New" pitchFamily="49" charset="0"/>
              </a:rPr>
              <a:t>: </a:t>
            </a:r>
            <a:r>
              <a:rPr lang="en-US" sz="1200" b="1" dirty="0" err="1">
                <a:solidFill>
                  <a:schemeClr val="tx1"/>
                </a:solidFill>
                <a:latin typeface="Courier New" pitchFamily="49" charset="0"/>
                <a:cs typeface="Courier New" pitchFamily="49" charset="0"/>
              </a:rPr>
              <a:t>värde</a:t>
            </a:r>
            <a:r>
              <a:rPr lang="en-US" sz="1200" b="1" dirty="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endParaRPr lang="en-US" sz="1200" b="1" dirty="0" smtClean="0">
              <a:solidFill>
                <a:schemeClr val="tx1"/>
              </a:solidFill>
              <a:latin typeface="Courier New" pitchFamily="49" charset="0"/>
              <a:cs typeface="Courier New" pitchFamily="49" charset="0"/>
            </a:endParaRPr>
          </a:p>
        </p:txBody>
      </p:sp>
      <p:sp>
        <p:nvSpPr>
          <p:cNvPr id="6" name="Freeform 5"/>
          <p:cNvSpPr/>
          <p:nvPr/>
        </p:nvSpPr>
        <p:spPr>
          <a:xfrm>
            <a:off x="2109089" y="2798961"/>
            <a:ext cx="1760562" cy="635151"/>
          </a:xfrm>
          <a:custGeom>
            <a:avLst/>
            <a:gdLst>
              <a:gd name="connsiteX0" fmla="*/ 0 w 1760562"/>
              <a:gd name="connsiteY0" fmla="*/ 0 h 635151"/>
              <a:gd name="connsiteX1" fmla="*/ 348018 w 1760562"/>
              <a:gd name="connsiteY1" fmla="*/ 593677 h 635151"/>
              <a:gd name="connsiteX2" fmla="*/ 1460311 w 1760562"/>
              <a:gd name="connsiteY2" fmla="*/ 559558 h 635151"/>
              <a:gd name="connsiteX3" fmla="*/ 1760562 w 1760562"/>
              <a:gd name="connsiteY3" fmla="*/ 354841 h 635151"/>
            </a:gdLst>
            <a:ahLst/>
            <a:cxnLst>
              <a:cxn ang="0">
                <a:pos x="connsiteX0" y="connsiteY0"/>
              </a:cxn>
              <a:cxn ang="0">
                <a:pos x="connsiteX1" y="connsiteY1"/>
              </a:cxn>
              <a:cxn ang="0">
                <a:pos x="connsiteX2" y="connsiteY2"/>
              </a:cxn>
              <a:cxn ang="0">
                <a:pos x="connsiteX3" y="connsiteY3"/>
              </a:cxn>
            </a:cxnLst>
            <a:rect l="l" t="t" r="r" b="b"/>
            <a:pathLst>
              <a:path w="1760562" h="635151">
                <a:moveTo>
                  <a:pt x="0" y="0"/>
                </a:moveTo>
                <a:cubicBezTo>
                  <a:pt x="52316" y="250208"/>
                  <a:pt x="104633" y="500417"/>
                  <a:pt x="348018" y="593677"/>
                </a:cubicBezTo>
                <a:cubicBezTo>
                  <a:pt x="591403" y="686937"/>
                  <a:pt x="1224887" y="599364"/>
                  <a:pt x="1460311" y="559558"/>
                </a:cubicBezTo>
                <a:cubicBezTo>
                  <a:pt x="1695735" y="519752"/>
                  <a:pt x="1728148" y="437296"/>
                  <a:pt x="1760562" y="35484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rot="20708270">
            <a:off x="1028026" y="2504137"/>
            <a:ext cx="1342034" cy="307777"/>
          </a:xfrm>
          <a:prstGeom prst="rect">
            <a:avLst/>
          </a:prstGeom>
          <a:noFill/>
        </p:spPr>
        <p:txBody>
          <a:bodyPr wrap="none" rtlCol="0">
            <a:spAutoFit/>
          </a:bodyPr>
          <a:lstStyle/>
          <a:p>
            <a:r>
              <a:rPr lang="sv-SE" sz="1400" dirty="0" smtClean="0">
                <a:solidFill>
                  <a:srgbClr val="FF0000"/>
                </a:solidFill>
                <a:latin typeface="Minya Nouvelle" pitchFamily="2" charset="0"/>
              </a:rPr>
              <a:t>taggselektorer</a:t>
            </a:r>
            <a:endParaRPr lang="sv-SE" sz="1400" b="1" dirty="0" smtClean="0">
              <a:solidFill>
                <a:srgbClr val="FF0000"/>
              </a:solidFill>
              <a:latin typeface="Minya Nouvelle" pitchFamily="2" charset="0"/>
            </a:endParaRPr>
          </a:p>
        </p:txBody>
      </p:sp>
      <p:sp>
        <p:nvSpPr>
          <p:cNvPr id="8" name="TextBox 7"/>
          <p:cNvSpPr txBox="1"/>
          <p:nvPr/>
        </p:nvSpPr>
        <p:spPr>
          <a:xfrm rot="321446">
            <a:off x="2118931" y="2251126"/>
            <a:ext cx="845103" cy="307777"/>
          </a:xfrm>
          <a:prstGeom prst="rect">
            <a:avLst/>
          </a:prstGeom>
          <a:noFill/>
        </p:spPr>
        <p:txBody>
          <a:bodyPr wrap="none" rtlCol="0">
            <a:spAutoFit/>
          </a:bodyPr>
          <a:lstStyle/>
          <a:p>
            <a:r>
              <a:rPr lang="sv-SE" sz="1400" dirty="0" smtClean="0">
                <a:solidFill>
                  <a:srgbClr val="FF0000"/>
                </a:solidFill>
                <a:latin typeface="Minya Nouvelle" pitchFamily="2" charset="0"/>
              </a:rPr>
              <a:t>klassvis</a:t>
            </a:r>
            <a:endParaRPr lang="sv-SE" sz="1400" b="1" dirty="0" smtClean="0">
              <a:solidFill>
                <a:srgbClr val="FF0000"/>
              </a:solidFill>
              <a:latin typeface="Minya Nouvelle" pitchFamily="2" charset="0"/>
            </a:endParaRPr>
          </a:p>
        </p:txBody>
      </p:sp>
      <p:sp>
        <p:nvSpPr>
          <p:cNvPr id="9" name="TextBox 8"/>
          <p:cNvSpPr txBox="1"/>
          <p:nvPr/>
        </p:nvSpPr>
        <p:spPr>
          <a:xfrm rot="321446">
            <a:off x="1560586" y="2033408"/>
            <a:ext cx="662361" cy="307777"/>
          </a:xfrm>
          <a:prstGeom prst="rect">
            <a:avLst/>
          </a:prstGeom>
          <a:noFill/>
        </p:spPr>
        <p:txBody>
          <a:bodyPr wrap="none" rtlCol="0">
            <a:spAutoFit/>
          </a:bodyPr>
          <a:lstStyle/>
          <a:p>
            <a:r>
              <a:rPr lang="sv-SE" sz="1400" dirty="0" smtClean="0">
                <a:solidFill>
                  <a:srgbClr val="FF0000"/>
                </a:solidFill>
                <a:latin typeface="Minya Nouvelle" pitchFamily="2" charset="0"/>
              </a:rPr>
              <a:t>via ID</a:t>
            </a:r>
            <a:endParaRPr lang="sv-SE" sz="1400" b="1" dirty="0" smtClean="0">
              <a:solidFill>
                <a:srgbClr val="FF0000"/>
              </a:solidFill>
              <a:latin typeface="Minya Nouvelle" pitchFamily="2" charset="0"/>
            </a:endParaRPr>
          </a:p>
        </p:txBody>
      </p:sp>
      <p:sp>
        <p:nvSpPr>
          <p:cNvPr id="10" name="TextBox 9"/>
          <p:cNvSpPr txBox="1"/>
          <p:nvPr/>
        </p:nvSpPr>
        <p:spPr>
          <a:xfrm rot="19815192">
            <a:off x="-100851" y="439702"/>
            <a:ext cx="1390124" cy="400110"/>
          </a:xfrm>
          <a:prstGeom prst="rect">
            <a:avLst/>
          </a:prstGeom>
          <a:noFill/>
        </p:spPr>
        <p:txBody>
          <a:bodyPr wrap="none" rtlCol="0">
            <a:spAutoFit/>
          </a:bodyPr>
          <a:lstStyle/>
          <a:p>
            <a:r>
              <a:rPr lang="sv-SE" sz="2000" dirty="0" smtClean="0">
                <a:solidFill>
                  <a:srgbClr val="FF0000"/>
                </a:solidFill>
                <a:latin typeface="Minya Nouvelle" pitchFamily="2" charset="0"/>
              </a:rPr>
              <a:t>Selektorer</a:t>
            </a:r>
            <a:endParaRPr lang="sv-SE" sz="2000" b="1" dirty="0" smtClean="0">
              <a:solidFill>
                <a:srgbClr val="FF0000"/>
              </a:solidFill>
              <a:latin typeface="Minya Nouvelle" pitchFamily="2" charset="0"/>
            </a:endParaRPr>
          </a:p>
        </p:txBody>
      </p:sp>
    </p:spTree>
    <p:extLst>
      <p:ext uri="{BB962C8B-B14F-4D97-AF65-F5344CB8AC3E}">
        <p14:creationId xmlns:p14="http://schemas.microsoft.com/office/powerpoint/2010/main" val="275987023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Taggselektor</a:t>
            </a:r>
            <a:endParaRPr lang="sv-SE" dirty="0"/>
          </a:p>
        </p:txBody>
      </p:sp>
      <p:pic>
        <p:nvPicPr>
          <p:cNvPr id="4" name="Picture 2" descr="S:\dfm\info\icons\v-collections\v_collections_png\software_graphics_media\128x128\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3442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5536" y="1415127"/>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10" name="TextBox 9"/>
          <p:cNvSpPr txBox="1"/>
          <p:nvPr/>
        </p:nvSpPr>
        <p:spPr>
          <a:xfrm rot="19815192">
            <a:off x="-100851" y="439702"/>
            <a:ext cx="1390124" cy="400110"/>
          </a:xfrm>
          <a:prstGeom prst="rect">
            <a:avLst/>
          </a:prstGeom>
          <a:noFill/>
        </p:spPr>
        <p:txBody>
          <a:bodyPr wrap="none" rtlCol="0">
            <a:spAutoFit/>
          </a:bodyPr>
          <a:lstStyle/>
          <a:p>
            <a:r>
              <a:rPr lang="sv-SE" sz="2000" dirty="0" smtClean="0">
                <a:solidFill>
                  <a:srgbClr val="FF0000"/>
                </a:solidFill>
                <a:latin typeface="Minya Nouvelle" pitchFamily="2" charset="0"/>
              </a:rPr>
              <a:t>Selektorer</a:t>
            </a:r>
            <a:endParaRPr lang="sv-SE" sz="2000" b="1" dirty="0" smtClean="0">
              <a:solidFill>
                <a:srgbClr val="FF0000"/>
              </a:solidFill>
              <a:latin typeface="Minya Nouvelle" pitchFamily="2" charset="0"/>
            </a:endParaRPr>
          </a:p>
        </p:txBody>
      </p:sp>
      <p:sp>
        <p:nvSpPr>
          <p:cNvPr id="11" name="Rectangle 10"/>
          <p:cNvSpPr/>
          <p:nvPr/>
        </p:nvSpPr>
        <p:spPr>
          <a:xfrm>
            <a:off x="395536" y="2076445"/>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err="1" smtClean="0">
                <a:solidFill>
                  <a:schemeClr val="accent3"/>
                </a:solidFill>
                <a:latin typeface="Courier New" pitchFamily="49" charset="0"/>
                <a:cs typeface="Courier New" pitchFamily="49" charset="0"/>
              </a:rPr>
              <a:t>em</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12" name="Rectangle 11"/>
          <p:cNvSpPr/>
          <p:nvPr/>
        </p:nvSpPr>
        <p:spPr>
          <a:xfrm>
            <a:off x="4142586" y="2962607"/>
            <a:ext cx="4749894"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dirty="0" smtClean="0">
                <a:solidFill>
                  <a:schemeClr val="tx2"/>
                </a:solidFill>
                <a:latin typeface="Courier New" pitchFamily="49" charset="0"/>
                <a:cs typeface="Courier New" pitchFamily="49" charset="0"/>
              </a:rPr>
              <a:t>&lt;p&gt;</a:t>
            </a:r>
          </a:p>
          <a:p>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Detta</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är</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ett</a:t>
            </a:r>
            <a:r>
              <a:rPr lang="en-US" sz="1200" dirty="0" smtClean="0">
                <a:solidFill>
                  <a:schemeClr val="tx2"/>
                </a:solidFill>
                <a:latin typeface="Courier New" pitchFamily="49" charset="0"/>
                <a:cs typeface="Courier New" pitchFamily="49" charset="0"/>
              </a:rPr>
              <a:t> &lt;</a:t>
            </a:r>
            <a:r>
              <a:rPr lang="en-US" sz="1200" dirty="0" err="1" smtClean="0">
                <a:solidFill>
                  <a:schemeClr val="tx2"/>
                </a:solidFill>
                <a:latin typeface="Courier New" pitchFamily="49" charset="0"/>
                <a:cs typeface="Courier New" pitchFamily="49" charset="0"/>
              </a:rPr>
              <a:t>em</a:t>
            </a:r>
            <a:r>
              <a:rPr lang="en-US" sz="1200" dirty="0" smtClean="0">
                <a:solidFill>
                  <a:schemeClr val="tx2"/>
                </a:solidFill>
                <a:latin typeface="Courier New" pitchFamily="49" charset="0"/>
                <a:cs typeface="Courier New" pitchFamily="49" charset="0"/>
              </a:rPr>
              <a:t>&gt;</a:t>
            </a:r>
            <a:r>
              <a:rPr lang="en-US" sz="1200" b="1" dirty="0" smtClean="0">
                <a:solidFill>
                  <a:srgbClr val="0070C0"/>
                </a:solidFill>
                <a:latin typeface="Courier New" pitchFamily="49" charset="0"/>
                <a:cs typeface="Courier New" pitchFamily="49" charset="0"/>
              </a:rPr>
              <a:t>&lt;strong&gt;</a:t>
            </a:r>
            <a:r>
              <a:rPr lang="en-US" sz="1200" b="1" dirty="0" err="1" smtClean="0">
                <a:solidFill>
                  <a:schemeClr val="tx1"/>
                </a:solidFill>
                <a:latin typeface="Courier New" pitchFamily="49" charset="0"/>
                <a:cs typeface="Courier New" pitchFamily="49" charset="0"/>
              </a:rPr>
              <a:t>exempel</a:t>
            </a:r>
            <a:r>
              <a:rPr lang="en-US" sz="1200" b="1" dirty="0" smtClean="0">
                <a:solidFill>
                  <a:srgbClr val="0070C0"/>
                </a:solidFill>
                <a:latin typeface="Courier New" pitchFamily="49" charset="0"/>
                <a:cs typeface="Courier New" pitchFamily="49" charset="0"/>
              </a:rPr>
              <a:t>&lt;/strong&gt;</a:t>
            </a:r>
            <a:r>
              <a:rPr lang="en-US" sz="1200" dirty="0" smtClean="0">
                <a:solidFill>
                  <a:schemeClr val="tx2"/>
                </a:solidFill>
                <a:latin typeface="Courier New" pitchFamily="49" charset="0"/>
                <a:cs typeface="Courier New" pitchFamily="49" charset="0"/>
              </a:rPr>
              <a:t>&lt;/</a:t>
            </a:r>
            <a:r>
              <a:rPr lang="en-US" sz="1200" dirty="0" err="1" smtClean="0">
                <a:solidFill>
                  <a:schemeClr val="tx2"/>
                </a:solidFill>
                <a:latin typeface="Courier New" pitchFamily="49" charset="0"/>
                <a:cs typeface="Courier New" pitchFamily="49" charset="0"/>
              </a:rPr>
              <a:t>em</a:t>
            </a:r>
            <a:r>
              <a:rPr lang="en-US" sz="1200" dirty="0" smtClean="0">
                <a:solidFill>
                  <a:schemeClr val="tx2"/>
                </a:solidFill>
                <a:latin typeface="Courier New" pitchFamily="49" charset="0"/>
                <a:cs typeface="Courier New" pitchFamily="49" charset="0"/>
              </a:rPr>
              <a:t>&gt;.</a:t>
            </a:r>
            <a:r>
              <a:rPr lang="en-US" sz="1200" b="1" dirty="0" smtClean="0">
                <a:solidFill>
                  <a:srgbClr val="0070C0"/>
                </a:solidFill>
                <a:latin typeface="Courier New" pitchFamily="49" charset="0"/>
                <a:cs typeface="Courier New" pitchFamily="49" charset="0"/>
              </a:rPr>
              <a:t> </a:t>
            </a:r>
          </a:p>
          <a:p>
            <a:r>
              <a:rPr lang="en-US" sz="1200" dirty="0">
                <a:solidFill>
                  <a:schemeClr val="tx2"/>
                </a:solidFill>
                <a:latin typeface="Courier New" pitchFamily="49" charset="0"/>
                <a:cs typeface="Courier New" pitchFamily="49" charset="0"/>
              </a:rPr>
              <a:t> </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Ytterligare</a:t>
            </a:r>
            <a:r>
              <a:rPr lang="en-US" sz="1200" dirty="0" smtClean="0">
                <a:solidFill>
                  <a:schemeClr val="tx2"/>
                </a:solidFill>
                <a:latin typeface="Courier New" pitchFamily="49" charset="0"/>
                <a:cs typeface="Courier New" pitchFamily="49" charset="0"/>
              </a:rPr>
              <a:t> &lt;strong&gt;text&lt;/strong&gt;…</a:t>
            </a:r>
            <a:endParaRPr lang="en-US" sz="1200" dirty="0">
              <a:solidFill>
                <a:schemeClr val="tx2"/>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&lt;/p&gt;</a:t>
            </a:r>
          </a:p>
        </p:txBody>
      </p:sp>
      <p:sp>
        <p:nvSpPr>
          <p:cNvPr id="13" name="Rectangle 12"/>
          <p:cNvSpPr/>
          <p:nvPr/>
        </p:nvSpPr>
        <p:spPr>
          <a:xfrm>
            <a:off x="395536" y="3239605"/>
            <a:ext cx="335286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 </a:t>
            </a:r>
            <a:r>
              <a:rPr lang="en-US" sz="1200" b="1" dirty="0" err="1" smtClean="0">
                <a:solidFill>
                  <a:schemeClr val="accent3"/>
                </a:solidFill>
                <a:latin typeface="Courier New" pitchFamily="49" charset="0"/>
                <a:cs typeface="Courier New" pitchFamily="49" charset="0"/>
              </a:rPr>
              <a:t>em</a:t>
            </a:r>
            <a:r>
              <a:rPr lang="en-US" sz="1200" b="1" dirty="0" smtClean="0">
                <a:solidFill>
                  <a:schemeClr val="accent3"/>
                </a:solidFill>
                <a:latin typeface="Courier New" pitchFamily="49" charset="0"/>
                <a:cs typeface="Courier New" pitchFamily="49" charset="0"/>
              </a:rPr>
              <a:t> strong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237439651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Klasselektor</a:t>
            </a:r>
            <a:endParaRPr lang="sv-SE" dirty="0"/>
          </a:p>
        </p:txBody>
      </p:sp>
      <p:sp>
        <p:nvSpPr>
          <p:cNvPr id="6" name="Rectangle 5"/>
          <p:cNvSpPr/>
          <p:nvPr/>
        </p:nvSpPr>
        <p:spPr>
          <a:xfrm>
            <a:off x="395536" y="1991662"/>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.avatar</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7" name="Rectangle 6"/>
          <p:cNvSpPr/>
          <p:nvPr/>
        </p:nvSpPr>
        <p:spPr>
          <a:xfrm>
            <a:off x="4427984" y="1437663"/>
            <a:ext cx="3911886"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&lt;p </a:t>
            </a:r>
            <a:r>
              <a:rPr lang="en-US" sz="1200" b="1" dirty="0" smtClean="0">
                <a:solidFill>
                  <a:srgbClr val="FF0000"/>
                </a:solidFill>
                <a:latin typeface="Courier New" pitchFamily="49" charset="0"/>
                <a:cs typeface="Courier New" pitchFamily="49" charset="0"/>
              </a:rPr>
              <a:t>class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"avatar"</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&lt;/p&gt;</a:t>
            </a:r>
          </a:p>
          <a:p>
            <a:r>
              <a:rPr lang="en-US" sz="1200" b="1" dirty="0" smtClean="0">
                <a:solidFill>
                  <a:srgbClr val="0070C0"/>
                </a:solidFill>
                <a:latin typeface="Courier New" pitchFamily="49" charset="0"/>
                <a:cs typeface="Courier New" pitchFamily="49" charset="0"/>
              </a:rPr>
              <a:t>…</a:t>
            </a:r>
          </a:p>
          <a:p>
            <a:r>
              <a:rPr lang="en-US" sz="1200" b="1" dirty="0">
                <a:solidFill>
                  <a:srgbClr val="0070C0"/>
                </a:solidFill>
                <a:latin typeface="Courier New" pitchFamily="49" charset="0"/>
                <a:cs typeface="Courier New" pitchFamily="49" charset="0"/>
              </a:rPr>
              <a:t>&lt;p </a:t>
            </a:r>
            <a:r>
              <a:rPr lang="en-US" sz="1200" b="1" dirty="0">
                <a:solidFill>
                  <a:srgbClr val="FF0000"/>
                </a:solidFill>
                <a:latin typeface="Courier New" pitchFamily="49" charset="0"/>
                <a:cs typeface="Courier New" pitchFamily="49" charset="0"/>
              </a:rPr>
              <a:t>class</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"avatar"</a:t>
            </a:r>
            <a:r>
              <a:rPr lang="en-US" sz="1200" b="1" dirty="0">
                <a:solidFill>
                  <a:srgbClr val="0070C0"/>
                </a:solidFill>
                <a:latin typeface="Courier New" pitchFamily="49" charset="0"/>
                <a:cs typeface="Courier New" pitchFamily="49" charset="0"/>
              </a:rPr>
              <a:t>&gt;</a:t>
            </a:r>
            <a:r>
              <a:rPr lang="en-US" sz="1200" b="1" dirty="0">
                <a:solidFill>
                  <a:schemeClr val="tx1"/>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&lt;/p&gt;</a:t>
            </a:r>
          </a:p>
          <a:p>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&lt;div </a:t>
            </a:r>
            <a:r>
              <a:rPr lang="en-US" sz="1200" b="1" dirty="0">
                <a:solidFill>
                  <a:srgbClr val="FF0000"/>
                </a:solidFill>
                <a:latin typeface="Courier New" pitchFamily="49" charset="0"/>
                <a:cs typeface="Courier New" pitchFamily="49" charset="0"/>
              </a:rPr>
              <a:t>class</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"avatar</a:t>
            </a:r>
            <a:r>
              <a:rPr lang="en-US" sz="1200" b="1" dirty="0" smtClean="0">
                <a:solidFill>
                  <a:srgbClr val="7030A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&lt;/div&gt;</a:t>
            </a:r>
          </a:p>
          <a:p>
            <a:r>
              <a:rPr lang="en-US" sz="1200" b="1" dirty="0" smtClean="0">
                <a:solidFill>
                  <a:srgbClr val="0070C0"/>
                </a:solidFill>
                <a:latin typeface="Courier New" pitchFamily="49" charset="0"/>
                <a:cs typeface="Courier New" pitchFamily="49" charset="0"/>
              </a:rPr>
              <a:t>…</a:t>
            </a:r>
            <a:endParaRPr lang="en-US" sz="1200" b="1" dirty="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&lt;p </a:t>
            </a:r>
            <a:r>
              <a:rPr lang="en-US" sz="1200" b="1" dirty="0">
                <a:solidFill>
                  <a:srgbClr val="FF0000"/>
                </a:solidFill>
                <a:latin typeface="Courier New" pitchFamily="49" charset="0"/>
                <a:cs typeface="Courier New" pitchFamily="49" charset="0"/>
              </a:rPr>
              <a:t>class</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"avatar"</a:t>
            </a:r>
            <a:r>
              <a:rPr lang="en-US" sz="1200" b="1" dirty="0">
                <a:solidFill>
                  <a:srgbClr val="0070C0"/>
                </a:solidFill>
                <a:latin typeface="Courier New" pitchFamily="49" charset="0"/>
                <a:cs typeface="Courier New" pitchFamily="49" charset="0"/>
              </a:rPr>
              <a:t>&gt;</a:t>
            </a:r>
            <a:r>
              <a:rPr lang="en-US" sz="1200" b="1" dirty="0">
                <a:solidFill>
                  <a:schemeClr val="tx1"/>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&lt;/p</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sp>
        <p:nvSpPr>
          <p:cNvPr id="8" name="Rectangle 7"/>
          <p:cNvSpPr/>
          <p:nvPr/>
        </p:nvSpPr>
        <p:spPr>
          <a:xfrm>
            <a:off x="395536" y="4009628"/>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smtClean="0">
                <a:solidFill>
                  <a:schemeClr val="accent3"/>
                </a:solidFill>
                <a:latin typeface="Courier New" pitchFamily="49" charset="0"/>
                <a:cs typeface="Courier New" pitchFamily="49" charset="0"/>
              </a:rPr>
              <a:t>p.avatar</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9" name="Rectangle 8"/>
          <p:cNvSpPr/>
          <p:nvPr/>
        </p:nvSpPr>
        <p:spPr>
          <a:xfrm>
            <a:off x="4427984" y="3488729"/>
            <a:ext cx="3911886"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&lt;p </a:t>
            </a:r>
            <a:r>
              <a:rPr lang="en-US" sz="1200" b="1" dirty="0" smtClean="0">
                <a:solidFill>
                  <a:srgbClr val="FF0000"/>
                </a:solidFill>
                <a:latin typeface="Courier New" pitchFamily="49" charset="0"/>
                <a:cs typeface="Courier New" pitchFamily="49" charset="0"/>
              </a:rPr>
              <a:t>class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"avatar"</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&lt;/p&gt;</a:t>
            </a:r>
          </a:p>
          <a:p>
            <a:r>
              <a:rPr lang="en-US" sz="1200" b="1" dirty="0" smtClean="0">
                <a:solidFill>
                  <a:srgbClr val="0070C0"/>
                </a:solidFill>
                <a:latin typeface="Courier New" pitchFamily="49" charset="0"/>
                <a:cs typeface="Courier New" pitchFamily="49" charset="0"/>
              </a:rPr>
              <a:t>…</a:t>
            </a:r>
          </a:p>
          <a:p>
            <a:r>
              <a:rPr lang="en-US" sz="1200" b="1" dirty="0">
                <a:solidFill>
                  <a:srgbClr val="0070C0"/>
                </a:solidFill>
                <a:latin typeface="Courier New" pitchFamily="49" charset="0"/>
                <a:cs typeface="Courier New" pitchFamily="49" charset="0"/>
              </a:rPr>
              <a:t>&lt;p </a:t>
            </a:r>
            <a:r>
              <a:rPr lang="en-US" sz="1200" b="1" dirty="0">
                <a:solidFill>
                  <a:srgbClr val="FF0000"/>
                </a:solidFill>
                <a:latin typeface="Courier New" pitchFamily="49" charset="0"/>
                <a:cs typeface="Courier New" pitchFamily="49" charset="0"/>
              </a:rPr>
              <a:t>class</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"avatar"</a:t>
            </a:r>
            <a:r>
              <a:rPr lang="en-US" sz="1200" b="1" dirty="0">
                <a:solidFill>
                  <a:srgbClr val="0070C0"/>
                </a:solidFill>
                <a:latin typeface="Courier New" pitchFamily="49" charset="0"/>
                <a:cs typeface="Courier New" pitchFamily="49" charset="0"/>
              </a:rPr>
              <a:t>&gt;</a:t>
            </a:r>
            <a:r>
              <a:rPr lang="en-US" sz="1200" b="1" dirty="0">
                <a:solidFill>
                  <a:schemeClr val="tx1"/>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&lt;/p&gt;</a:t>
            </a:r>
          </a:p>
          <a:p>
            <a:r>
              <a:rPr lang="en-US" sz="1200" dirty="0" smtClean="0">
                <a:solidFill>
                  <a:schemeClr val="tx2"/>
                </a:solidFill>
                <a:latin typeface="Courier New" pitchFamily="49" charset="0"/>
                <a:cs typeface="Courier New" pitchFamily="49" charset="0"/>
              </a:rPr>
              <a:t>…</a:t>
            </a:r>
          </a:p>
          <a:p>
            <a:r>
              <a:rPr lang="en-US" sz="1200" dirty="0" smtClean="0">
                <a:solidFill>
                  <a:schemeClr val="tx2"/>
                </a:solidFill>
                <a:latin typeface="Courier New" pitchFamily="49" charset="0"/>
                <a:cs typeface="Courier New" pitchFamily="49" charset="0"/>
              </a:rPr>
              <a:t>&lt;div </a:t>
            </a:r>
            <a:r>
              <a:rPr lang="en-US" sz="1200" dirty="0">
                <a:solidFill>
                  <a:schemeClr val="tx2"/>
                </a:solidFill>
                <a:latin typeface="Courier New" pitchFamily="49" charset="0"/>
                <a:cs typeface="Courier New" pitchFamily="49" charset="0"/>
              </a:rPr>
              <a:t>class="avatar</a:t>
            </a:r>
            <a:r>
              <a:rPr lang="en-US" sz="1200" dirty="0" smtClean="0">
                <a:solidFill>
                  <a:schemeClr val="tx2"/>
                </a:solidFill>
                <a:latin typeface="Courier New" pitchFamily="49" charset="0"/>
                <a:cs typeface="Courier New" pitchFamily="49" charset="0"/>
              </a:rPr>
              <a:t>"&gt;…&lt;/div&gt;</a:t>
            </a:r>
          </a:p>
          <a:p>
            <a:r>
              <a:rPr lang="en-US" sz="1200" dirty="0" smtClean="0">
                <a:solidFill>
                  <a:schemeClr val="tx2"/>
                </a:solidFill>
                <a:latin typeface="Courier New" pitchFamily="49" charset="0"/>
                <a:cs typeface="Courier New" pitchFamily="49" charset="0"/>
              </a:rPr>
              <a:t>…</a:t>
            </a:r>
            <a:endParaRPr lang="en-US" sz="1200" dirty="0">
              <a:solidFill>
                <a:schemeClr val="tx2"/>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&lt;p </a:t>
            </a:r>
            <a:r>
              <a:rPr lang="en-US" sz="1200" b="1" dirty="0">
                <a:solidFill>
                  <a:srgbClr val="FF0000"/>
                </a:solidFill>
                <a:latin typeface="Courier New" pitchFamily="49" charset="0"/>
                <a:cs typeface="Courier New" pitchFamily="49" charset="0"/>
              </a:rPr>
              <a:t>class</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"avatar"</a:t>
            </a:r>
            <a:r>
              <a:rPr lang="en-US" sz="1200" b="1" dirty="0">
                <a:solidFill>
                  <a:srgbClr val="0070C0"/>
                </a:solidFill>
                <a:latin typeface="Courier New" pitchFamily="49" charset="0"/>
                <a:cs typeface="Courier New" pitchFamily="49" charset="0"/>
              </a:rPr>
              <a:t>&gt;</a:t>
            </a:r>
            <a:r>
              <a:rPr lang="en-US" sz="1200" b="1" dirty="0">
                <a:solidFill>
                  <a:schemeClr val="tx1"/>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&lt;/p</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p:txBody>
      </p:sp>
      <p:sp>
        <p:nvSpPr>
          <p:cNvPr id="13" name="TextBox 12"/>
          <p:cNvSpPr txBox="1"/>
          <p:nvPr/>
        </p:nvSpPr>
        <p:spPr>
          <a:xfrm>
            <a:off x="8172400" y="0"/>
            <a:ext cx="436338" cy="1200329"/>
          </a:xfrm>
          <a:prstGeom prst="rect">
            <a:avLst/>
          </a:prstGeom>
          <a:noFill/>
        </p:spPr>
        <p:txBody>
          <a:bodyPr wrap="none" rtlCol="0">
            <a:spAutoFit/>
          </a:bodyPr>
          <a:lstStyle/>
          <a:p>
            <a:r>
              <a:rPr lang="sv-SE" sz="7200" dirty="0" smtClean="0">
                <a:latin typeface="Minya Nouvelle" pitchFamily="2" charset="0"/>
              </a:rPr>
              <a:t>.</a:t>
            </a:r>
          </a:p>
        </p:txBody>
      </p:sp>
      <p:sp>
        <p:nvSpPr>
          <p:cNvPr id="14" name="TextBox 13"/>
          <p:cNvSpPr txBox="1"/>
          <p:nvPr/>
        </p:nvSpPr>
        <p:spPr>
          <a:xfrm rot="19815192">
            <a:off x="-100851" y="439702"/>
            <a:ext cx="1390124" cy="400110"/>
          </a:xfrm>
          <a:prstGeom prst="rect">
            <a:avLst/>
          </a:prstGeom>
          <a:noFill/>
        </p:spPr>
        <p:txBody>
          <a:bodyPr wrap="none" rtlCol="0">
            <a:spAutoFit/>
          </a:bodyPr>
          <a:lstStyle/>
          <a:p>
            <a:r>
              <a:rPr lang="sv-SE" sz="2000" dirty="0" smtClean="0">
                <a:solidFill>
                  <a:srgbClr val="FF0000"/>
                </a:solidFill>
                <a:latin typeface="Minya Nouvelle" pitchFamily="2" charset="0"/>
              </a:rPr>
              <a:t>Selektorer</a:t>
            </a:r>
            <a:endParaRPr lang="sv-SE" sz="2000" b="1" dirty="0" smtClean="0">
              <a:solidFill>
                <a:srgbClr val="FF0000"/>
              </a:solidFill>
              <a:latin typeface="Minya Nouvelle" pitchFamily="2" charset="0"/>
            </a:endParaRPr>
          </a:p>
        </p:txBody>
      </p:sp>
    </p:spTree>
    <p:extLst>
      <p:ext uri="{BB962C8B-B14F-4D97-AF65-F5344CB8AC3E}">
        <p14:creationId xmlns:p14="http://schemas.microsoft.com/office/powerpoint/2010/main" val="1179045362"/>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ID-selektor</a:t>
            </a:r>
            <a:endParaRPr lang="sv-SE" dirty="0"/>
          </a:p>
        </p:txBody>
      </p:sp>
      <p:sp>
        <p:nvSpPr>
          <p:cNvPr id="4" name="Rectangle 3"/>
          <p:cNvSpPr/>
          <p:nvPr/>
        </p:nvSpPr>
        <p:spPr>
          <a:xfrm>
            <a:off x="395536" y="1991662"/>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#content</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5" name="Rectangle 4"/>
          <p:cNvSpPr/>
          <p:nvPr/>
        </p:nvSpPr>
        <p:spPr>
          <a:xfrm>
            <a:off x="4427984" y="1437663"/>
            <a:ext cx="3911886"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&lt;div </a:t>
            </a:r>
            <a:r>
              <a:rPr lang="en-US" sz="1200" b="1" dirty="0" smtClean="0">
                <a:solidFill>
                  <a:srgbClr val="FF0000"/>
                </a:solidFill>
                <a:latin typeface="Courier New" pitchFamily="49" charset="0"/>
                <a:cs typeface="Courier New" pitchFamily="49" charset="0"/>
              </a:rPr>
              <a:t>id</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"content"</a:t>
            </a:r>
            <a:r>
              <a:rPr lang="en-US" sz="1200" b="1" dirty="0" smtClean="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a:p>
            <a:endParaRPr lang="en-US" sz="1200" b="1" dirty="0">
              <a:solidFill>
                <a:schemeClr val="tx1"/>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&lt;/div&gt;</a:t>
            </a:r>
          </a:p>
          <a:p>
            <a:r>
              <a:rPr lang="en-US" sz="1200" dirty="0" smtClean="0">
                <a:solidFill>
                  <a:schemeClr val="tx2"/>
                </a:solidFill>
                <a:latin typeface="Courier New" pitchFamily="49" charset="0"/>
                <a:cs typeface="Courier New" pitchFamily="49" charset="0"/>
              </a:rPr>
              <a:t>…</a:t>
            </a:r>
          </a:p>
          <a:p>
            <a:r>
              <a:rPr lang="en-US" sz="1200" dirty="0" smtClean="0">
                <a:solidFill>
                  <a:schemeClr val="tx2"/>
                </a:solidFill>
                <a:latin typeface="Courier New" pitchFamily="49" charset="0"/>
                <a:cs typeface="Courier New" pitchFamily="49" charset="0"/>
              </a:rPr>
              <a:t>&lt;div id="footer"&gt;…&lt;/div&gt;</a:t>
            </a:r>
            <a:endParaRPr lang="en-US" sz="1200" dirty="0">
              <a:solidFill>
                <a:schemeClr val="tx2"/>
              </a:solidFill>
              <a:latin typeface="Courier New" pitchFamily="49" charset="0"/>
              <a:cs typeface="Courier New" pitchFamily="49" charset="0"/>
            </a:endParaRPr>
          </a:p>
        </p:txBody>
      </p:sp>
      <p:sp>
        <p:nvSpPr>
          <p:cNvPr id="8" name="TextBox 7"/>
          <p:cNvSpPr txBox="1"/>
          <p:nvPr/>
        </p:nvSpPr>
        <p:spPr>
          <a:xfrm>
            <a:off x="8172400" y="0"/>
            <a:ext cx="691215" cy="1200329"/>
          </a:xfrm>
          <a:prstGeom prst="rect">
            <a:avLst/>
          </a:prstGeom>
          <a:noFill/>
        </p:spPr>
        <p:txBody>
          <a:bodyPr wrap="none" rtlCol="0">
            <a:spAutoFit/>
          </a:bodyPr>
          <a:lstStyle/>
          <a:p>
            <a:r>
              <a:rPr lang="sv-SE" sz="7200" dirty="0" smtClean="0">
                <a:latin typeface="Minya Nouvelle" pitchFamily="2" charset="0"/>
              </a:rPr>
              <a:t>#</a:t>
            </a:r>
          </a:p>
        </p:txBody>
      </p:sp>
      <p:sp>
        <p:nvSpPr>
          <p:cNvPr id="10" name="TextBox 9"/>
          <p:cNvSpPr txBox="1"/>
          <p:nvPr/>
        </p:nvSpPr>
        <p:spPr>
          <a:xfrm>
            <a:off x="1839144" y="3503367"/>
            <a:ext cx="6802871" cy="1200329"/>
          </a:xfrm>
          <a:prstGeom prst="rect">
            <a:avLst/>
          </a:prstGeom>
          <a:noFill/>
        </p:spPr>
        <p:txBody>
          <a:bodyPr wrap="square" rtlCol="0">
            <a:spAutoFit/>
          </a:bodyPr>
          <a:lstStyle/>
          <a:p>
            <a:r>
              <a:rPr lang="sv-SE" sz="2400" dirty="0" smtClean="0">
                <a:latin typeface="Minya Nouvelle" pitchFamily="2" charset="0"/>
              </a:rPr>
              <a:t>På en och samma sida får det aldrig förekomma att två id-attribut har samma värde!</a:t>
            </a:r>
          </a:p>
        </p:txBody>
      </p:sp>
      <p:pic>
        <p:nvPicPr>
          <p:cNvPr id="96258" name="Picture 2" descr="S:\dfm\info\icons\v-collections\v_collections_png\business_finance_data\128x128\shadow\hand_poin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42" y="40816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rot="19815192">
            <a:off x="-100851" y="439702"/>
            <a:ext cx="1390124" cy="400110"/>
          </a:xfrm>
          <a:prstGeom prst="rect">
            <a:avLst/>
          </a:prstGeom>
          <a:noFill/>
        </p:spPr>
        <p:txBody>
          <a:bodyPr wrap="none" rtlCol="0">
            <a:spAutoFit/>
          </a:bodyPr>
          <a:lstStyle/>
          <a:p>
            <a:r>
              <a:rPr lang="sv-SE" sz="2000" dirty="0" smtClean="0">
                <a:solidFill>
                  <a:srgbClr val="FF0000"/>
                </a:solidFill>
                <a:latin typeface="Minya Nouvelle" pitchFamily="2" charset="0"/>
              </a:rPr>
              <a:t>Selektorer</a:t>
            </a:r>
            <a:endParaRPr lang="sv-SE" sz="2000" b="1" dirty="0" smtClean="0">
              <a:solidFill>
                <a:srgbClr val="FF0000"/>
              </a:solidFill>
              <a:latin typeface="Minya Nouvelle" pitchFamily="2" charset="0"/>
            </a:endParaRPr>
          </a:p>
        </p:txBody>
      </p:sp>
    </p:spTree>
    <p:extLst>
      <p:ext uri="{BB962C8B-B14F-4D97-AF65-F5344CB8AC3E}">
        <p14:creationId xmlns:p14="http://schemas.microsoft.com/office/powerpoint/2010/main" val="48082461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Egenskapsarv</a:t>
            </a:r>
            <a:r>
              <a:rPr lang="sv-SE" dirty="0" smtClean="0"/>
              <a:t> </a:t>
            </a:r>
            <a:r>
              <a:rPr lang="sv-SE" sz="2800" dirty="0" smtClean="0"/>
              <a:t>(</a:t>
            </a:r>
            <a:r>
              <a:rPr lang="sv-SE" sz="2800" dirty="0" err="1" smtClean="0"/>
              <a:t>property</a:t>
            </a:r>
            <a:r>
              <a:rPr lang="sv-SE" sz="2800" dirty="0" smtClean="0"/>
              <a:t> </a:t>
            </a:r>
            <a:r>
              <a:rPr lang="sv-SE" sz="2800" dirty="0" err="1" smtClean="0"/>
              <a:t>inheritance</a:t>
            </a:r>
            <a:r>
              <a:rPr lang="sv-SE" sz="2800" dirty="0" smtClean="0"/>
              <a:t>)</a:t>
            </a:r>
            <a:endParaRPr lang="sv-SE" sz="2800" dirty="0"/>
          </a:p>
        </p:txBody>
      </p:sp>
      <p:sp>
        <p:nvSpPr>
          <p:cNvPr id="4" name="TextBox 3"/>
          <p:cNvSpPr txBox="1"/>
          <p:nvPr/>
        </p:nvSpPr>
        <p:spPr>
          <a:xfrm>
            <a:off x="395536" y="1129308"/>
            <a:ext cx="7120860" cy="369332"/>
          </a:xfrm>
          <a:prstGeom prst="rect">
            <a:avLst/>
          </a:prstGeom>
          <a:noFill/>
        </p:spPr>
        <p:txBody>
          <a:bodyPr wrap="none" rtlCol="0">
            <a:spAutoFit/>
          </a:bodyPr>
          <a:lstStyle/>
          <a:p>
            <a:r>
              <a:rPr lang="sv-SE" dirty="0" smtClean="0">
                <a:latin typeface="Minya Nouvelle" pitchFamily="2" charset="0"/>
              </a:rPr>
              <a:t>Vissa egenskaper, satta på en förälder ärvs ned till dess barnnoder.</a:t>
            </a:r>
          </a:p>
        </p:txBody>
      </p:sp>
      <p:sp>
        <p:nvSpPr>
          <p:cNvPr id="5" name="Rectangle 4"/>
          <p:cNvSpPr/>
          <p:nvPr/>
        </p:nvSpPr>
        <p:spPr>
          <a:xfrm>
            <a:off x="467544" y="1724620"/>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a:solidFill>
                  <a:schemeClr val="accent3"/>
                </a:solidFill>
                <a:latin typeface="Courier New" pitchFamily="49" charset="0"/>
                <a:cs typeface="Courier New" pitchFamily="49" charset="0"/>
              </a:rPr>
              <a:t>p</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red; }</a:t>
            </a:r>
          </a:p>
        </p:txBody>
      </p:sp>
      <p:sp>
        <p:nvSpPr>
          <p:cNvPr id="6" name="Rectangle 5"/>
          <p:cNvSpPr/>
          <p:nvPr/>
        </p:nvSpPr>
        <p:spPr>
          <a:xfrm>
            <a:off x="467544" y="2425452"/>
            <a:ext cx="4824536" cy="101566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&lt;p&gt;</a:t>
            </a:r>
          </a:p>
          <a:p>
            <a:r>
              <a:rPr lang="en-US" sz="1200" b="1" dirty="0" smtClean="0">
                <a:solidFill>
                  <a:srgbClr val="0070C0"/>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Detta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är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ett</a:t>
            </a:r>
            <a:r>
              <a:rPr lang="en-US" sz="1200" b="1" dirty="0" smtClean="0">
                <a:solidFill>
                  <a:schemeClr val="tx1"/>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em</a:t>
            </a:r>
            <a:r>
              <a:rPr lang="en-US" sz="1200" b="1" dirty="0" smtClean="0">
                <a:solidFill>
                  <a:srgbClr val="0070C0"/>
                </a:solidFill>
                <a:latin typeface="Courier New" pitchFamily="49" charset="0"/>
                <a:cs typeface="Courier New" pitchFamily="49" charset="0"/>
              </a:rPr>
              <a:t>&gt;&lt;strong&gt;</a:t>
            </a:r>
            <a:r>
              <a:rPr lang="en-US" sz="1200" b="1" dirty="0" err="1" smtClean="0">
                <a:solidFill>
                  <a:schemeClr val="tx1"/>
                </a:solidFill>
                <a:latin typeface="Courier New" pitchFamily="49" charset="0"/>
                <a:cs typeface="Courier New" pitchFamily="49" charset="0"/>
              </a:rPr>
              <a:t>exempel</a:t>
            </a:r>
            <a:r>
              <a:rPr lang="en-US" sz="1200" b="1" dirty="0" smtClean="0">
                <a:solidFill>
                  <a:srgbClr val="0070C0"/>
                </a:solidFill>
                <a:latin typeface="Courier New" pitchFamily="49" charset="0"/>
                <a:cs typeface="Courier New" pitchFamily="49" charset="0"/>
              </a:rPr>
              <a:t>&lt;/strong&gt;&lt;/</a:t>
            </a:r>
            <a:r>
              <a:rPr lang="en-US" sz="1200" b="1" dirty="0" err="1" smtClean="0">
                <a:solidFill>
                  <a:srgbClr val="0070C0"/>
                </a:solidFill>
                <a:latin typeface="Courier New" pitchFamily="49" charset="0"/>
                <a:cs typeface="Courier New" pitchFamily="49" charset="0"/>
              </a:rPr>
              <a:t>em</a:t>
            </a:r>
            <a:r>
              <a:rPr lang="en-US" sz="1200" b="1" dirty="0" smtClean="0">
                <a:solidFill>
                  <a:srgbClr val="0070C0"/>
                </a:solidFill>
                <a:latin typeface="Courier New" pitchFamily="49" charset="0"/>
                <a:cs typeface="Courier New" pitchFamily="49" charset="0"/>
              </a:rPr>
              <a:t>&gt; </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på</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em</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egenskapsarv</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em</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&lt;/p&gt;</a:t>
            </a:r>
          </a:p>
          <a:p>
            <a:endParaRPr lang="en-US" sz="1200" dirty="0">
              <a:solidFill>
                <a:schemeClr val="tx2"/>
              </a:solidFill>
              <a:latin typeface="Courier New" pitchFamily="49" charset="0"/>
              <a:cs typeface="Courier New" pitchFamily="49" charset="0"/>
            </a:endParaRPr>
          </a:p>
        </p:txBody>
      </p:sp>
      <p:sp>
        <p:nvSpPr>
          <p:cNvPr id="7" name="TextBox 6"/>
          <p:cNvSpPr txBox="1"/>
          <p:nvPr/>
        </p:nvSpPr>
        <p:spPr>
          <a:xfrm>
            <a:off x="1030588" y="3568288"/>
            <a:ext cx="3698448" cy="369332"/>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sv-SE" dirty="0" smtClean="0">
                <a:solidFill>
                  <a:srgbClr val="FF0000"/>
                </a:solidFill>
                <a:latin typeface="Times New Roman" pitchFamily="18" charset="0"/>
                <a:cs typeface="Times New Roman" pitchFamily="18" charset="0"/>
              </a:rPr>
              <a:t>Detta är ett </a:t>
            </a:r>
            <a:r>
              <a:rPr lang="sv-SE" b="1" i="1" dirty="0" smtClean="0">
                <a:solidFill>
                  <a:srgbClr val="FF0000"/>
                </a:solidFill>
                <a:latin typeface="Times New Roman" pitchFamily="18" charset="0"/>
                <a:cs typeface="Times New Roman" pitchFamily="18" charset="0"/>
              </a:rPr>
              <a:t>exempel</a:t>
            </a:r>
            <a:r>
              <a:rPr lang="sv-SE" dirty="0" smtClean="0">
                <a:solidFill>
                  <a:srgbClr val="FF0000"/>
                </a:solidFill>
                <a:latin typeface="Times New Roman" pitchFamily="18" charset="0"/>
                <a:cs typeface="Times New Roman" pitchFamily="18" charset="0"/>
              </a:rPr>
              <a:t> på </a:t>
            </a:r>
            <a:r>
              <a:rPr lang="sv-SE" i="1" dirty="0" err="1" smtClean="0">
                <a:solidFill>
                  <a:srgbClr val="FF0000"/>
                </a:solidFill>
                <a:latin typeface="Times New Roman" pitchFamily="18" charset="0"/>
                <a:cs typeface="Times New Roman" pitchFamily="18" charset="0"/>
              </a:rPr>
              <a:t>egenskapsarv</a:t>
            </a:r>
            <a:r>
              <a:rPr lang="sv-SE" dirty="0" smtClean="0">
                <a:solidFill>
                  <a:srgbClr val="FF0000"/>
                </a:solidFill>
                <a:latin typeface="Times New Roman" pitchFamily="18" charset="0"/>
                <a:cs typeface="Times New Roman" pitchFamily="18" charset="0"/>
              </a:rPr>
              <a:t>.</a:t>
            </a:r>
          </a:p>
        </p:txBody>
      </p:sp>
      <p:sp>
        <p:nvSpPr>
          <p:cNvPr id="8" name="TextBox 7"/>
          <p:cNvSpPr txBox="1"/>
          <p:nvPr/>
        </p:nvSpPr>
        <p:spPr>
          <a:xfrm>
            <a:off x="804564" y="4626342"/>
            <a:ext cx="4150495" cy="369332"/>
          </a:xfrm>
          <a:prstGeom prst="rect">
            <a:avLst/>
          </a:prstGeom>
          <a:noFill/>
        </p:spPr>
        <p:txBody>
          <a:bodyPr wrap="none" rtlCol="0">
            <a:spAutoFit/>
          </a:bodyPr>
          <a:lstStyle/>
          <a:p>
            <a:r>
              <a:rPr lang="sv-SE" dirty="0" smtClean="0">
                <a:latin typeface="Minya Nouvelle" pitchFamily="2" charset="0"/>
              </a:rPr>
              <a:t>Alla egenskaper ärvs dock inte ned. </a:t>
            </a:r>
          </a:p>
        </p:txBody>
      </p:sp>
    </p:spTree>
    <p:extLst>
      <p:ext uri="{BB962C8B-B14F-4D97-AF65-F5344CB8AC3E}">
        <p14:creationId xmlns:p14="http://schemas.microsoft.com/office/powerpoint/2010/main" val="42519251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Pseudoklasser</a:t>
            </a:r>
            <a:endParaRPr lang="sv-SE" dirty="0"/>
          </a:p>
        </p:txBody>
      </p:sp>
      <p:sp>
        <p:nvSpPr>
          <p:cNvPr id="5" name="Rectangle 4"/>
          <p:cNvSpPr/>
          <p:nvPr/>
        </p:nvSpPr>
        <p:spPr>
          <a:xfrm>
            <a:off x="323528" y="1804388"/>
            <a:ext cx="3911886"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a:link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a:t>
            </a:r>
            <a:r>
              <a:rPr lang="en-US" sz="1200" b="1" dirty="0" smtClean="0">
                <a:solidFill>
                  <a:schemeClr val="tx1"/>
                </a:solidFill>
                <a:latin typeface="Courier New" pitchFamily="49" charset="0"/>
                <a:cs typeface="Courier New" pitchFamily="49" charset="0"/>
              </a:rPr>
              <a:t> }</a:t>
            </a:r>
          </a:p>
          <a:p>
            <a:r>
              <a:rPr lang="en-US" sz="1200" b="1" dirty="0" smtClean="0">
                <a:solidFill>
                  <a:schemeClr val="accent3"/>
                </a:solidFill>
                <a:latin typeface="Courier New" pitchFamily="49" charset="0"/>
                <a:cs typeface="Courier New" pitchFamily="49" charset="0"/>
              </a:rPr>
              <a:t>a:visited </a:t>
            </a:r>
            <a:r>
              <a:rPr lang="en-US" sz="1200" b="1" dirty="0">
                <a:solidFill>
                  <a:schemeClr val="tx1"/>
                </a:solidFill>
                <a:latin typeface="Courier New" pitchFamily="49" charset="0"/>
                <a:cs typeface="Courier New" pitchFamily="49" charset="0"/>
              </a:rPr>
              <a:t>{ </a:t>
            </a:r>
            <a:r>
              <a:rPr lang="en-US" sz="1200" dirty="0" err="1">
                <a:solidFill>
                  <a:srgbClr val="4086C0"/>
                </a:solidFill>
                <a:latin typeface="Courier New" pitchFamily="49" charset="0"/>
                <a:cs typeface="Courier New" pitchFamily="49" charset="0"/>
              </a:rPr>
              <a:t>egenskap</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värde</a:t>
            </a:r>
            <a:r>
              <a:rPr lang="en-US" sz="1200" dirty="0">
                <a:solidFill>
                  <a:schemeClr val="tx1"/>
                </a:solidFill>
                <a:latin typeface="Courier New" pitchFamily="49" charset="0"/>
                <a:cs typeface="Courier New" pitchFamily="49" charset="0"/>
              </a:rPr>
              <a:t>;</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a:p>
            <a:r>
              <a:rPr lang="en-US" sz="1200" b="1" dirty="0" smtClean="0">
                <a:solidFill>
                  <a:schemeClr val="accent3"/>
                </a:solidFill>
                <a:latin typeface="Courier New" pitchFamily="49" charset="0"/>
                <a:cs typeface="Courier New" pitchFamily="49" charset="0"/>
              </a:rPr>
              <a:t>a:focus   </a:t>
            </a:r>
            <a:r>
              <a:rPr lang="en-US" sz="1200" b="1" dirty="0" smtClean="0">
                <a:solidFill>
                  <a:schemeClr val="tx1"/>
                </a:solidFill>
                <a:latin typeface="Courier New" pitchFamily="49" charset="0"/>
                <a:cs typeface="Courier New" pitchFamily="49" charset="0"/>
              </a:rPr>
              <a:t>{ </a:t>
            </a:r>
            <a:r>
              <a:rPr lang="en-US" sz="1200" dirty="0" err="1">
                <a:solidFill>
                  <a:srgbClr val="4086C0"/>
                </a:solidFill>
                <a:latin typeface="Courier New" pitchFamily="49" charset="0"/>
                <a:cs typeface="Courier New" pitchFamily="49" charset="0"/>
              </a:rPr>
              <a:t>egenskap</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värde</a:t>
            </a:r>
            <a:r>
              <a:rPr lang="en-US" sz="1200" dirty="0">
                <a:solidFill>
                  <a:schemeClr val="tx1"/>
                </a:solidFill>
                <a:latin typeface="Courier New" pitchFamily="49" charset="0"/>
                <a:cs typeface="Courier New" pitchFamily="49" charset="0"/>
              </a:rPr>
              <a:t>;</a:t>
            </a:r>
            <a:r>
              <a:rPr lang="en-US" sz="1200" b="1" dirty="0">
                <a:solidFill>
                  <a:schemeClr val="tx1"/>
                </a:solidFill>
                <a:latin typeface="Courier New" pitchFamily="49" charset="0"/>
                <a:cs typeface="Courier New" pitchFamily="49" charset="0"/>
              </a:rPr>
              <a:t> }</a:t>
            </a:r>
          </a:p>
          <a:p>
            <a:r>
              <a:rPr lang="en-US" sz="1200" b="1" dirty="0" smtClean="0">
                <a:solidFill>
                  <a:schemeClr val="accent3"/>
                </a:solidFill>
                <a:latin typeface="Courier New" pitchFamily="49" charset="0"/>
                <a:cs typeface="Courier New" pitchFamily="49" charset="0"/>
              </a:rPr>
              <a:t>a:hover   </a:t>
            </a:r>
            <a:r>
              <a:rPr lang="en-US" sz="1200" b="1" dirty="0" smtClean="0">
                <a:solidFill>
                  <a:schemeClr val="tx1"/>
                </a:solidFill>
                <a:latin typeface="Courier New" pitchFamily="49" charset="0"/>
                <a:cs typeface="Courier New" pitchFamily="49" charset="0"/>
              </a:rPr>
              <a:t>{ </a:t>
            </a:r>
            <a:r>
              <a:rPr lang="en-US" sz="1200" dirty="0" err="1">
                <a:solidFill>
                  <a:srgbClr val="4086C0"/>
                </a:solidFill>
                <a:latin typeface="Courier New" pitchFamily="49" charset="0"/>
                <a:cs typeface="Courier New" pitchFamily="49" charset="0"/>
              </a:rPr>
              <a:t>egenskap</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värde</a:t>
            </a:r>
            <a:r>
              <a:rPr lang="en-US" sz="1200" dirty="0">
                <a:solidFill>
                  <a:schemeClr val="tx1"/>
                </a:solidFill>
                <a:latin typeface="Courier New" pitchFamily="49" charset="0"/>
                <a:cs typeface="Courier New" pitchFamily="49" charset="0"/>
              </a:rPr>
              <a:t>;</a:t>
            </a:r>
            <a:r>
              <a:rPr lang="en-US" sz="1200" b="1" dirty="0">
                <a:solidFill>
                  <a:schemeClr val="tx1"/>
                </a:solidFill>
                <a:latin typeface="Courier New" pitchFamily="49" charset="0"/>
                <a:cs typeface="Courier New" pitchFamily="49" charset="0"/>
              </a:rPr>
              <a:t> }</a:t>
            </a:r>
          </a:p>
          <a:p>
            <a:r>
              <a:rPr lang="en-US" sz="1200" b="1" dirty="0" smtClean="0">
                <a:solidFill>
                  <a:schemeClr val="accent3"/>
                </a:solidFill>
                <a:latin typeface="Courier New" pitchFamily="49" charset="0"/>
                <a:cs typeface="Courier New" pitchFamily="49" charset="0"/>
              </a:rPr>
              <a:t>a:active  </a:t>
            </a:r>
            <a:r>
              <a:rPr lang="en-US" sz="1200" b="1" dirty="0" smtClean="0">
                <a:solidFill>
                  <a:schemeClr val="tx1"/>
                </a:solidFill>
                <a:latin typeface="Courier New" pitchFamily="49" charset="0"/>
                <a:cs typeface="Courier New" pitchFamily="49" charset="0"/>
              </a:rPr>
              <a:t>{ </a:t>
            </a:r>
            <a:r>
              <a:rPr lang="en-US" sz="1200" dirty="0" err="1">
                <a:solidFill>
                  <a:srgbClr val="4086C0"/>
                </a:solidFill>
                <a:latin typeface="Courier New" pitchFamily="49" charset="0"/>
                <a:cs typeface="Courier New" pitchFamily="49" charset="0"/>
              </a:rPr>
              <a:t>egenskap</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värde</a:t>
            </a:r>
            <a:r>
              <a:rPr lang="en-US" sz="1200" dirty="0">
                <a:solidFill>
                  <a:schemeClr val="tx1"/>
                </a:solidFill>
                <a:latin typeface="Courier New" pitchFamily="49" charset="0"/>
                <a:cs typeface="Courier New" pitchFamily="49" charset="0"/>
              </a:rPr>
              <a:t>;</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7" name="TextBox 6"/>
          <p:cNvSpPr txBox="1"/>
          <p:nvPr/>
        </p:nvSpPr>
        <p:spPr>
          <a:xfrm>
            <a:off x="3546984" y="1391023"/>
            <a:ext cx="671979" cy="338554"/>
          </a:xfrm>
          <a:prstGeom prst="rect">
            <a:avLst/>
          </a:prstGeom>
          <a:noFill/>
        </p:spPr>
        <p:txBody>
          <a:bodyPr wrap="none" rtlCol="0">
            <a:spAutoFit/>
          </a:bodyPr>
          <a:lstStyle/>
          <a:p>
            <a:r>
              <a:rPr lang="sv-SE" sz="1600" dirty="0" smtClean="0">
                <a:solidFill>
                  <a:srgbClr val="FF0000"/>
                </a:solidFill>
                <a:latin typeface="Minya Nouvelle" pitchFamily="2" charset="0"/>
              </a:rPr>
              <a:t>orörd</a:t>
            </a:r>
          </a:p>
        </p:txBody>
      </p:sp>
      <p:sp>
        <p:nvSpPr>
          <p:cNvPr id="8" name="TextBox 7"/>
          <p:cNvSpPr txBox="1"/>
          <p:nvPr/>
        </p:nvSpPr>
        <p:spPr>
          <a:xfrm rot="21214465">
            <a:off x="4387753" y="1748893"/>
            <a:ext cx="792205" cy="338554"/>
          </a:xfrm>
          <a:prstGeom prst="rect">
            <a:avLst/>
          </a:prstGeom>
          <a:noFill/>
        </p:spPr>
        <p:txBody>
          <a:bodyPr wrap="none" rtlCol="0">
            <a:spAutoFit/>
          </a:bodyPr>
          <a:lstStyle/>
          <a:p>
            <a:r>
              <a:rPr lang="sv-SE" sz="1600" dirty="0" smtClean="0">
                <a:solidFill>
                  <a:srgbClr val="FF0000"/>
                </a:solidFill>
                <a:latin typeface="Minya Nouvelle" pitchFamily="2" charset="0"/>
              </a:rPr>
              <a:t>besökt</a:t>
            </a:r>
          </a:p>
        </p:txBody>
      </p:sp>
      <p:sp>
        <p:nvSpPr>
          <p:cNvPr id="9" name="TextBox 8"/>
          <p:cNvSpPr txBox="1"/>
          <p:nvPr/>
        </p:nvSpPr>
        <p:spPr>
          <a:xfrm rot="188082">
            <a:off x="4376066" y="2135329"/>
            <a:ext cx="697627" cy="338554"/>
          </a:xfrm>
          <a:prstGeom prst="rect">
            <a:avLst/>
          </a:prstGeom>
          <a:noFill/>
        </p:spPr>
        <p:txBody>
          <a:bodyPr wrap="none" rtlCol="0">
            <a:spAutoFit/>
          </a:bodyPr>
          <a:lstStyle/>
          <a:p>
            <a:r>
              <a:rPr lang="sv-SE" sz="1600" dirty="0" smtClean="0">
                <a:solidFill>
                  <a:srgbClr val="FF0000"/>
                </a:solidFill>
                <a:latin typeface="Minya Nouvelle" pitchFamily="2" charset="0"/>
              </a:rPr>
              <a:t>fokus</a:t>
            </a:r>
          </a:p>
        </p:txBody>
      </p:sp>
      <p:sp>
        <p:nvSpPr>
          <p:cNvPr id="10" name="TextBox 9"/>
          <p:cNvSpPr txBox="1"/>
          <p:nvPr/>
        </p:nvSpPr>
        <p:spPr>
          <a:xfrm rot="20817569">
            <a:off x="4375191" y="2323428"/>
            <a:ext cx="2352439" cy="338554"/>
          </a:xfrm>
          <a:prstGeom prst="rect">
            <a:avLst/>
          </a:prstGeom>
          <a:noFill/>
        </p:spPr>
        <p:txBody>
          <a:bodyPr wrap="none" rtlCol="0">
            <a:spAutoFit/>
          </a:bodyPr>
          <a:lstStyle/>
          <a:p>
            <a:r>
              <a:rPr lang="sv-SE" sz="1600" dirty="0" smtClean="0">
                <a:solidFill>
                  <a:srgbClr val="FF0000"/>
                </a:solidFill>
                <a:latin typeface="Minya Nouvelle" pitchFamily="2" charset="0"/>
              </a:rPr>
              <a:t>muspekare över länken</a:t>
            </a:r>
          </a:p>
        </p:txBody>
      </p:sp>
      <p:sp>
        <p:nvSpPr>
          <p:cNvPr id="11" name="TextBox 10"/>
          <p:cNvSpPr txBox="1"/>
          <p:nvPr/>
        </p:nvSpPr>
        <p:spPr>
          <a:xfrm rot="188082">
            <a:off x="3677958" y="2955497"/>
            <a:ext cx="2093843" cy="338554"/>
          </a:xfrm>
          <a:prstGeom prst="rect">
            <a:avLst/>
          </a:prstGeom>
          <a:noFill/>
        </p:spPr>
        <p:txBody>
          <a:bodyPr wrap="none" rtlCol="0">
            <a:spAutoFit/>
          </a:bodyPr>
          <a:lstStyle/>
          <a:p>
            <a:r>
              <a:rPr lang="sv-SE" sz="1600" dirty="0" smtClean="0">
                <a:solidFill>
                  <a:srgbClr val="FF0000"/>
                </a:solidFill>
                <a:latin typeface="Minya Nouvelle" pitchFamily="2" charset="0"/>
              </a:rPr>
              <a:t>aktiv, precis klickad</a:t>
            </a:r>
          </a:p>
        </p:txBody>
      </p:sp>
      <p:sp>
        <p:nvSpPr>
          <p:cNvPr id="12" name="Freeform 11"/>
          <p:cNvSpPr/>
          <p:nvPr/>
        </p:nvSpPr>
        <p:spPr>
          <a:xfrm>
            <a:off x="2633303" y="1542027"/>
            <a:ext cx="934872" cy="245542"/>
          </a:xfrm>
          <a:custGeom>
            <a:avLst/>
            <a:gdLst>
              <a:gd name="connsiteX0" fmla="*/ 934872 w 934872"/>
              <a:gd name="connsiteY0" fmla="*/ 47650 h 245542"/>
              <a:gd name="connsiteX1" fmla="*/ 491320 w 934872"/>
              <a:gd name="connsiteY1" fmla="*/ 13530 h 245542"/>
              <a:gd name="connsiteX2" fmla="*/ 0 w 934872"/>
              <a:gd name="connsiteY2" fmla="*/ 245542 h 245542"/>
            </a:gdLst>
            <a:ahLst/>
            <a:cxnLst>
              <a:cxn ang="0">
                <a:pos x="connsiteX0" y="connsiteY0"/>
              </a:cxn>
              <a:cxn ang="0">
                <a:pos x="connsiteX1" y="connsiteY1"/>
              </a:cxn>
              <a:cxn ang="0">
                <a:pos x="connsiteX2" y="connsiteY2"/>
              </a:cxn>
            </a:cxnLst>
            <a:rect l="l" t="t" r="r" b="b"/>
            <a:pathLst>
              <a:path w="934872" h="245542">
                <a:moveTo>
                  <a:pt x="934872" y="47650"/>
                </a:moveTo>
                <a:cubicBezTo>
                  <a:pt x="791002" y="14099"/>
                  <a:pt x="647132" y="-19452"/>
                  <a:pt x="491320" y="13530"/>
                </a:cubicBezTo>
                <a:cubicBezTo>
                  <a:pt x="335508" y="46512"/>
                  <a:pt x="167754" y="146027"/>
                  <a:pt x="0" y="24554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Freeform 12"/>
          <p:cNvSpPr/>
          <p:nvPr/>
        </p:nvSpPr>
        <p:spPr>
          <a:xfrm>
            <a:off x="3220157" y="1887136"/>
            <a:ext cx="1235123" cy="241627"/>
          </a:xfrm>
          <a:custGeom>
            <a:avLst/>
            <a:gdLst>
              <a:gd name="connsiteX0" fmla="*/ 1235123 w 1235123"/>
              <a:gd name="connsiteY0" fmla="*/ 132445 h 241627"/>
              <a:gd name="connsiteX1" fmla="*/ 730155 w 1235123"/>
              <a:gd name="connsiteY1" fmla="*/ 2791 h 241627"/>
              <a:gd name="connsiteX2" fmla="*/ 0 w 1235123"/>
              <a:gd name="connsiteY2" fmla="*/ 241627 h 241627"/>
            </a:gdLst>
            <a:ahLst/>
            <a:cxnLst>
              <a:cxn ang="0">
                <a:pos x="connsiteX0" y="connsiteY0"/>
              </a:cxn>
              <a:cxn ang="0">
                <a:pos x="connsiteX1" y="connsiteY1"/>
              </a:cxn>
              <a:cxn ang="0">
                <a:pos x="connsiteX2" y="connsiteY2"/>
              </a:cxn>
            </a:cxnLst>
            <a:rect l="l" t="t" r="r" b="b"/>
            <a:pathLst>
              <a:path w="1235123" h="241627">
                <a:moveTo>
                  <a:pt x="1235123" y="132445"/>
                </a:moveTo>
                <a:cubicBezTo>
                  <a:pt x="1085566" y="58519"/>
                  <a:pt x="936009" y="-15406"/>
                  <a:pt x="730155" y="2791"/>
                </a:cubicBezTo>
                <a:cubicBezTo>
                  <a:pt x="524301" y="20988"/>
                  <a:pt x="262150" y="131307"/>
                  <a:pt x="0" y="24162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Freeform 13"/>
          <p:cNvSpPr/>
          <p:nvPr/>
        </p:nvSpPr>
        <p:spPr>
          <a:xfrm>
            <a:off x="3247453" y="2272065"/>
            <a:ext cx="1180531" cy="47767"/>
          </a:xfrm>
          <a:custGeom>
            <a:avLst/>
            <a:gdLst>
              <a:gd name="connsiteX0" fmla="*/ 1180531 w 1180531"/>
              <a:gd name="connsiteY0" fmla="*/ 0 h 47767"/>
              <a:gd name="connsiteX1" fmla="*/ 0 w 1180531"/>
              <a:gd name="connsiteY1" fmla="*/ 47767 h 47767"/>
            </a:gdLst>
            <a:ahLst/>
            <a:cxnLst>
              <a:cxn ang="0">
                <a:pos x="connsiteX0" y="connsiteY0"/>
              </a:cxn>
              <a:cxn ang="0">
                <a:pos x="connsiteX1" y="connsiteY1"/>
              </a:cxn>
            </a:cxnLst>
            <a:rect l="l" t="t" r="r" b="b"/>
            <a:pathLst>
              <a:path w="1180531" h="47767">
                <a:moveTo>
                  <a:pt x="1180531" y="0"/>
                </a:moveTo>
                <a:lnTo>
                  <a:pt x="0" y="47767"/>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3254277" y="2472282"/>
            <a:ext cx="1173707" cy="311574"/>
          </a:xfrm>
          <a:custGeom>
            <a:avLst/>
            <a:gdLst>
              <a:gd name="connsiteX0" fmla="*/ 1173707 w 1173707"/>
              <a:gd name="connsiteY0" fmla="*/ 311574 h 311574"/>
              <a:gd name="connsiteX1" fmla="*/ 743803 w 1173707"/>
              <a:gd name="connsiteY1" fmla="*/ 31795 h 311574"/>
              <a:gd name="connsiteX2" fmla="*/ 0 w 1173707"/>
              <a:gd name="connsiteY2" fmla="*/ 18147 h 311574"/>
            </a:gdLst>
            <a:ahLst/>
            <a:cxnLst>
              <a:cxn ang="0">
                <a:pos x="connsiteX0" y="connsiteY0"/>
              </a:cxn>
              <a:cxn ang="0">
                <a:pos x="connsiteX1" y="connsiteY1"/>
              </a:cxn>
              <a:cxn ang="0">
                <a:pos x="connsiteX2" y="connsiteY2"/>
              </a:cxn>
            </a:cxnLst>
            <a:rect l="l" t="t" r="r" b="b"/>
            <a:pathLst>
              <a:path w="1173707" h="311574">
                <a:moveTo>
                  <a:pt x="1173707" y="311574"/>
                </a:moveTo>
                <a:cubicBezTo>
                  <a:pt x="1056564" y="196136"/>
                  <a:pt x="939421" y="80699"/>
                  <a:pt x="743803" y="31795"/>
                </a:cubicBezTo>
                <a:cubicBezTo>
                  <a:pt x="548185" y="-17109"/>
                  <a:pt x="274092" y="519"/>
                  <a:pt x="0" y="1814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FF0000"/>
              </a:solidFill>
            </a:endParaRPr>
          </a:p>
        </p:txBody>
      </p:sp>
      <p:sp>
        <p:nvSpPr>
          <p:cNvPr id="16" name="Freeform 15"/>
          <p:cNvSpPr/>
          <p:nvPr/>
        </p:nvSpPr>
        <p:spPr>
          <a:xfrm>
            <a:off x="2694718" y="2865742"/>
            <a:ext cx="1023582" cy="280186"/>
          </a:xfrm>
          <a:custGeom>
            <a:avLst/>
            <a:gdLst>
              <a:gd name="connsiteX0" fmla="*/ 1023582 w 1023582"/>
              <a:gd name="connsiteY0" fmla="*/ 245660 h 280186"/>
              <a:gd name="connsiteX1" fmla="*/ 388962 w 1023582"/>
              <a:gd name="connsiteY1" fmla="*/ 259308 h 280186"/>
              <a:gd name="connsiteX2" fmla="*/ 0 w 1023582"/>
              <a:gd name="connsiteY2" fmla="*/ 0 h 280186"/>
            </a:gdLst>
            <a:ahLst/>
            <a:cxnLst>
              <a:cxn ang="0">
                <a:pos x="connsiteX0" y="connsiteY0"/>
              </a:cxn>
              <a:cxn ang="0">
                <a:pos x="connsiteX1" y="connsiteY1"/>
              </a:cxn>
              <a:cxn ang="0">
                <a:pos x="connsiteX2" y="connsiteY2"/>
              </a:cxn>
            </a:cxnLst>
            <a:rect l="l" t="t" r="r" b="b"/>
            <a:pathLst>
              <a:path w="1023582" h="280186">
                <a:moveTo>
                  <a:pt x="1023582" y="245660"/>
                </a:moveTo>
                <a:cubicBezTo>
                  <a:pt x="791570" y="272955"/>
                  <a:pt x="559559" y="300251"/>
                  <a:pt x="388962" y="259308"/>
                </a:cubicBezTo>
                <a:cubicBezTo>
                  <a:pt x="218365" y="218365"/>
                  <a:pt x="109182" y="109182"/>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19" name="Group 18"/>
          <p:cNvGrpSpPr/>
          <p:nvPr/>
        </p:nvGrpSpPr>
        <p:grpSpPr>
          <a:xfrm>
            <a:off x="6732240" y="1301860"/>
            <a:ext cx="2016224" cy="2231007"/>
            <a:chOff x="6732240" y="1301860"/>
            <a:chExt cx="2016224" cy="2231007"/>
          </a:xfrm>
        </p:grpSpPr>
        <p:pic>
          <p:nvPicPr>
            <p:cNvPr id="17" name="Picture 10" descr="http://www.favbrowser.com/wp-content/uploads/2010/08/internetexplorer7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98306" name="Picture 2" descr="S:\dfm\info\icons\v-collections\v_collections_png\basic_foundation\48x48\shadow\sign_warn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732240" y="2209428"/>
              <a:ext cx="2016224" cy="1323439"/>
            </a:xfrm>
            <a:prstGeom prst="rect">
              <a:avLst/>
            </a:prstGeom>
            <a:noFill/>
          </p:spPr>
          <p:txBody>
            <a:bodyPr wrap="square" rtlCol="0">
              <a:spAutoFit/>
            </a:bodyPr>
            <a:lstStyle/>
            <a:p>
              <a:pPr algn="ctr"/>
              <a:r>
                <a:rPr lang="sv-SE" sz="1600" dirty="0" smtClean="0">
                  <a:latin typeface="Minya Nouvelle" pitchFamily="2" charset="0"/>
                </a:rPr>
                <a:t>Först från och med IE7 stöds :</a:t>
              </a:r>
              <a:r>
                <a:rPr lang="sv-SE" sz="1600" dirty="0" err="1" smtClean="0">
                  <a:latin typeface="Minya Nouvelle" pitchFamily="2" charset="0"/>
                </a:rPr>
                <a:t>hover</a:t>
              </a:r>
              <a:r>
                <a:rPr lang="sv-SE" sz="1600" dirty="0" smtClean="0">
                  <a:latin typeface="Minya Nouvelle" pitchFamily="2" charset="0"/>
                </a:rPr>
                <a:t> på andra element än a. Även :</a:t>
              </a:r>
              <a:r>
                <a:rPr lang="sv-SE" sz="1600" dirty="0" err="1" smtClean="0">
                  <a:latin typeface="Minya Nouvelle" pitchFamily="2" charset="0"/>
                </a:rPr>
                <a:t>first-child</a:t>
              </a:r>
              <a:r>
                <a:rPr lang="sv-SE" sz="1600" dirty="0" smtClean="0">
                  <a:latin typeface="Minya Nouvelle" pitchFamily="2" charset="0"/>
                </a:rPr>
                <a:t> stöds i och med IE7</a:t>
              </a:r>
            </a:p>
          </p:txBody>
        </p:sp>
      </p:grpSp>
      <p:sp>
        <p:nvSpPr>
          <p:cNvPr id="21" name="Rectangle 20"/>
          <p:cNvSpPr/>
          <p:nvPr/>
        </p:nvSpPr>
        <p:spPr>
          <a:xfrm>
            <a:off x="323527" y="3588613"/>
            <a:ext cx="4460327"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div p:first-child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a:t>
            </a:r>
            <a:r>
              <a:rPr lang="en-US" sz="1200" b="1" dirty="0" smtClean="0">
                <a:solidFill>
                  <a:schemeClr val="tx1"/>
                </a:solidFill>
                <a:latin typeface="Courier New" pitchFamily="49" charset="0"/>
                <a:cs typeface="Courier New" pitchFamily="49" charset="0"/>
              </a:rPr>
              <a:t> }</a:t>
            </a:r>
          </a:p>
        </p:txBody>
      </p:sp>
      <p:sp>
        <p:nvSpPr>
          <p:cNvPr id="22" name="TextBox 21"/>
          <p:cNvSpPr txBox="1"/>
          <p:nvPr/>
        </p:nvSpPr>
        <p:spPr>
          <a:xfrm>
            <a:off x="364591" y="4297660"/>
            <a:ext cx="4032448" cy="584775"/>
          </a:xfrm>
          <a:prstGeom prst="rect">
            <a:avLst/>
          </a:prstGeom>
          <a:noFill/>
        </p:spPr>
        <p:txBody>
          <a:bodyPr wrap="square" rtlCol="0">
            <a:spAutoFit/>
          </a:bodyPr>
          <a:lstStyle/>
          <a:p>
            <a:r>
              <a:rPr lang="sv-SE" sz="1600" dirty="0" smtClean="0">
                <a:solidFill>
                  <a:srgbClr val="FF0000"/>
                </a:solidFill>
                <a:latin typeface="Minya Nouvelle" pitchFamily="2" charset="0"/>
              </a:rPr>
              <a:t>Alla p-taggar som är förstabarn och har en förfader i form av div</a:t>
            </a:r>
          </a:p>
        </p:txBody>
      </p:sp>
      <p:sp>
        <p:nvSpPr>
          <p:cNvPr id="23" name="Freeform 22"/>
          <p:cNvSpPr/>
          <p:nvPr/>
        </p:nvSpPr>
        <p:spPr>
          <a:xfrm>
            <a:off x="1972101" y="3869140"/>
            <a:ext cx="2604993" cy="784747"/>
          </a:xfrm>
          <a:custGeom>
            <a:avLst/>
            <a:gdLst>
              <a:gd name="connsiteX0" fmla="*/ 1781033 w 2604993"/>
              <a:gd name="connsiteY0" fmla="*/ 784747 h 784747"/>
              <a:gd name="connsiteX1" fmla="*/ 2518012 w 2604993"/>
              <a:gd name="connsiteY1" fmla="*/ 498144 h 784747"/>
              <a:gd name="connsiteX2" fmla="*/ 0 w 2604993"/>
              <a:gd name="connsiteY2" fmla="*/ 0 h 784747"/>
            </a:gdLst>
            <a:ahLst/>
            <a:cxnLst>
              <a:cxn ang="0">
                <a:pos x="connsiteX0" y="connsiteY0"/>
              </a:cxn>
              <a:cxn ang="0">
                <a:pos x="connsiteX1" y="connsiteY1"/>
              </a:cxn>
              <a:cxn ang="0">
                <a:pos x="connsiteX2" y="connsiteY2"/>
              </a:cxn>
            </a:cxnLst>
            <a:rect l="l" t="t" r="r" b="b"/>
            <a:pathLst>
              <a:path w="2604993" h="784747">
                <a:moveTo>
                  <a:pt x="1781033" y="784747"/>
                </a:moveTo>
                <a:cubicBezTo>
                  <a:pt x="2297942" y="706841"/>
                  <a:pt x="2814851" y="628935"/>
                  <a:pt x="2518012" y="498144"/>
                </a:cubicBezTo>
                <a:cubicBezTo>
                  <a:pt x="2221173" y="367353"/>
                  <a:pt x="1110586" y="183676"/>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5" name="Rectangle 24"/>
          <p:cNvSpPr/>
          <p:nvPr/>
        </p:nvSpPr>
        <p:spPr>
          <a:xfrm>
            <a:off x="4932040" y="3569015"/>
            <a:ext cx="3911886"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dirty="0" smtClean="0">
                <a:solidFill>
                  <a:schemeClr val="tx2"/>
                </a:solidFill>
                <a:latin typeface="Courier New" pitchFamily="49" charset="0"/>
                <a:cs typeface="Courier New" pitchFamily="49" charset="0"/>
              </a:rPr>
              <a:t>&lt;div&gt;</a:t>
            </a:r>
          </a:p>
          <a:p>
            <a:r>
              <a:rPr lang="en-US" sz="1200" b="1" dirty="0" smtClean="0">
                <a:solidFill>
                  <a:srgbClr val="0070C0"/>
                </a:solidFill>
                <a:latin typeface="Courier New" pitchFamily="49" charset="0"/>
                <a:cs typeface="Courier New" pitchFamily="49" charset="0"/>
              </a:rPr>
              <a:t>   &lt;p&gt;</a:t>
            </a:r>
            <a:r>
              <a:rPr lang="en-US" sz="1200" b="1" dirty="0" smtClean="0">
                <a:solidFill>
                  <a:schemeClr val="tx1"/>
                </a:solidFill>
                <a:latin typeface="Courier New" pitchFamily="49" charset="0"/>
                <a:cs typeface="Courier New" pitchFamily="49" charset="0"/>
              </a:rPr>
              <a:t>Jag </a:t>
            </a:r>
            <a:r>
              <a:rPr lang="en-US" sz="1200" b="1" dirty="0" err="1" smtClean="0">
                <a:solidFill>
                  <a:schemeClr val="tx1"/>
                </a:solidFill>
                <a:latin typeface="Courier New" pitchFamily="49" charset="0"/>
                <a:cs typeface="Courier New" pitchFamily="49" charset="0"/>
              </a:rPr>
              <a:t>är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första</a:t>
            </a:r>
            <a:r>
              <a:rPr lang="en-US" sz="1200" b="1" dirty="0" smtClean="0">
                <a:solidFill>
                  <a:schemeClr val="tx1"/>
                </a:solidFill>
                <a:latin typeface="Courier New" pitchFamily="49" charset="0"/>
                <a:cs typeface="Courier New" pitchFamily="49" charset="0"/>
              </a:rPr>
              <a:t> barn.</a:t>
            </a:r>
            <a:r>
              <a:rPr lang="en-US" sz="1200" b="1" dirty="0" smtClean="0">
                <a:solidFill>
                  <a:srgbClr val="0070C0"/>
                </a:solidFill>
                <a:latin typeface="Courier New" pitchFamily="49" charset="0"/>
                <a:cs typeface="Courier New" pitchFamily="49" charset="0"/>
              </a:rPr>
              <a:t>&lt;/p&gt;</a:t>
            </a:r>
            <a:endParaRPr lang="en-US" sz="1200" b="1" dirty="0">
              <a:solidFill>
                <a:srgbClr val="0070C0"/>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   &lt;</a:t>
            </a:r>
            <a:r>
              <a:rPr lang="en-US" sz="1200" dirty="0" err="1" smtClean="0">
                <a:solidFill>
                  <a:schemeClr val="tx2"/>
                </a:solidFill>
                <a:latin typeface="Courier New" pitchFamily="49" charset="0"/>
                <a:cs typeface="Courier New" pitchFamily="49" charset="0"/>
              </a:rPr>
              <a:t>ul</a:t>
            </a:r>
            <a:r>
              <a:rPr lang="en-US" sz="1200" dirty="0" smtClean="0">
                <a:solidFill>
                  <a:schemeClr val="tx2"/>
                </a:solidFill>
                <a:latin typeface="Courier New" pitchFamily="49" charset="0"/>
                <a:cs typeface="Courier New" pitchFamily="49" charset="0"/>
              </a:rPr>
              <a:t>&gt;</a:t>
            </a:r>
          </a:p>
          <a:p>
            <a:r>
              <a:rPr lang="en-US" sz="1200" dirty="0" smtClean="0">
                <a:solidFill>
                  <a:srgbClr val="0070C0"/>
                </a:solidFill>
                <a:latin typeface="Courier New" pitchFamily="49" charset="0"/>
                <a:cs typeface="Courier New" pitchFamily="49" charset="0"/>
              </a:rPr>
              <a:t>      </a:t>
            </a:r>
            <a:r>
              <a:rPr lang="en-US" sz="1200" dirty="0" smtClean="0">
                <a:solidFill>
                  <a:schemeClr val="tx2"/>
                </a:solidFill>
                <a:latin typeface="Courier New" pitchFamily="49" charset="0"/>
                <a:cs typeface="Courier New" pitchFamily="49" charset="0"/>
              </a:rPr>
              <a:t>&lt;li&gt;</a:t>
            </a:r>
            <a:r>
              <a:rPr lang="en-US" sz="1200" b="1" dirty="0" smtClean="0">
                <a:solidFill>
                  <a:srgbClr val="0070C0"/>
                </a:solidFill>
                <a:latin typeface="Courier New" pitchFamily="49" charset="0"/>
                <a:cs typeface="Courier New" pitchFamily="49" charset="0"/>
              </a:rPr>
              <a:t>&lt;p&gt;</a:t>
            </a:r>
            <a:r>
              <a:rPr lang="en-US" sz="1200" b="1" dirty="0" smtClean="0">
                <a:solidFill>
                  <a:schemeClr val="tx1"/>
                </a:solidFill>
                <a:latin typeface="Courier New" pitchFamily="49" charset="0"/>
                <a:cs typeface="Courier New" pitchFamily="49" charset="0"/>
              </a:rPr>
              <a:t>Jag </a:t>
            </a:r>
            <a:r>
              <a:rPr lang="en-US" sz="1200" b="1" dirty="0" err="1" smtClean="0">
                <a:solidFill>
                  <a:schemeClr val="tx1"/>
                </a:solidFill>
                <a:latin typeface="Courier New" pitchFamily="49" charset="0"/>
                <a:cs typeface="Courier New" pitchFamily="49" charset="0"/>
              </a:rPr>
              <a:t>också</a:t>
            </a:r>
            <a:r>
              <a:rPr lang="en-US" sz="1200" b="1" dirty="0" smtClean="0">
                <a:solidFill>
                  <a:schemeClr val="tx1"/>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&lt;/p&gt;</a:t>
            </a:r>
            <a:r>
              <a:rPr lang="en-US" sz="1200" dirty="0" smtClean="0">
                <a:solidFill>
                  <a:schemeClr val="tx2"/>
                </a:solidFill>
                <a:latin typeface="Courier New" pitchFamily="49" charset="0"/>
                <a:cs typeface="Courier New" pitchFamily="49" charset="0"/>
              </a:rPr>
              <a:t>&lt;/li&gt;</a:t>
            </a:r>
            <a:r>
              <a:rPr lang="en-US" sz="1200" dirty="0" smtClean="0">
                <a:solidFill>
                  <a:srgbClr val="0070C0"/>
                </a:solidFill>
                <a:latin typeface="Courier New" pitchFamily="49" charset="0"/>
                <a:cs typeface="Courier New" pitchFamily="49" charset="0"/>
              </a:rPr>
              <a:t>	</a:t>
            </a:r>
            <a:endParaRPr lang="en-US" sz="1200" dirty="0">
              <a:solidFill>
                <a:srgbClr val="0070C0"/>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   &lt;/</a:t>
            </a:r>
            <a:r>
              <a:rPr lang="en-US" sz="1200" dirty="0" err="1" smtClean="0">
                <a:solidFill>
                  <a:schemeClr val="tx2"/>
                </a:solidFill>
                <a:latin typeface="Courier New" pitchFamily="49" charset="0"/>
                <a:cs typeface="Courier New" pitchFamily="49" charset="0"/>
              </a:rPr>
              <a:t>ul</a:t>
            </a:r>
            <a:r>
              <a:rPr lang="en-US" sz="1200" dirty="0" smtClean="0">
                <a:solidFill>
                  <a:schemeClr val="tx2"/>
                </a:solidFill>
                <a:latin typeface="Courier New" pitchFamily="49" charset="0"/>
                <a:cs typeface="Courier New" pitchFamily="49" charset="0"/>
              </a:rPr>
              <a:t>&gt;</a:t>
            </a:r>
          </a:p>
          <a:p>
            <a:r>
              <a:rPr lang="en-US" sz="1200" dirty="0" smtClean="0">
                <a:solidFill>
                  <a:schemeClr val="tx2"/>
                </a:solidFill>
                <a:latin typeface="Courier New" pitchFamily="49" charset="0"/>
                <a:cs typeface="Courier New" pitchFamily="49" charset="0"/>
              </a:rPr>
              <a:t>    &lt;p&gt;</a:t>
            </a:r>
            <a:r>
              <a:rPr lang="en-US" sz="1200" dirty="0" err="1" smtClean="0">
                <a:solidFill>
                  <a:schemeClr val="tx2"/>
                </a:solidFill>
                <a:latin typeface="Courier New" pitchFamily="49" charset="0"/>
                <a:cs typeface="Courier New" pitchFamily="49" charset="0"/>
              </a:rPr>
              <a:t>Inte</a:t>
            </a:r>
            <a:r>
              <a:rPr lang="en-US" sz="1200" dirty="0" smtClean="0">
                <a:solidFill>
                  <a:schemeClr val="tx2"/>
                </a:solidFill>
                <a:latin typeface="Courier New" pitchFamily="49" charset="0"/>
                <a:cs typeface="Courier New" pitchFamily="49" charset="0"/>
              </a:rPr>
              <a:t> jag :(&lt;/</a:t>
            </a:r>
            <a:r>
              <a:rPr lang="en-US" sz="1200" dirty="0">
                <a:solidFill>
                  <a:schemeClr val="tx2"/>
                </a:solidFill>
                <a:latin typeface="Courier New" pitchFamily="49" charset="0"/>
                <a:cs typeface="Courier New" pitchFamily="49" charset="0"/>
              </a:rPr>
              <a:t>p&gt;</a:t>
            </a:r>
          </a:p>
          <a:p>
            <a:r>
              <a:rPr lang="en-US" sz="1200" dirty="0" smtClean="0">
                <a:solidFill>
                  <a:schemeClr val="tx2"/>
                </a:solidFill>
                <a:latin typeface="Courier New" pitchFamily="49" charset="0"/>
                <a:cs typeface="Courier New" pitchFamily="49" charset="0"/>
              </a:rPr>
              <a:t>&lt;/div&gt;</a:t>
            </a:r>
          </a:p>
          <a:p>
            <a:endParaRPr lang="en-US" sz="1200" dirty="0" smtClean="0">
              <a:solidFill>
                <a:schemeClr val="tx2"/>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&lt;p&gt;</a:t>
            </a:r>
            <a:r>
              <a:rPr lang="en-US" sz="1200" dirty="0" err="1">
                <a:solidFill>
                  <a:schemeClr val="tx2"/>
                </a:solidFill>
                <a:latin typeface="Courier New" pitchFamily="49" charset="0"/>
                <a:cs typeface="Courier New" pitchFamily="49" charset="0"/>
              </a:rPr>
              <a:t>I</a:t>
            </a:r>
            <a:r>
              <a:rPr lang="en-US" sz="1200" dirty="0" err="1" smtClean="0">
                <a:solidFill>
                  <a:schemeClr val="tx2"/>
                </a:solidFill>
                <a:latin typeface="Courier New" pitchFamily="49" charset="0"/>
                <a:cs typeface="Courier New" pitchFamily="49" charset="0"/>
              </a:rPr>
              <a:t>nte</a:t>
            </a:r>
            <a:r>
              <a:rPr lang="en-US" sz="1200" dirty="0" smtClean="0">
                <a:solidFill>
                  <a:schemeClr val="tx2"/>
                </a:solidFill>
                <a:latin typeface="Courier New" pitchFamily="49" charset="0"/>
                <a:cs typeface="Courier New" pitchFamily="49" charset="0"/>
              </a:rPr>
              <a:t> jag </a:t>
            </a:r>
            <a:r>
              <a:rPr lang="en-US" sz="1200" dirty="0" err="1" smtClean="0">
                <a:solidFill>
                  <a:schemeClr val="tx2"/>
                </a:solidFill>
                <a:latin typeface="Courier New" pitchFamily="49" charset="0"/>
                <a:cs typeface="Courier New" pitchFamily="49" charset="0"/>
              </a:rPr>
              <a:t>heller</a:t>
            </a:r>
            <a:r>
              <a:rPr lang="en-US" sz="1200" dirty="0" smtClean="0">
                <a:solidFill>
                  <a:schemeClr val="tx2"/>
                </a:solidFill>
                <a:latin typeface="Courier New" pitchFamily="49" charset="0"/>
                <a:cs typeface="Courier New" pitchFamily="49" charset="0"/>
              </a:rPr>
              <a:t> :(&lt;/p&gt;</a:t>
            </a:r>
            <a:endParaRPr lang="en-US" sz="1200" dirty="0">
              <a:solidFill>
                <a:schemeClr val="tx2"/>
              </a:solidFill>
              <a:latin typeface="Courier New" pitchFamily="49" charset="0"/>
              <a:cs typeface="Courier New" pitchFamily="49" charset="0"/>
            </a:endParaRPr>
          </a:p>
        </p:txBody>
      </p:sp>
    </p:spTree>
    <p:extLst>
      <p:ext uri="{BB962C8B-B14F-4D97-AF65-F5344CB8AC3E}">
        <p14:creationId xmlns:p14="http://schemas.microsoft.com/office/powerpoint/2010/main" val="2301575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Pseudoelement</a:t>
            </a:r>
            <a:endParaRPr lang="sv-SE" dirty="0"/>
          </a:p>
        </p:txBody>
      </p:sp>
      <p:sp>
        <p:nvSpPr>
          <p:cNvPr id="6" name="Rectangle 5"/>
          <p:cNvSpPr/>
          <p:nvPr/>
        </p:nvSpPr>
        <p:spPr>
          <a:xfrm>
            <a:off x="699382" y="1417340"/>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p:first-letter</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font-size</a:t>
            </a:r>
            <a:r>
              <a:rPr lang="en-US" sz="1200" dirty="0" smtClean="0">
                <a:solidFill>
                  <a:schemeClr val="tx1"/>
                </a:solidFill>
                <a:latin typeface="Courier New" pitchFamily="49" charset="0"/>
                <a:cs typeface="Courier New" pitchFamily="49" charset="0"/>
              </a:rPr>
              <a:t>: 2em; </a:t>
            </a:r>
            <a:r>
              <a:rPr lang="en-US" sz="1200" b="1" dirty="0" smtClean="0">
                <a:solidFill>
                  <a:schemeClr val="tx1"/>
                </a:solidFill>
                <a:latin typeface="Courier New" pitchFamily="49" charset="0"/>
                <a:cs typeface="Courier New" pitchFamily="49" charset="0"/>
              </a:rPr>
              <a:t>}</a:t>
            </a:r>
          </a:p>
        </p:txBody>
      </p:sp>
      <p:sp>
        <p:nvSpPr>
          <p:cNvPr id="7" name="TextBox 6"/>
          <p:cNvSpPr txBox="1"/>
          <p:nvPr/>
        </p:nvSpPr>
        <p:spPr>
          <a:xfrm>
            <a:off x="5163877" y="1448117"/>
            <a:ext cx="2704587" cy="646331"/>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sv-SE" sz="3600" dirty="0" smtClean="0">
                <a:latin typeface="Times New Roman" pitchFamily="18" charset="0"/>
                <a:cs typeface="Times New Roman" pitchFamily="18" charset="0"/>
              </a:rPr>
              <a:t>F</a:t>
            </a:r>
            <a:r>
              <a:rPr lang="sv-SE" dirty="0" smtClean="0">
                <a:latin typeface="Times New Roman" pitchFamily="18" charset="0"/>
                <a:cs typeface="Times New Roman" pitchFamily="18" charset="0"/>
              </a:rPr>
              <a:t>örsta bokstaven är större</a:t>
            </a:r>
          </a:p>
        </p:txBody>
      </p:sp>
      <p:sp>
        <p:nvSpPr>
          <p:cNvPr id="8" name="Rectangle 7"/>
          <p:cNvSpPr/>
          <p:nvPr/>
        </p:nvSpPr>
        <p:spPr>
          <a:xfrm>
            <a:off x="699382" y="1817449"/>
            <a:ext cx="3911886"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&lt;p&gt;</a:t>
            </a:r>
            <a:r>
              <a:rPr lang="en-US" sz="1200" b="1" dirty="0" err="1" smtClean="0">
                <a:solidFill>
                  <a:srgbClr val="0070C0"/>
                </a:solidFill>
                <a:latin typeface="Courier New" pitchFamily="49" charset="0"/>
                <a:cs typeface="Courier New" pitchFamily="49" charset="0"/>
              </a:rPr>
              <a:t>Första</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bokstaven</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är</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större</a:t>
            </a:r>
            <a:r>
              <a:rPr lang="en-US" sz="1200" b="1" dirty="0" smtClean="0">
                <a:solidFill>
                  <a:srgbClr val="0070C0"/>
                </a:solidFill>
                <a:latin typeface="Courier New" pitchFamily="49" charset="0"/>
                <a:cs typeface="Courier New" pitchFamily="49" charset="0"/>
              </a:rPr>
              <a:t>&lt;/p&gt;</a:t>
            </a:r>
          </a:p>
        </p:txBody>
      </p:sp>
      <p:sp>
        <p:nvSpPr>
          <p:cNvPr id="9" name="Rectangle 8"/>
          <p:cNvSpPr/>
          <p:nvPr/>
        </p:nvSpPr>
        <p:spPr>
          <a:xfrm>
            <a:off x="683568" y="2705353"/>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p:first-line</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font-weight</a:t>
            </a:r>
            <a:r>
              <a:rPr lang="en-US" sz="1200" dirty="0" smtClean="0">
                <a:solidFill>
                  <a:schemeClr val="tx1"/>
                </a:solidFill>
                <a:latin typeface="Courier New" pitchFamily="49" charset="0"/>
                <a:cs typeface="Courier New" pitchFamily="49" charset="0"/>
              </a:rPr>
              <a:t>: bold; </a:t>
            </a:r>
            <a:r>
              <a:rPr lang="en-US" sz="1200" b="1" dirty="0" smtClean="0">
                <a:solidFill>
                  <a:schemeClr val="tx1"/>
                </a:solidFill>
                <a:latin typeface="Courier New" pitchFamily="49" charset="0"/>
                <a:cs typeface="Courier New" pitchFamily="49" charset="0"/>
              </a:rPr>
              <a:t>}</a:t>
            </a:r>
          </a:p>
        </p:txBody>
      </p:sp>
      <p:sp>
        <p:nvSpPr>
          <p:cNvPr id="10" name="TextBox 9"/>
          <p:cNvSpPr txBox="1"/>
          <p:nvPr/>
        </p:nvSpPr>
        <p:spPr>
          <a:xfrm>
            <a:off x="5148063" y="2736130"/>
            <a:ext cx="2720401"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sv-SE" b="1" dirty="0" smtClean="0">
                <a:latin typeface="Times New Roman" pitchFamily="18" charset="0"/>
                <a:cs typeface="Times New Roman" pitchFamily="18" charset="0"/>
              </a:rPr>
              <a:t>Första textraden som </a:t>
            </a:r>
            <a:r>
              <a:rPr lang="sv-SE" dirty="0" smtClean="0">
                <a:latin typeface="Times New Roman" pitchFamily="18" charset="0"/>
                <a:cs typeface="Times New Roman" pitchFamily="18" charset="0"/>
              </a:rPr>
              <a:t>webbläsaren </a:t>
            </a:r>
            <a:r>
              <a:rPr lang="sv-SE" dirty="0" err="1" smtClean="0">
                <a:latin typeface="Times New Roman" pitchFamily="18" charset="0"/>
                <a:cs typeface="Times New Roman" pitchFamily="18" charset="0"/>
              </a:rPr>
              <a:t>rendrerar</a:t>
            </a:r>
            <a:r>
              <a:rPr lang="sv-SE" dirty="0" smtClean="0">
                <a:latin typeface="Times New Roman" pitchFamily="18" charset="0"/>
                <a:cs typeface="Times New Roman" pitchFamily="18" charset="0"/>
              </a:rPr>
              <a:t> blir </a:t>
            </a:r>
            <a:r>
              <a:rPr lang="sv-SE" dirty="0" err="1" smtClean="0">
                <a:latin typeface="Times New Roman" pitchFamily="18" charset="0"/>
                <a:cs typeface="Times New Roman" pitchFamily="18" charset="0"/>
              </a:rPr>
              <a:t>fetmarkerad</a:t>
            </a:r>
            <a:endParaRPr lang="sv-SE" sz="1050" dirty="0" smtClean="0">
              <a:latin typeface="Times New Roman" pitchFamily="18" charset="0"/>
              <a:cs typeface="Times New Roman" pitchFamily="18" charset="0"/>
            </a:endParaRPr>
          </a:p>
        </p:txBody>
      </p:sp>
      <p:sp>
        <p:nvSpPr>
          <p:cNvPr id="11" name="Rectangle 10"/>
          <p:cNvSpPr/>
          <p:nvPr/>
        </p:nvSpPr>
        <p:spPr>
          <a:xfrm>
            <a:off x="683568" y="3105462"/>
            <a:ext cx="3911886"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&lt;p&gt;</a:t>
            </a:r>
            <a:r>
              <a:rPr lang="en-US" sz="1200" b="1" dirty="0" err="1" smtClean="0">
                <a:solidFill>
                  <a:srgbClr val="0070C0"/>
                </a:solidFill>
                <a:latin typeface="Courier New" pitchFamily="49" charset="0"/>
                <a:cs typeface="Courier New" pitchFamily="49" charset="0"/>
              </a:rPr>
              <a:t>Första</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textraden</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som</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webbläsaren</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rendrerar</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blir</a:t>
            </a:r>
            <a:r>
              <a:rPr lang="en-US" sz="1200" b="1" dirty="0" smtClean="0">
                <a:solidFill>
                  <a:srgbClr val="0070C0"/>
                </a:solidFill>
                <a:latin typeface="Courier New" pitchFamily="49" charset="0"/>
                <a:cs typeface="Courier New" pitchFamily="49" charset="0"/>
              </a:rPr>
              <a:t> </a:t>
            </a:r>
            <a:r>
              <a:rPr lang="en-US" sz="1200" b="1" dirty="0" err="1" smtClean="0">
                <a:solidFill>
                  <a:srgbClr val="0070C0"/>
                </a:solidFill>
                <a:latin typeface="Courier New" pitchFamily="49" charset="0"/>
                <a:cs typeface="Courier New" pitchFamily="49" charset="0"/>
              </a:rPr>
              <a:t>fetmarkerad</a:t>
            </a:r>
            <a:r>
              <a:rPr lang="en-US" sz="1200" b="1" dirty="0" smtClean="0">
                <a:solidFill>
                  <a:srgbClr val="0070C0"/>
                </a:solidFill>
                <a:latin typeface="Courier New" pitchFamily="49" charset="0"/>
                <a:cs typeface="Courier New" pitchFamily="49" charset="0"/>
              </a:rPr>
              <a:t>&lt;/p&gt;</a:t>
            </a:r>
          </a:p>
        </p:txBody>
      </p:sp>
      <p:sp>
        <p:nvSpPr>
          <p:cNvPr id="12" name="TextBox 11"/>
          <p:cNvSpPr txBox="1"/>
          <p:nvPr/>
        </p:nvSpPr>
        <p:spPr>
          <a:xfrm>
            <a:off x="5148064" y="3950394"/>
            <a:ext cx="36004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sv-SE" b="1" dirty="0" smtClean="0">
                <a:latin typeface="Times New Roman" pitchFamily="18" charset="0"/>
                <a:cs typeface="Times New Roman" pitchFamily="18" charset="0"/>
              </a:rPr>
              <a:t>Första textraden som webbläsaren </a:t>
            </a:r>
            <a:r>
              <a:rPr lang="sv-SE" dirty="0" err="1" smtClean="0">
                <a:latin typeface="Times New Roman" pitchFamily="18" charset="0"/>
                <a:cs typeface="Times New Roman" pitchFamily="18" charset="0"/>
              </a:rPr>
              <a:t>rendrerar</a:t>
            </a:r>
            <a:r>
              <a:rPr lang="sv-SE" dirty="0" smtClean="0">
                <a:latin typeface="Times New Roman" pitchFamily="18" charset="0"/>
                <a:cs typeface="Times New Roman" pitchFamily="18" charset="0"/>
              </a:rPr>
              <a:t> blir </a:t>
            </a:r>
            <a:r>
              <a:rPr lang="sv-SE" dirty="0" err="1" smtClean="0">
                <a:latin typeface="Times New Roman" pitchFamily="18" charset="0"/>
                <a:cs typeface="Times New Roman" pitchFamily="18" charset="0"/>
              </a:rPr>
              <a:t>fetmarkerad</a:t>
            </a:r>
            <a:endParaRPr lang="sv-SE" sz="1050" dirty="0" smtClean="0">
              <a:latin typeface="Times New Roman" pitchFamily="18" charset="0"/>
              <a:cs typeface="Times New Roman" pitchFamily="18" charset="0"/>
            </a:endParaRPr>
          </a:p>
        </p:txBody>
      </p:sp>
      <p:sp>
        <p:nvSpPr>
          <p:cNvPr id="13" name="TextBox 12"/>
          <p:cNvSpPr txBox="1"/>
          <p:nvPr/>
        </p:nvSpPr>
        <p:spPr>
          <a:xfrm>
            <a:off x="683568" y="4227393"/>
            <a:ext cx="3927699" cy="1200329"/>
          </a:xfrm>
          <a:prstGeom prst="rect">
            <a:avLst/>
          </a:prstGeom>
          <a:noFill/>
        </p:spPr>
        <p:txBody>
          <a:bodyPr wrap="square" rtlCol="0">
            <a:spAutoFit/>
          </a:bodyPr>
          <a:lstStyle/>
          <a:p>
            <a:r>
              <a:rPr lang="sv-SE" dirty="0" smtClean="0">
                <a:latin typeface="Minya Nouvelle" pitchFamily="2" charset="0"/>
              </a:rPr>
              <a:t>I CSS2 finns även :</a:t>
            </a:r>
            <a:r>
              <a:rPr lang="sv-SE" dirty="0" err="1" smtClean="0">
                <a:latin typeface="Minya Nouvelle" pitchFamily="2" charset="0"/>
              </a:rPr>
              <a:t>before</a:t>
            </a:r>
            <a:r>
              <a:rPr lang="sv-SE" dirty="0" smtClean="0">
                <a:latin typeface="Minya Nouvelle" pitchFamily="2" charset="0"/>
              </a:rPr>
              <a:t> och :</a:t>
            </a:r>
            <a:r>
              <a:rPr lang="sv-SE" dirty="0" err="1" smtClean="0">
                <a:latin typeface="Minya Nouvelle" pitchFamily="2" charset="0"/>
              </a:rPr>
              <a:t>after</a:t>
            </a:r>
            <a:r>
              <a:rPr lang="sv-SE" dirty="0" smtClean="0">
                <a:latin typeface="Minya Nouvelle" pitchFamily="2" charset="0"/>
              </a:rPr>
              <a:t> som kan användas för att dynamiskt lägga in innehåll före eller efter ett element.</a:t>
            </a:r>
          </a:p>
        </p:txBody>
      </p:sp>
    </p:spTree>
    <p:extLst>
      <p:ext uri="{BB962C8B-B14F-4D97-AF65-F5344CB8AC3E}">
        <p14:creationId xmlns:p14="http://schemas.microsoft.com/office/powerpoint/2010/main" val="14553317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Idag</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Kombinatorer</a:t>
            </a:r>
            <a:endParaRPr lang="sv-SE" dirty="0"/>
          </a:p>
        </p:txBody>
      </p:sp>
      <p:sp>
        <p:nvSpPr>
          <p:cNvPr id="8" name="Rectangle 7"/>
          <p:cNvSpPr/>
          <p:nvPr/>
        </p:nvSpPr>
        <p:spPr>
          <a:xfrm>
            <a:off x="395536" y="2569468"/>
            <a:ext cx="391188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li + li    </a:t>
            </a:r>
            <a:r>
              <a:rPr lang="en-US" sz="1200" b="1"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color</a:t>
            </a:r>
            <a:r>
              <a:rPr lang="en-US" sz="1200" dirty="0" smtClean="0">
                <a:solidFill>
                  <a:schemeClr val="tx1"/>
                </a:solidFill>
                <a:latin typeface="Courier New" pitchFamily="49" charset="0"/>
                <a:cs typeface="Courier New" pitchFamily="49" charset="0"/>
              </a:rPr>
              <a:t>: red;</a:t>
            </a:r>
            <a:r>
              <a:rPr lang="en-US" sz="1200" b="1" dirty="0" smtClean="0">
                <a:solidFill>
                  <a:schemeClr val="tx1"/>
                </a:solidFill>
                <a:latin typeface="Courier New" pitchFamily="49" charset="0"/>
                <a:cs typeface="Courier New" pitchFamily="49" charset="0"/>
              </a:rPr>
              <a:t> }</a:t>
            </a:r>
          </a:p>
        </p:txBody>
      </p:sp>
      <p:sp>
        <p:nvSpPr>
          <p:cNvPr id="9" name="Rectangle 8"/>
          <p:cNvSpPr/>
          <p:nvPr/>
        </p:nvSpPr>
        <p:spPr>
          <a:xfrm>
            <a:off x="2915816" y="2756375"/>
            <a:ext cx="1883935" cy="101566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ul</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&lt;li&gt;</a:t>
            </a:r>
            <a:r>
              <a:rPr lang="en-US" sz="1200" b="1" dirty="0" err="1" smtClean="0">
                <a:solidFill>
                  <a:schemeClr val="tx1"/>
                </a:solidFill>
                <a:latin typeface="Courier New" pitchFamily="49" charset="0"/>
                <a:cs typeface="Courier New" pitchFamily="49" charset="0"/>
              </a:rPr>
              <a:t>Ett</a:t>
            </a:r>
            <a:r>
              <a:rPr lang="en-US" sz="1200" b="1" dirty="0" smtClean="0">
                <a:solidFill>
                  <a:srgbClr val="0070C0"/>
                </a:solidFill>
                <a:latin typeface="Courier New" pitchFamily="49" charset="0"/>
                <a:cs typeface="Courier New" pitchFamily="49" charset="0"/>
              </a:rPr>
              <a:t>&lt;/li&gt;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li&gt;</a:t>
            </a:r>
            <a:r>
              <a:rPr lang="en-US" sz="1200" b="1" dirty="0" err="1" smtClean="0">
                <a:solidFill>
                  <a:schemeClr val="tx1"/>
                </a:solidFill>
                <a:latin typeface="Courier New" pitchFamily="49" charset="0"/>
                <a:cs typeface="Courier New" pitchFamily="49" charset="0"/>
              </a:rPr>
              <a:t>Två</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li</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&lt;li&gt;</a:t>
            </a:r>
            <a:r>
              <a:rPr lang="en-US" sz="1200" b="1" dirty="0" err="1" smtClean="0">
                <a:solidFill>
                  <a:schemeClr val="tx1"/>
                </a:solidFill>
                <a:latin typeface="Courier New" pitchFamily="49" charset="0"/>
                <a:cs typeface="Courier New" pitchFamily="49" charset="0"/>
              </a:rPr>
              <a:t>Tre</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li&gt;</a:t>
            </a:r>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ul</a:t>
            </a:r>
            <a:r>
              <a:rPr lang="en-US" sz="1200" b="1" dirty="0" smtClean="0">
                <a:solidFill>
                  <a:srgbClr val="0070C0"/>
                </a:solidFill>
                <a:latin typeface="Courier New" pitchFamily="49" charset="0"/>
                <a:cs typeface="Courier New" pitchFamily="49" charset="0"/>
              </a:rPr>
              <a:t>&gt;</a:t>
            </a:r>
            <a:endParaRPr lang="en-US" sz="1200" dirty="0">
              <a:solidFill>
                <a:schemeClr val="tx2"/>
              </a:solidFill>
              <a:latin typeface="Courier New" pitchFamily="49" charset="0"/>
              <a:cs typeface="Courier New" pitchFamily="49" charset="0"/>
            </a:endParaRPr>
          </a:p>
        </p:txBody>
      </p:sp>
      <p:sp>
        <p:nvSpPr>
          <p:cNvPr id="10" name="TextBox 9"/>
          <p:cNvSpPr txBox="1"/>
          <p:nvPr/>
        </p:nvSpPr>
        <p:spPr>
          <a:xfrm>
            <a:off x="6228184" y="2558967"/>
            <a:ext cx="1368152" cy="923330"/>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marL="285750" indent="-285750">
              <a:buFont typeface="Arial" charset="0"/>
              <a:buChar char="•"/>
            </a:pPr>
            <a:r>
              <a:rPr lang="sv-SE" dirty="0" smtClean="0">
                <a:latin typeface="Times New Roman" pitchFamily="18" charset="0"/>
                <a:cs typeface="Times New Roman" pitchFamily="18" charset="0"/>
              </a:rPr>
              <a:t>Ett</a:t>
            </a:r>
          </a:p>
          <a:p>
            <a:pPr marL="285750" indent="-285750">
              <a:buFont typeface="Arial" charset="0"/>
              <a:buChar char="•"/>
            </a:pPr>
            <a:r>
              <a:rPr lang="sv-SE" dirty="0" smtClean="0">
                <a:solidFill>
                  <a:srgbClr val="FF0000"/>
                </a:solidFill>
                <a:latin typeface="Times New Roman" pitchFamily="18" charset="0"/>
                <a:cs typeface="Times New Roman" pitchFamily="18" charset="0"/>
              </a:rPr>
              <a:t>Två</a:t>
            </a:r>
          </a:p>
          <a:p>
            <a:pPr marL="285750" indent="-285750">
              <a:buFont typeface="Arial" charset="0"/>
              <a:buChar char="•"/>
            </a:pPr>
            <a:r>
              <a:rPr lang="sv-SE" dirty="0" smtClean="0">
                <a:solidFill>
                  <a:srgbClr val="FF0000"/>
                </a:solidFill>
                <a:latin typeface="Times New Roman" pitchFamily="18" charset="0"/>
                <a:cs typeface="Times New Roman" pitchFamily="18" charset="0"/>
              </a:rPr>
              <a:t>Tre</a:t>
            </a:r>
          </a:p>
        </p:txBody>
      </p:sp>
      <p:sp>
        <p:nvSpPr>
          <p:cNvPr id="11" name="Chevron 10"/>
          <p:cNvSpPr/>
          <p:nvPr/>
        </p:nvSpPr>
        <p:spPr>
          <a:xfrm>
            <a:off x="5220072" y="2578760"/>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12" name="TextBox 11"/>
          <p:cNvSpPr txBox="1"/>
          <p:nvPr/>
        </p:nvSpPr>
        <p:spPr>
          <a:xfrm>
            <a:off x="381472" y="2209428"/>
            <a:ext cx="3269613" cy="369332"/>
          </a:xfrm>
          <a:prstGeom prst="rect">
            <a:avLst/>
          </a:prstGeom>
          <a:noFill/>
        </p:spPr>
        <p:txBody>
          <a:bodyPr wrap="none" rtlCol="0">
            <a:spAutoFit/>
          </a:bodyPr>
          <a:lstStyle/>
          <a:p>
            <a:r>
              <a:rPr lang="sv-SE" dirty="0" smtClean="0">
                <a:latin typeface="Minya Nouvelle" pitchFamily="2" charset="0"/>
              </a:rPr>
              <a:t>"Direkt syskon-väljare" (A+B)</a:t>
            </a:r>
          </a:p>
        </p:txBody>
      </p:sp>
      <p:sp>
        <p:nvSpPr>
          <p:cNvPr id="14" name="Rectangle 13"/>
          <p:cNvSpPr/>
          <p:nvPr/>
        </p:nvSpPr>
        <p:spPr>
          <a:xfrm>
            <a:off x="4067944" y="1356363"/>
            <a:ext cx="4749894"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dirty="0" smtClean="0">
                <a:solidFill>
                  <a:schemeClr val="tx2"/>
                </a:solidFill>
                <a:latin typeface="Courier New" pitchFamily="49" charset="0"/>
                <a:cs typeface="Courier New" pitchFamily="49" charset="0"/>
              </a:rPr>
              <a:t>&lt;p&gt;</a:t>
            </a:r>
          </a:p>
          <a:p>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Detta</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är</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ett</a:t>
            </a:r>
            <a:r>
              <a:rPr lang="en-US" sz="1200" dirty="0" smtClean="0">
                <a:solidFill>
                  <a:schemeClr val="tx2"/>
                </a:solidFill>
                <a:latin typeface="Courier New" pitchFamily="49" charset="0"/>
                <a:cs typeface="Courier New" pitchFamily="49" charset="0"/>
              </a:rPr>
              <a:t> &lt;</a:t>
            </a:r>
            <a:r>
              <a:rPr lang="en-US" sz="1200" dirty="0" err="1" smtClean="0">
                <a:solidFill>
                  <a:schemeClr val="tx2"/>
                </a:solidFill>
                <a:latin typeface="Courier New" pitchFamily="49" charset="0"/>
                <a:cs typeface="Courier New" pitchFamily="49" charset="0"/>
              </a:rPr>
              <a:t>em</a:t>
            </a:r>
            <a:r>
              <a:rPr lang="en-US" sz="1200" dirty="0" smtClean="0">
                <a:solidFill>
                  <a:schemeClr val="tx2"/>
                </a:solidFill>
                <a:latin typeface="Courier New" pitchFamily="49" charset="0"/>
                <a:cs typeface="Courier New" pitchFamily="49" charset="0"/>
              </a:rPr>
              <a:t>&gt;</a:t>
            </a:r>
            <a:r>
              <a:rPr lang="en-US" sz="1200" b="1" dirty="0" smtClean="0">
                <a:solidFill>
                  <a:srgbClr val="0070C0"/>
                </a:solidFill>
                <a:latin typeface="Courier New" pitchFamily="49" charset="0"/>
                <a:cs typeface="Courier New" pitchFamily="49" charset="0"/>
              </a:rPr>
              <a:t>&lt;strong&gt;</a:t>
            </a:r>
            <a:r>
              <a:rPr lang="en-US" sz="1200" b="1" dirty="0" err="1" smtClean="0">
                <a:solidFill>
                  <a:schemeClr val="tx1"/>
                </a:solidFill>
                <a:latin typeface="Courier New" pitchFamily="49" charset="0"/>
                <a:cs typeface="Courier New" pitchFamily="49" charset="0"/>
              </a:rPr>
              <a:t>exempel</a:t>
            </a:r>
            <a:r>
              <a:rPr lang="en-US" sz="1200" b="1" dirty="0" smtClean="0">
                <a:solidFill>
                  <a:srgbClr val="0070C0"/>
                </a:solidFill>
                <a:latin typeface="Courier New" pitchFamily="49" charset="0"/>
                <a:cs typeface="Courier New" pitchFamily="49" charset="0"/>
              </a:rPr>
              <a:t>&lt;/strong&gt;</a:t>
            </a:r>
            <a:r>
              <a:rPr lang="en-US" sz="1200" dirty="0" smtClean="0">
                <a:solidFill>
                  <a:schemeClr val="tx2"/>
                </a:solidFill>
                <a:latin typeface="Courier New" pitchFamily="49" charset="0"/>
                <a:cs typeface="Courier New" pitchFamily="49" charset="0"/>
              </a:rPr>
              <a:t>&lt;/</a:t>
            </a:r>
            <a:r>
              <a:rPr lang="en-US" sz="1200" dirty="0" err="1" smtClean="0">
                <a:solidFill>
                  <a:schemeClr val="tx2"/>
                </a:solidFill>
                <a:latin typeface="Courier New" pitchFamily="49" charset="0"/>
                <a:cs typeface="Courier New" pitchFamily="49" charset="0"/>
              </a:rPr>
              <a:t>em</a:t>
            </a:r>
            <a:r>
              <a:rPr lang="en-US" sz="1200" dirty="0" smtClean="0">
                <a:solidFill>
                  <a:schemeClr val="tx2"/>
                </a:solidFill>
                <a:latin typeface="Courier New" pitchFamily="49" charset="0"/>
                <a:cs typeface="Courier New" pitchFamily="49" charset="0"/>
              </a:rPr>
              <a:t>&gt;.</a:t>
            </a:r>
            <a:r>
              <a:rPr lang="en-US" sz="1200" b="1" dirty="0" smtClean="0">
                <a:solidFill>
                  <a:srgbClr val="0070C0"/>
                </a:solidFill>
                <a:latin typeface="Courier New" pitchFamily="49" charset="0"/>
                <a:cs typeface="Courier New" pitchFamily="49" charset="0"/>
              </a:rPr>
              <a:t> </a:t>
            </a:r>
          </a:p>
          <a:p>
            <a:r>
              <a:rPr lang="en-US" sz="1200" dirty="0">
                <a:solidFill>
                  <a:schemeClr val="tx2"/>
                </a:solidFill>
                <a:latin typeface="Courier New" pitchFamily="49" charset="0"/>
                <a:cs typeface="Courier New" pitchFamily="49" charset="0"/>
              </a:rPr>
              <a:t> </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Ytterligare</a:t>
            </a:r>
            <a:r>
              <a:rPr lang="en-US" sz="1200" dirty="0" smtClean="0">
                <a:solidFill>
                  <a:schemeClr val="tx2"/>
                </a:solidFill>
                <a:latin typeface="Courier New" pitchFamily="49" charset="0"/>
                <a:cs typeface="Courier New" pitchFamily="49" charset="0"/>
              </a:rPr>
              <a:t> &lt;strong&gt;text&lt;/strong&gt;…</a:t>
            </a:r>
            <a:endParaRPr lang="en-US" sz="1200" dirty="0">
              <a:solidFill>
                <a:schemeClr val="tx2"/>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&lt;/p&gt;</a:t>
            </a:r>
          </a:p>
        </p:txBody>
      </p:sp>
      <p:sp>
        <p:nvSpPr>
          <p:cNvPr id="15" name="Rectangle 14"/>
          <p:cNvSpPr/>
          <p:nvPr/>
        </p:nvSpPr>
        <p:spPr>
          <a:xfrm>
            <a:off x="381472" y="1633364"/>
            <a:ext cx="335286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 </a:t>
            </a:r>
            <a:r>
              <a:rPr lang="en-US" sz="1200" b="1" dirty="0" err="1" smtClean="0">
                <a:solidFill>
                  <a:schemeClr val="accent3"/>
                </a:solidFill>
                <a:latin typeface="Courier New" pitchFamily="49" charset="0"/>
                <a:cs typeface="Courier New" pitchFamily="49" charset="0"/>
              </a:rPr>
              <a:t>em</a:t>
            </a:r>
            <a:r>
              <a:rPr lang="en-US" sz="1200" b="1" dirty="0" smtClean="0">
                <a:solidFill>
                  <a:schemeClr val="accent3"/>
                </a:solidFill>
                <a:latin typeface="Courier New" pitchFamily="49" charset="0"/>
                <a:cs typeface="Courier New" pitchFamily="49" charset="0"/>
              </a:rPr>
              <a:t> strong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16" name="TextBox 15"/>
          <p:cNvSpPr txBox="1"/>
          <p:nvPr/>
        </p:nvSpPr>
        <p:spPr>
          <a:xfrm>
            <a:off x="370531" y="1264032"/>
            <a:ext cx="1571264" cy="369332"/>
          </a:xfrm>
          <a:prstGeom prst="rect">
            <a:avLst/>
          </a:prstGeom>
          <a:noFill/>
        </p:spPr>
        <p:txBody>
          <a:bodyPr wrap="none" rtlCol="0">
            <a:spAutoFit/>
          </a:bodyPr>
          <a:lstStyle/>
          <a:p>
            <a:r>
              <a:rPr lang="sv-SE" dirty="0" smtClean="0">
                <a:latin typeface="Minya Nouvelle" pitchFamily="2" charset="0"/>
              </a:rPr>
              <a:t>Ättling (A B)</a:t>
            </a:r>
          </a:p>
        </p:txBody>
      </p:sp>
      <p:sp>
        <p:nvSpPr>
          <p:cNvPr id="22" name="Rectangle 21"/>
          <p:cNvSpPr/>
          <p:nvPr/>
        </p:nvSpPr>
        <p:spPr>
          <a:xfrm>
            <a:off x="4070578" y="4029951"/>
            <a:ext cx="4749894"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dirty="0" smtClean="0">
                <a:solidFill>
                  <a:schemeClr val="tx2"/>
                </a:solidFill>
                <a:latin typeface="Courier New" pitchFamily="49" charset="0"/>
                <a:cs typeface="Courier New" pitchFamily="49" charset="0"/>
              </a:rPr>
              <a:t>&lt;p&gt;</a:t>
            </a:r>
          </a:p>
          <a:p>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Detta</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är</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ett</a:t>
            </a:r>
            <a:r>
              <a:rPr lang="en-US" sz="1200" dirty="0" smtClean="0">
                <a:solidFill>
                  <a:schemeClr val="tx2"/>
                </a:solidFill>
                <a:latin typeface="Courier New" pitchFamily="49" charset="0"/>
                <a:cs typeface="Courier New" pitchFamily="49" charset="0"/>
              </a:rPr>
              <a:t> &lt;</a:t>
            </a:r>
            <a:r>
              <a:rPr lang="en-US" sz="1200" dirty="0" err="1" smtClean="0">
                <a:solidFill>
                  <a:schemeClr val="tx2"/>
                </a:solidFill>
                <a:latin typeface="Courier New" pitchFamily="49" charset="0"/>
                <a:cs typeface="Courier New" pitchFamily="49" charset="0"/>
              </a:rPr>
              <a:t>em</a:t>
            </a:r>
            <a:r>
              <a:rPr lang="en-US" sz="1200" dirty="0" smtClean="0">
                <a:solidFill>
                  <a:schemeClr val="tx1">
                    <a:lumMod val="65000"/>
                    <a:lumOff val="35000"/>
                  </a:schemeClr>
                </a:solidFill>
                <a:latin typeface="Courier New" pitchFamily="49" charset="0"/>
                <a:cs typeface="Courier New" pitchFamily="49" charset="0"/>
              </a:rPr>
              <a:t>&gt;&lt;strong&gt;</a:t>
            </a:r>
            <a:r>
              <a:rPr lang="en-US" sz="1200" dirty="0" err="1" smtClean="0">
                <a:solidFill>
                  <a:schemeClr val="tx1">
                    <a:lumMod val="65000"/>
                    <a:lumOff val="35000"/>
                  </a:schemeClr>
                </a:solidFill>
                <a:latin typeface="Courier New" pitchFamily="49" charset="0"/>
                <a:cs typeface="Courier New" pitchFamily="49" charset="0"/>
              </a:rPr>
              <a:t>exempel</a:t>
            </a:r>
            <a:r>
              <a:rPr lang="en-US" sz="1200" dirty="0" smtClean="0">
                <a:solidFill>
                  <a:schemeClr val="tx1">
                    <a:lumMod val="65000"/>
                    <a:lumOff val="35000"/>
                  </a:schemeClr>
                </a:solidFill>
                <a:latin typeface="Courier New" pitchFamily="49" charset="0"/>
                <a:cs typeface="Courier New" pitchFamily="49" charset="0"/>
              </a:rPr>
              <a:t>&lt;/strong&gt;&lt;/</a:t>
            </a:r>
            <a:r>
              <a:rPr lang="en-US" sz="1200" dirty="0" err="1" smtClean="0">
                <a:solidFill>
                  <a:schemeClr val="tx2"/>
                </a:solidFill>
                <a:latin typeface="Courier New" pitchFamily="49" charset="0"/>
                <a:cs typeface="Courier New" pitchFamily="49" charset="0"/>
              </a:rPr>
              <a:t>em</a:t>
            </a:r>
            <a:r>
              <a:rPr lang="en-US" sz="1200" dirty="0" smtClean="0">
                <a:solidFill>
                  <a:schemeClr val="tx2"/>
                </a:solidFill>
                <a:latin typeface="Courier New" pitchFamily="49" charset="0"/>
                <a:cs typeface="Courier New" pitchFamily="49" charset="0"/>
              </a:rPr>
              <a:t>&gt;.</a:t>
            </a:r>
            <a:r>
              <a:rPr lang="en-US" sz="1200" b="1" dirty="0" smtClean="0">
                <a:solidFill>
                  <a:srgbClr val="0070C0"/>
                </a:solidFill>
                <a:latin typeface="Courier New" pitchFamily="49" charset="0"/>
                <a:cs typeface="Courier New" pitchFamily="49" charset="0"/>
              </a:rPr>
              <a:t> </a:t>
            </a:r>
          </a:p>
          <a:p>
            <a:r>
              <a:rPr lang="en-US" sz="1200" dirty="0">
                <a:solidFill>
                  <a:schemeClr val="tx2"/>
                </a:solidFill>
                <a:latin typeface="Courier New" pitchFamily="49" charset="0"/>
                <a:cs typeface="Courier New" pitchFamily="49" charset="0"/>
              </a:rPr>
              <a:t> </a:t>
            </a:r>
            <a:r>
              <a:rPr lang="en-US" sz="1200" dirty="0" smtClean="0">
                <a:solidFill>
                  <a:schemeClr val="tx2"/>
                </a:solidFill>
                <a:latin typeface="Courier New" pitchFamily="49" charset="0"/>
                <a:cs typeface="Courier New" pitchFamily="49" charset="0"/>
              </a:rPr>
              <a:t> </a:t>
            </a:r>
            <a:r>
              <a:rPr lang="en-US" sz="1200" dirty="0" err="1" smtClean="0">
                <a:solidFill>
                  <a:schemeClr val="tx2"/>
                </a:solidFill>
                <a:latin typeface="Courier New" pitchFamily="49" charset="0"/>
                <a:cs typeface="Courier New" pitchFamily="49" charset="0"/>
              </a:rPr>
              <a:t>Ytterligare</a:t>
            </a:r>
            <a:r>
              <a:rPr lang="en-US" sz="1200" dirty="0" smtClean="0">
                <a:solidFill>
                  <a:schemeClr val="tx2"/>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&lt;strong&gt;</a:t>
            </a:r>
            <a:r>
              <a:rPr lang="en-US" sz="1200" b="1" dirty="0" smtClean="0">
                <a:solidFill>
                  <a:schemeClr val="tx1"/>
                </a:solidFill>
                <a:latin typeface="Courier New" pitchFamily="49" charset="0"/>
                <a:cs typeface="Courier New" pitchFamily="49" charset="0"/>
              </a:rPr>
              <a:t>text</a:t>
            </a:r>
            <a:r>
              <a:rPr lang="en-US" sz="1200" b="1" dirty="0" smtClean="0">
                <a:solidFill>
                  <a:srgbClr val="0070C0"/>
                </a:solidFill>
                <a:latin typeface="Courier New" pitchFamily="49" charset="0"/>
                <a:cs typeface="Courier New" pitchFamily="49" charset="0"/>
              </a:rPr>
              <a:t>&lt;/strong&gt;</a:t>
            </a:r>
            <a:r>
              <a:rPr lang="en-US" sz="1200" dirty="0" smtClean="0">
                <a:solidFill>
                  <a:schemeClr val="tx2"/>
                </a:solidFill>
                <a:latin typeface="Courier New" pitchFamily="49" charset="0"/>
                <a:cs typeface="Courier New" pitchFamily="49" charset="0"/>
              </a:rPr>
              <a:t>…</a:t>
            </a:r>
            <a:endParaRPr lang="en-US" sz="1200" dirty="0">
              <a:solidFill>
                <a:schemeClr val="tx2"/>
              </a:solidFill>
              <a:latin typeface="Courier New" pitchFamily="49" charset="0"/>
              <a:cs typeface="Courier New" pitchFamily="49" charset="0"/>
            </a:endParaRPr>
          </a:p>
          <a:p>
            <a:r>
              <a:rPr lang="en-US" sz="1200" dirty="0" smtClean="0">
                <a:solidFill>
                  <a:schemeClr val="tx2"/>
                </a:solidFill>
                <a:latin typeface="Courier New" pitchFamily="49" charset="0"/>
                <a:cs typeface="Courier New" pitchFamily="49" charset="0"/>
              </a:rPr>
              <a:t>&lt;/p&gt;</a:t>
            </a:r>
          </a:p>
        </p:txBody>
      </p:sp>
      <p:sp>
        <p:nvSpPr>
          <p:cNvPr id="23" name="Rectangle 22"/>
          <p:cNvSpPr/>
          <p:nvPr/>
        </p:nvSpPr>
        <p:spPr>
          <a:xfrm>
            <a:off x="384106" y="4306952"/>
            <a:ext cx="335286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 &gt; strong </a:t>
            </a:r>
            <a:r>
              <a:rPr lang="en-US" sz="1200" b="1" dirty="0" smtClean="0">
                <a:solidFill>
                  <a:schemeClr val="tx1"/>
                </a:solidFill>
                <a:latin typeface="Courier New" pitchFamily="49" charset="0"/>
                <a:cs typeface="Courier New" pitchFamily="49" charset="0"/>
              </a:rPr>
              <a:t>{ </a:t>
            </a:r>
            <a:r>
              <a:rPr lang="en-US" sz="1200" dirty="0" err="1" smtClean="0">
                <a:solidFill>
                  <a:srgbClr val="4086C0"/>
                </a:solidFill>
                <a:latin typeface="Courier New" pitchFamily="49" charset="0"/>
                <a:cs typeface="Courier New" pitchFamily="49" charset="0"/>
              </a:rPr>
              <a:t>egenskap</a:t>
            </a:r>
            <a:r>
              <a:rPr lang="en-US" sz="1200" dirty="0" smtClean="0">
                <a:solidFill>
                  <a:schemeClr val="tx1"/>
                </a:solidFill>
                <a:latin typeface="Courier New" pitchFamily="49" charset="0"/>
                <a:cs typeface="Courier New" pitchFamily="49" charset="0"/>
              </a:rPr>
              <a:t>: </a:t>
            </a:r>
            <a:r>
              <a:rPr lang="en-US" sz="1200" dirty="0" err="1" smtClean="0">
                <a:solidFill>
                  <a:schemeClr val="tx1"/>
                </a:solidFill>
                <a:latin typeface="Courier New" pitchFamily="49" charset="0"/>
                <a:cs typeface="Courier New" pitchFamily="49" charset="0"/>
              </a:rPr>
              <a:t>värde</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24" name="TextBox 23"/>
          <p:cNvSpPr txBox="1"/>
          <p:nvPr/>
        </p:nvSpPr>
        <p:spPr>
          <a:xfrm>
            <a:off x="373165" y="3937620"/>
            <a:ext cx="1317990" cy="369332"/>
          </a:xfrm>
          <a:prstGeom prst="rect">
            <a:avLst/>
          </a:prstGeom>
          <a:noFill/>
        </p:spPr>
        <p:txBody>
          <a:bodyPr wrap="none" rtlCol="0">
            <a:spAutoFit/>
          </a:bodyPr>
          <a:lstStyle/>
          <a:p>
            <a:r>
              <a:rPr lang="sv-SE" dirty="0" smtClean="0">
                <a:latin typeface="Minya Nouvelle" pitchFamily="2" charset="0"/>
              </a:rPr>
              <a:t>Barn (A&gt;B)</a:t>
            </a:r>
          </a:p>
        </p:txBody>
      </p:sp>
    </p:spTree>
    <p:extLst>
      <p:ext uri="{BB962C8B-B14F-4D97-AF65-F5344CB8AC3E}">
        <p14:creationId xmlns:p14="http://schemas.microsoft.com/office/powerpoint/2010/main" val="1764018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22" grpId="0" animBg="1"/>
      <p:bldP spid="23" grpId="0" animBg="1"/>
      <p:bldP spid="2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Gruppering av selektorer</a:t>
            </a:r>
            <a:endParaRPr lang="sv-SE" dirty="0"/>
          </a:p>
        </p:txBody>
      </p:sp>
      <p:sp>
        <p:nvSpPr>
          <p:cNvPr id="3" name="Subtitle 2"/>
          <p:cNvSpPr>
            <a:spLocks noGrp="1"/>
          </p:cNvSpPr>
          <p:nvPr>
            <p:ph type="subTitle" idx="1"/>
          </p:nvPr>
        </p:nvSpPr>
        <p:spPr>
          <a:xfrm>
            <a:off x="714348" y="1129308"/>
            <a:ext cx="7818092" cy="1460500"/>
          </a:xfrm>
        </p:spPr>
        <p:txBody>
          <a:bodyPr/>
          <a:lstStyle/>
          <a:p>
            <a:r>
              <a:rPr lang="sv-SE" dirty="0" smtClean="0"/>
              <a:t>Önskas liknande egenskaper på flera element så grupperar man dessa:</a:t>
            </a:r>
            <a:endParaRPr lang="sv-SE" dirty="0"/>
          </a:p>
        </p:txBody>
      </p:sp>
      <p:sp>
        <p:nvSpPr>
          <p:cNvPr id="4" name="Rectangle 3"/>
          <p:cNvSpPr/>
          <p:nvPr/>
        </p:nvSpPr>
        <p:spPr>
          <a:xfrm>
            <a:off x="755576" y="2533115"/>
            <a:ext cx="4392488" cy="156966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h1,h2,h3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font-family</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verdana</a:t>
            </a:r>
            <a:r>
              <a:rPr lang="en-US" sz="1200" b="1" dirty="0" smtClean="0">
                <a:solidFill>
                  <a:schemeClr val="tx1"/>
                </a:solidFill>
                <a:latin typeface="Courier New" pitchFamily="49" charset="0"/>
                <a:cs typeface="Courier New" pitchFamily="49" charset="0"/>
              </a:rPr>
              <a:t>, san-serif;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#6CF; </a:t>
            </a:r>
          </a:p>
          <a:p>
            <a:r>
              <a:rPr lang="en-US" sz="1200" b="1" dirty="0" smtClean="0">
                <a:solidFill>
                  <a:schemeClr val="tx1"/>
                </a:solidFill>
                <a:latin typeface="Courier New" pitchFamily="49" charset="0"/>
                <a:cs typeface="Courier New" pitchFamily="49" charset="0"/>
              </a:rPr>
              <a:t>}</a:t>
            </a:r>
          </a:p>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h2 </a:t>
            </a:r>
            <a:r>
              <a:rPr lang="en-US" sz="1200" b="1" dirty="0" smtClean="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text-decoration</a:t>
            </a:r>
            <a:r>
              <a:rPr lang="en-US" sz="1200" b="1" dirty="0" smtClean="0">
                <a:solidFill>
                  <a:schemeClr val="tx1"/>
                </a:solidFill>
                <a:latin typeface="Courier New" pitchFamily="49" charset="0"/>
                <a:cs typeface="Courier New" pitchFamily="49" charset="0"/>
              </a:rPr>
              <a:t>: underline; </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p:txBody>
      </p:sp>
      <p:sp>
        <p:nvSpPr>
          <p:cNvPr id="5" name="TextBox 4"/>
          <p:cNvSpPr txBox="1"/>
          <p:nvPr/>
        </p:nvSpPr>
        <p:spPr>
          <a:xfrm>
            <a:off x="5652120" y="2533115"/>
            <a:ext cx="2382383" cy="1600438"/>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sv-SE" sz="2400" b="1" dirty="0" smtClean="0">
                <a:solidFill>
                  <a:srgbClr val="4086C0"/>
                </a:solidFill>
                <a:latin typeface="Verdana" pitchFamily="34" charset="0"/>
                <a:ea typeface="Verdana" pitchFamily="34" charset="0"/>
                <a:cs typeface="Verdana" pitchFamily="34" charset="0"/>
              </a:rPr>
              <a:t>Rubriknivå 1</a:t>
            </a:r>
            <a:br>
              <a:rPr lang="sv-SE" sz="2400" b="1" dirty="0" smtClean="0">
                <a:solidFill>
                  <a:srgbClr val="4086C0"/>
                </a:solidFill>
                <a:latin typeface="Verdana" pitchFamily="34" charset="0"/>
                <a:ea typeface="Verdana" pitchFamily="34" charset="0"/>
                <a:cs typeface="Verdana" pitchFamily="34" charset="0"/>
              </a:rPr>
            </a:br>
            <a:endParaRPr lang="sv-SE" sz="2400" b="1" dirty="0" smtClean="0">
              <a:solidFill>
                <a:srgbClr val="4086C0"/>
              </a:solidFill>
              <a:latin typeface="Verdana" pitchFamily="34" charset="0"/>
              <a:ea typeface="Verdana" pitchFamily="34" charset="0"/>
              <a:cs typeface="Verdana" pitchFamily="34" charset="0"/>
            </a:endParaRPr>
          </a:p>
          <a:p>
            <a:r>
              <a:rPr lang="sv-SE" b="1" u="sng" dirty="0" smtClean="0">
                <a:solidFill>
                  <a:srgbClr val="4086C0"/>
                </a:solidFill>
                <a:latin typeface="Verdana" pitchFamily="34" charset="0"/>
                <a:ea typeface="Verdana" pitchFamily="34" charset="0"/>
                <a:cs typeface="Verdana" pitchFamily="34" charset="0"/>
              </a:rPr>
              <a:t>Rubriknivå 2       </a:t>
            </a:r>
            <a:br>
              <a:rPr lang="sv-SE" b="1" u="sng" dirty="0" smtClean="0">
                <a:solidFill>
                  <a:srgbClr val="4086C0"/>
                </a:solidFill>
                <a:latin typeface="Verdana" pitchFamily="34" charset="0"/>
                <a:ea typeface="Verdana" pitchFamily="34" charset="0"/>
                <a:cs typeface="Verdana" pitchFamily="34" charset="0"/>
              </a:rPr>
            </a:br>
            <a:endParaRPr lang="sv-SE" b="1" u="sng" dirty="0" smtClean="0">
              <a:solidFill>
                <a:srgbClr val="4086C0"/>
              </a:solidFill>
              <a:latin typeface="Verdana" pitchFamily="34" charset="0"/>
              <a:ea typeface="Verdana" pitchFamily="34" charset="0"/>
              <a:cs typeface="Verdana" pitchFamily="34" charset="0"/>
            </a:endParaRPr>
          </a:p>
          <a:p>
            <a:r>
              <a:rPr lang="sv-SE" sz="1400" b="1" dirty="0" smtClean="0">
                <a:solidFill>
                  <a:srgbClr val="4086C0"/>
                </a:solidFill>
                <a:latin typeface="Verdana" pitchFamily="34" charset="0"/>
                <a:ea typeface="Verdana" pitchFamily="34" charset="0"/>
                <a:cs typeface="Verdana" pitchFamily="34" charset="0"/>
              </a:rPr>
              <a:t>Rubriknivå 3</a:t>
            </a:r>
          </a:p>
        </p:txBody>
      </p:sp>
      <p:sp>
        <p:nvSpPr>
          <p:cNvPr id="6" name="Freeform 5"/>
          <p:cNvSpPr/>
          <p:nvPr/>
        </p:nvSpPr>
        <p:spPr>
          <a:xfrm>
            <a:off x="1351128" y="2122816"/>
            <a:ext cx="1576317" cy="467311"/>
          </a:xfrm>
          <a:custGeom>
            <a:avLst/>
            <a:gdLst>
              <a:gd name="connsiteX0" fmla="*/ 1576317 w 1576317"/>
              <a:gd name="connsiteY0" fmla="*/ 71525 h 467311"/>
              <a:gd name="connsiteX1" fmla="*/ 348018 w 1576317"/>
              <a:gd name="connsiteY1" fmla="*/ 30582 h 467311"/>
              <a:gd name="connsiteX2" fmla="*/ 0 w 1576317"/>
              <a:gd name="connsiteY2" fmla="*/ 467311 h 467311"/>
            </a:gdLst>
            <a:ahLst/>
            <a:cxnLst>
              <a:cxn ang="0">
                <a:pos x="connsiteX0" y="connsiteY0"/>
              </a:cxn>
              <a:cxn ang="0">
                <a:pos x="connsiteX1" y="connsiteY1"/>
              </a:cxn>
              <a:cxn ang="0">
                <a:pos x="connsiteX2" y="connsiteY2"/>
              </a:cxn>
            </a:cxnLst>
            <a:rect l="l" t="t" r="r" b="b"/>
            <a:pathLst>
              <a:path w="1576317" h="467311">
                <a:moveTo>
                  <a:pt x="1576317" y="71525"/>
                </a:moveTo>
                <a:cubicBezTo>
                  <a:pt x="1093527" y="18071"/>
                  <a:pt x="610737" y="-35382"/>
                  <a:pt x="348018" y="30582"/>
                </a:cubicBezTo>
                <a:cubicBezTo>
                  <a:pt x="85299" y="96546"/>
                  <a:pt x="0" y="467311"/>
                  <a:pt x="0" y="4673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rot="21307068">
            <a:off x="2843808" y="1862394"/>
            <a:ext cx="3384376" cy="584775"/>
          </a:xfrm>
          <a:prstGeom prst="rect">
            <a:avLst/>
          </a:prstGeom>
          <a:noFill/>
        </p:spPr>
        <p:txBody>
          <a:bodyPr wrap="square" rtlCol="0">
            <a:spAutoFit/>
          </a:bodyPr>
          <a:lstStyle/>
          <a:p>
            <a:r>
              <a:rPr lang="sv-SE" sz="1600" dirty="0" smtClean="0">
                <a:solidFill>
                  <a:srgbClr val="FF0000"/>
                </a:solidFill>
                <a:latin typeface="Minya Nouvelle" pitchFamily="2" charset="0"/>
              </a:rPr>
              <a:t>Grupperingen sker genom att separera med ,</a:t>
            </a:r>
          </a:p>
        </p:txBody>
      </p:sp>
      <p:sp>
        <p:nvSpPr>
          <p:cNvPr id="8" name="Rectangle 7"/>
          <p:cNvSpPr/>
          <p:nvPr/>
        </p:nvSpPr>
        <p:spPr>
          <a:xfrm>
            <a:off x="755576" y="4366414"/>
            <a:ext cx="439248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smtClean="0">
                <a:solidFill>
                  <a:schemeClr val="accent3"/>
                </a:solidFill>
                <a:latin typeface="Courier New" pitchFamily="49" charset="0"/>
                <a:cs typeface="Courier New" pitchFamily="49" charset="0"/>
              </a:rPr>
              <a:t>p.red</a:t>
            </a:r>
            <a:r>
              <a:rPr lang="en-US" sz="1200" b="1" dirty="0" smtClean="0">
                <a:solidFill>
                  <a:schemeClr val="accent3"/>
                </a:solidFill>
                <a:latin typeface="Courier New" pitchFamily="49" charset="0"/>
                <a:cs typeface="Courier New" pitchFamily="49" charset="0"/>
              </a:rPr>
              <a:t> </a:t>
            </a:r>
            <a:r>
              <a:rPr lang="en-US" sz="1200" b="1" dirty="0" err="1" smtClean="0">
                <a:solidFill>
                  <a:schemeClr val="accent3"/>
                </a:solidFill>
                <a:latin typeface="Courier New" pitchFamily="49" charset="0"/>
                <a:cs typeface="Courier New" pitchFamily="49" charset="0"/>
              </a:rPr>
              <a:t>strong.hidden</a:t>
            </a:r>
            <a:r>
              <a:rPr lang="en-US" sz="1200" b="1" dirty="0" smtClean="0">
                <a:solidFill>
                  <a:schemeClr val="accent3"/>
                </a:solidFill>
                <a:latin typeface="Courier New" pitchFamily="49" charset="0"/>
                <a:cs typeface="Courier New" pitchFamily="49" charset="0"/>
              </a:rPr>
              <a:t>, #content p:first-line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font-family</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verdana</a:t>
            </a:r>
            <a:r>
              <a:rPr lang="en-US" sz="1200" b="1" dirty="0" smtClean="0">
                <a:solidFill>
                  <a:schemeClr val="tx1"/>
                </a:solidFill>
                <a:latin typeface="Courier New" pitchFamily="49" charset="0"/>
                <a:cs typeface="Courier New" pitchFamily="49" charset="0"/>
              </a:rPr>
              <a:t>, san-serif;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#6CF; </a:t>
            </a: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p:txBody>
      </p:sp>
      <p:sp>
        <p:nvSpPr>
          <p:cNvPr id="9" name="TextBox 8"/>
          <p:cNvSpPr txBox="1"/>
          <p:nvPr/>
        </p:nvSpPr>
        <p:spPr>
          <a:xfrm rot="21307068">
            <a:off x="5238817" y="4620288"/>
            <a:ext cx="3384376" cy="584775"/>
          </a:xfrm>
          <a:prstGeom prst="rect">
            <a:avLst/>
          </a:prstGeom>
          <a:noFill/>
        </p:spPr>
        <p:txBody>
          <a:bodyPr wrap="square" rtlCol="0">
            <a:spAutoFit/>
          </a:bodyPr>
          <a:lstStyle/>
          <a:p>
            <a:r>
              <a:rPr lang="sv-SE" sz="1600" dirty="0" smtClean="0">
                <a:solidFill>
                  <a:srgbClr val="FF0000"/>
                </a:solidFill>
                <a:latin typeface="Minya Nouvelle" pitchFamily="2" charset="0"/>
              </a:rPr>
              <a:t>Det går bra att både gruppera och kombinera selektorerna</a:t>
            </a:r>
          </a:p>
        </p:txBody>
      </p:sp>
      <p:sp>
        <p:nvSpPr>
          <p:cNvPr id="10" name="Freeform 9"/>
          <p:cNvSpPr/>
          <p:nvPr/>
        </p:nvSpPr>
        <p:spPr>
          <a:xfrm>
            <a:off x="5111087" y="4365330"/>
            <a:ext cx="757057" cy="416582"/>
          </a:xfrm>
          <a:custGeom>
            <a:avLst/>
            <a:gdLst>
              <a:gd name="connsiteX0" fmla="*/ 709683 w 709683"/>
              <a:gd name="connsiteY0" fmla="*/ 306080 h 306080"/>
              <a:gd name="connsiteX1" fmla="*/ 484495 w 709683"/>
              <a:gd name="connsiteY1" fmla="*/ 12653 h 306080"/>
              <a:gd name="connsiteX2" fmla="*/ 0 w 709683"/>
              <a:gd name="connsiteY2" fmla="*/ 80892 h 306080"/>
            </a:gdLst>
            <a:ahLst/>
            <a:cxnLst>
              <a:cxn ang="0">
                <a:pos x="connsiteX0" y="connsiteY0"/>
              </a:cxn>
              <a:cxn ang="0">
                <a:pos x="connsiteX1" y="connsiteY1"/>
              </a:cxn>
              <a:cxn ang="0">
                <a:pos x="connsiteX2" y="connsiteY2"/>
              </a:cxn>
            </a:cxnLst>
            <a:rect l="l" t="t" r="r" b="b"/>
            <a:pathLst>
              <a:path w="709683" h="306080">
                <a:moveTo>
                  <a:pt x="709683" y="306080"/>
                </a:moveTo>
                <a:cubicBezTo>
                  <a:pt x="656229" y="178132"/>
                  <a:pt x="602775" y="50184"/>
                  <a:pt x="484495" y="12653"/>
                </a:cubicBezTo>
                <a:cubicBezTo>
                  <a:pt x="366215" y="-24878"/>
                  <a:pt x="183107" y="28007"/>
                  <a:pt x="0" y="8089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35456969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Läsbar CSS</a:t>
            </a:r>
            <a:endParaRPr lang="sv-SE" dirty="0"/>
          </a:p>
        </p:txBody>
      </p:sp>
      <p:sp>
        <p:nvSpPr>
          <p:cNvPr id="3" name="Subtitle 2"/>
          <p:cNvSpPr>
            <a:spLocks noGrp="1"/>
          </p:cNvSpPr>
          <p:nvPr>
            <p:ph type="subTitle" idx="1"/>
          </p:nvPr>
        </p:nvSpPr>
        <p:spPr>
          <a:xfrm>
            <a:off x="467544" y="1057300"/>
            <a:ext cx="6400800" cy="1460500"/>
          </a:xfrm>
        </p:spPr>
        <p:txBody>
          <a:bodyPr/>
          <a:lstStyle/>
          <a:p>
            <a:r>
              <a:rPr lang="sv-SE" dirty="0" smtClean="0"/>
              <a:t>Personliga stilar för att skriva CSS:</a:t>
            </a:r>
            <a:endParaRPr lang="sv-SE" dirty="0"/>
          </a:p>
        </p:txBody>
      </p:sp>
      <p:sp>
        <p:nvSpPr>
          <p:cNvPr id="4" name="Rectangle 3"/>
          <p:cNvSpPr/>
          <p:nvPr/>
        </p:nvSpPr>
        <p:spPr>
          <a:xfrm>
            <a:off x="467544" y="1561356"/>
            <a:ext cx="698477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#content p</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1.1em;</a:t>
            </a:r>
            <a:r>
              <a:rPr lang="en-US" sz="1200" dirty="0" smtClean="0">
                <a:solidFill>
                  <a:srgbClr val="4086C0"/>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#4D83A4; </a:t>
            </a:r>
            <a:r>
              <a:rPr lang="en-US" sz="1200" b="1" dirty="0" smtClean="0">
                <a:solidFill>
                  <a:srgbClr val="4086C0"/>
                </a:solidFill>
                <a:latin typeface="Courier New" pitchFamily="49" charset="0"/>
                <a:cs typeface="Courier New" pitchFamily="49" charset="0"/>
              </a:rPr>
              <a:t>margin-left</a:t>
            </a:r>
            <a:r>
              <a:rPr lang="en-US" sz="1200" b="1" dirty="0" smtClean="0">
                <a:solidFill>
                  <a:schemeClr val="tx1"/>
                </a:solidFill>
                <a:latin typeface="Courier New" pitchFamily="49" charset="0"/>
                <a:cs typeface="Courier New" pitchFamily="49" charset="0"/>
              </a:rPr>
              <a:t>: 10px;</a:t>
            </a: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
        <p:nvSpPr>
          <p:cNvPr id="5" name="Rectangle 4"/>
          <p:cNvSpPr/>
          <p:nvPr/>
        </p:nvSpPr>
        <p:spPr>
          <a:xfrm>
            <a:off x="467544" y="2029986"/>
            <a:ext cx="6984776" cy="212365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#content</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p>
          <a:p>
            <a:r>
              <a:rPr lang="en-US" sz="1200" b="1" dirty="0" smtClean="0">
                <a:solidFill>
                  <a:srgbClr val="4086C0"/>
                </a:solidFill>
                <a:latin typeface="Courier New" pitchFamily="49" charset="0"/>
                <a:cs typeface="Courier New" pitchFamily="49" charset="0"/>
              </a:rPr>
              <a:t>  float</a:t>
            </a:r>
            <a:r>
              <a:rPr lang="en-US" sz="1200" b="1" dirty="0">
                <a:solidFill>
                  <a:schemeClr val="tx1"/>
                </a:solidFill>
                <a:latin typeface="Courier New" pitchFamily="49" charset="0"/>
                <a:cs typeface="Courier New" pitchFamily="49" charset="0"/>
              </a:rPr>
              <a:t>: left;</a:t>
            </a:r>
            <a:r>
              <a:rPr lang="en-US" sz="1200" dirty="0">
                <a:solidFill>
                  <a:schemeClr val="tx1"/>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1.6em;</a:t>
            </a:r>
            <a:r>
              <a:rPr lang="en-US" sz="1200" dirty="0" smtClean="0">
                <a:solidFill>
                  <a:srgbClr val="4086C0"/>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a:t>
            </a:r>
          </a:p>
          <a:p>
            <a:r>
              <a:rPr lang="en-US" sz="1200" b="1" dirty="0" smtClean="0">
                <a:solidFill>
                  <a:schemeClr val="accent3"/>
                </a:solidFill>
                <a:latin typeface="Courier New" pitchFamily="49" charset="0"/>
                <a:cs typeface="Courier New" pitchFamily="49" charset="0"/>
              </a:rPr>
              <a:t>  #content p</a:t>
            </a:r>
            <a:r>
              <a:rPr lang="en-US" sz="1200" b="1" dirty="0" smtClean="0">
                <a:solidFill>
                  <a:srgbClr val="0070C0"/>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p>
          <a:p>
            <a:r>
              <a:rPr lang="en-US" sz="1200" b="1" dirty="0" smtClean="0">
                <a:solidFill>
                  <a:srgbClr val="4086C0"/>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#4D83A4;</a:t>
            </a:r>
            <a:r>
              <a:rPr lang="en-US" sz="1200" dirty="0">
                <a:solidFill>
                  <a:schemeClr val="tx1"/>
                </a:solidFill>
                <a:latin typeface="Courier New" pitchFamily="49" charset="0"/>
                <a:cs typeface="Courier New" pitchFamily="49" charset="0"/>
              </a:rPr>
              <a:t> </a:t>
            </a:r>
            <a:endParaRPr lang="en-US" sz="1200" b="1" dirty="0" smtClean="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1.1em</a:t>
            </a:r>
            <a:r>
              <a:rPr lang="en-US" sz="1200" b="1" dirty="0">
                <a:solidFill>
                  <a:schemeClr val="tx1"/>
                </a:solidFill>
                <a:latin typeface="Courier New" pitchFamily="49" charset="0"/>
                <a:cs typeface="Courier New" pitchFamily="49" charset="0"/>
              </a:rPr>
              <a:t>;</a:t>
            </a:r>
            <a:r>
              <a:rPr lang="en-US" sz="1200" dirty="0">
                <a:solidFill>
                  <a:srgbClr val="4086C0"/>
                </a:solidFill>
                <a:latin typeface="Courier New" pitchFamily="49" charset="0"/>
                <a:cs typeface="Courier New" pitchFamily="49" charset="0"/>
              </a:rPr>
              <a:t> </a:t>
            </a:r>
          </a:p>
          <a:p>
            <a:r>
              <a:rPr lang="en-US" sz="1200" b="1" dirty="0" smtClean="0">
                <a:solidFill>
                  <a:schemeClr val="tx1"/>
                </a:solidFill>
                <a:latin typeface="Courier New" pitchFamily="49" charset="0"/>
                <a:cs typeface="Courier New" pitchFamily="49" charset="0"/>
              </a:rPr>
              <a:t>  }</a:t>
            </a:r>
          </a:p>
          <a:p>
            <a:r>
              <a:rPr lang="en-US" sz="1200" b="1" dirty="0" smtClean="0">
                <a:solidFill>
                  <a:schemeClr val="accent3"/>
                </a:solidFill>
                <a:latin typeface="Courier New" pitchFamily="49" charset="0"/>
                <a:cs typeface="Courier New" pitchFamily="49" charset="0"/>
              </a:rPr>
              <a:t>     </a:t>
            </a:r>
            <a:r>
              <a:rPr lang="en-US" sz="1200" b="1" dirty="0">
                <a:solidFill>
                  <a:schemeClr val="accent3"/>
                </a:solidFill>
                <a:latin typeface="Courier New" pitchFamily="49" charset="0"/>
                <a:cs typeface="Courier New" pitchFamily="49" charset="0"/>
              </a:rPr>
              <a:t>#content </a:t>
            </a:r>
            <a:r>
              <a:rPr lang="en-US" sz="1200" b="1" dirty="0" smtClean="0">
                <a:solidFill>
                  <a:schemeClr val="accent3"/>
                </a:solidFill>
                <a:latin typeface="Courier New" pitchFamily="49" charset="0"/>
                <a:cs typeface="Courier New" pitchFamily="49" charset="0"/>
              </a:rPr>
              <a:t>p:first-letter</a:t>
            </a: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a:p>
            <a:r>
              <a:rPr lang="en-US" sz="1200" b="1" dirty="0" smtClean="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font-size</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1.7em</a:t>
            </a:r>
            <a:r>
              <a:rPr lang="en-US" sz="1200" b="1" dirty="0">
                <a:solidFill>
                  <a:schemeClr val="tx1"/>
                </a:solidFill>
                <a:latin typeface="Courier New" pitchFamily="49" charset="0"/>
                <a:cs typeface="Courier New" pitchFamily="49" charset="0"/>
              </a:rPr>
              <a:t>;</a:t>
            </a:r>
            <a:r>
              <a:rPr lang="en-US" sz="1200" dirty="0">
                <a:solidFill>
                  <a:srgbClr val="4086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    </a:t>
            </a:r>
          </a:p>
        </p:txBody>
      </p:sp>
      <p:sp>
        <p:nvSpPr>
          <p:cNvPr id="6" name="Rectangle 5"/>
          <p:cNvSpPr/>
          <p:nvPr/>
        </p:nvSpPr>
        <p:spPr>
          <a:xfrm>
            <a:off x="467544" y="4297660"/>
            <a:ext cx="6984776"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#content</a:t>
            </a:r>
            <a:r>
              <a:rPr lang="en-US" sz="1200" b="1" dirty="0" smtClean="0">
                <a:solidFill>
                  <a:srgbClr val="0070C0"/>
                </a:solidFill>
                <a:latin typeface="Courier New" pitchFamily="49" charset="0"/>
                <a:cs typeface="Courier New" pitchFamily="49" charset="0"/>
              </a:rPr>
              <a:t> </a:t>
            </a:r>
            <a:br>
              <a:rPr lang="en-US" sz="1200" b="1" dirty="0" smtClean="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   </a:t>
            </a:r>
            <a:r>
              <a:rPr lang="en-US" sz="1200" b="1" dirty="0" smtClean="0">
                <a:solidFill>
                  <a:schemeClr val="tx1"/>
                </a:solidFill>
                <a:latin typeface="Courier New" pitchFamily="49" charset="0"/>
                <a:cs typeface="Courier New" pitchFamily="49" charset="0"/>
              </a:rPr>
              <a:t>: 1.6em;</a:t>
            </a:r>
            <a:r>
              <a:rPr lang="en-US" sz="1200" dirty="0" smtClean="0">
                <a:solidFill>
                  <a:srgbClr val="4086C0"/>
                </a:solidFill>
                <a:latin typeface="Courier New" pitchFamily="49" charset="0"/>
                <a:cs typeface="Courier New" pitchFamily="49" charset="0"/>
              </a:rPr>
              <a:t> </a:t>
            </a:r>
          </a:p>
          <a:p>
            <a:r>
              <a:rPr lang="en-US" sz="1200" b="1" dirty="0" smtClean="0">
                <a:solidFill>
                  <a:srgbClr val="4086C0"/>
                </a:solidFill>
                <a:latin typeface="Courier New" pitchFamily="49" charset="0"/>
                <a:cs typeface="Courier New" pitchFamily="49" charset="0"/>
              </a:rPr>
              <a:t>  float       </a:t>
            </a:r>
            <a:r>
              <a:rPr lang="en-US" sz="1200" b="1" dirty="0" smtClean="0">
                <a:solidFill>
                  <a:schemeClr val="tx1"/>
                </a:solidFill>
                <a:latin typeface="Courier New" pitchFamily="49" charset="0"/>
                <a:cs typeface="Courier New" pitchFamily="49" charset="0"/>
              </a:rPr>
              <a:t>: left;</a:t>
            </a:r>
            <a:r>
              <a:rPr lang="en-US" sz="1200" dirty="0" smtClean="0">
                <a:solidFill>
                  <a:schemeClr val="tx1"/>
                </a:solidFill>
                <a:latin typeface="Courier New" pitchFamily="49" charset="0"/>
                <a:cs typeface="Courier New" pitchFamily="49" charset="0"/>
              </a:rPr>
              <a:t> </a:t>
            </a:r>
            <a:br>
              <a:rPr lang="en-US" sz="1200" dirty="0" smtClean="0">
                <a:solidFill>
                  <a:schemeClr val="tx1"/>
                </a:solidFill>
                <a:latin typeface="Courier New" pitchFamily="49" charset="0"/>
                <a:cs typeface="Courier New" pitchFamily="49" charset="0"/>
              </a:rPr>
            </a:br>
            <a:r>
              <a:rPr lang="en-US" sz="1200" b="1" dirty="0">
                <a:solidFill>
                  <a:srgbClr val="4086C0"/>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 margin-right</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left;</a:t>
            </a:r>
            <a:r>
              <a:rPr lang="en-US" sz="1200" dirty="0">
                <a:solidFill>
                  <a:schemeClr val="tx1"/>
                </a:solidFill>
                <a:latin typeface="Courier New" pitchFamily="49" charset="0"/>
                <a:cs typeface="Courier New" pitchFamily="49" charset="0"/>
              </a:rPr>
              <a:t> </a:t>
            </a:r>
            <a:br>
              <a:rPr lang="en-US" sz="1200" dirty="0">
                <a:solidFill>
                  <a:schemeClr val="tx1"/>
                </a:solidFill>
                <a:latin typeface="Courier New" pitchFamily="49" charset="0"/>
                <a:cs typeface="Courier New" pitchFamily="49" charset="0"/>
              </a:rPr>
            </a:br>
            <a:r>
              <a:rPr lang="en-US" sz="1200" dirty="0" smtClean="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21385468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Kommentarer</a:t>
            </a:r>
            <a:endParaRPr lang="sv-SE" dirty="0"/>
          </a:p>
        </p:txBody>
      </p:sp>
      <p:sp>
        <p:nvSpPr>
          <p:cNvPr id="4" name="Rectangle 3"/>
          <p:cNvSpPr/>
          <p:nvPr/>
        </p:nvSpPr>
        <p:spPr>
          <a:xfrm>
            <a:off x="2411760" y="1633364"/>
            <a:ext cx="4392488"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rgbClr val="517D47"/>
                </a:solidFill>
                <a:latin typeface="Courier New" pitchFamily="49" charset="0"/>
                <a:cs typeface="Courier New" pitchFamily="49" charset="0"/>
              </a:rPr>
              <a:t>/* Layout </a:t>
            </a:r>
          </a:p>
          <a:p>
            <a:r>
              <a:rPr lang="en-US" sz="1200" b="1" dirty="0" smtClean="0">
                <a:solidFill>
                  <a:srgbClr val="517D47"/>
                </a:solidFill>
                <a:latin typeface="Courier New" pitchFamily="49" charset="0"/>
                <a:cs typeface="Courier New" pitchFamily="49" charset="0"/>
              </a:rPr>
              <a:t>   Using: Two columns floating layout</a:t>
            </a:r>
          </a:p>
          <a:p>
            <a:r>
              <a:rPr lang="en-US" sz="1200" b="1" dirty="0">
                <a:solidFill>
                  <a:srgbClr val="517D47"/>
                </a:solidFill>
                <a:latin typeface="Courier New" pitchFamily="49" charset="0"/>
                <a:cs typeface="Courier New" pitchFamily="49" charset="0"/>
              </a:rPr>
              <a:t> </a:t>
            </a:r>
            <a:r>
              <a:rPr lang="en-US" sz="1200" b="1" dirty="0" smtClean="0">
                <a:solidFill>
                  <a:srgbClr val="517D47"/>
                </a:solidFill>
                <a:latin typeface="Courier New" pitchFamily="49" charset="0"/>
                <a:cs typeface="Courier New" pitchFamily="49" charset="0"/>
              </a:rPr>
              <a:t>  Total width: 250px</a:t>
            </a:r>
            <a:endParaRPr lang="en-US" sz="1200" b="1" dirty="0">
              <a:solidFill>
                <a:srgbClr val="517D47"/>
              </a:solidFill>
              <a:latin typeface="Courier New" pitchFamily="49" charset="0"/>
              <a:cs typeface="Courier New" pitchFamily="49" charset="0"/>
            </a:endParaRPr>
          </a:p>
          <a:p>
            <a:r>
              <a:rPr lang="en-US" sz="1200" b="1" dirty="0" smtClean="0">
                <a:solidFill>
                  <a:srgbClr val="517D47"/>
                </a:solidFill>
                <a:latin typeface="Courier New" pitchFamily="49" charset="0"/>
                <a:cs typeface="Courier New" pitchFamily="49" charset="0"/>
              </a:rPr>
              <a:t>*/</a:t>
            </a:r>
          </a:p>
          <a:p>
            <a:endParaRPr lang="en-US" sz="1200" b="1" dirty="0">
              <a:solidFill>
                <a:schemeClr val="accent3"/>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#content </a:t>
            </a:r>
            <a:r>
              <a:rPr lang="en-US" sz="1200" b="1" dirty="0" smtClean="0">
                <a:solidFill>
                  <a:schemeClr val="tx1"/>
                </a:solidFill>
                <a:latin typeface="Courier New" pitchFamily="49" charset="0"/>
                <a:cs typeface="Courier New" pitchFamily="49" charset="0"/>
              </a:rPr>
              <a:t>{ </a:t>
            </a:r>
          </a:p>
          <a:p>
            <a:r>
              <a:rPr lang="en-US" sz="1200" dirty="0">
                <a:solidFill>
                  <a:schemeClr val="tx1"/>
                </a:solidFill>
                <a:latin typeface="Courier New" pitchFamily="49" charset="0"/>
                <a:cs typeface="Courier New" pitchFamily="49" charset="0"/>
              </a:rPr>
              <a:t> </a:t>
            </a:r>
            <a:r>
              <a:rPr lang="en-US" sz="1200"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margin-right</a:t>
            </a:r>
            <a:r>
              <a:rPr lang="en-US" sz="1200" dirty="0" smtClean="0">
                <a:solidFill>
                  <a:schemeClr val="tx1"/>
                </a:solidFill>
                <a:latin typeface="Courier New" pitchFamily="49" charset="0"/>
                <a:cs typeface="Courier New" pitchFamily="49" charset="0"/>
              </a:rPr>
              <a:t>: 250px; </a:t>
            </a:r>
          </a:p>
          <a:p>
            <a:r>
              <a:rPr lang="en-US" sz="1200" dirty="0">
                <a:solidFill>
                  <a:schemeClr val="tx1"/>
                </a:solidFill>
                <a:latin typeface="Courier New" pitchFamily="49" charset="0"/>
                <a:cs typeface="Courier New" pitchFamily="49" charset="0"/>
              </a:rPr>
              <a:t> </a:t>
            </a:r>
            <a:r>
              <a:rPr lang="en-US" sz="1200"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width</a:t>
            </a:r>
            <a:r>
              <a:rPr lang="en-US" sz="1200" dirty="0" smtClean="0">
                <a:solidFill>
                  <a:schemeClr val="tx1"/>
                </a:solidFill>
                <a:latin typeface="Courier New" pitchFamily="49" charset="0"/>
                <a:cs typeface="Courier New" pitchFamily="49" charset="0"/>
              </a:rPr>
              <a:t>: 600px; </a:t>
            </a:r>
          </a:p>
          <a:p>
            <a:r>
              <a:rPr lang="en-US" sz="1200" dirty="0">
                <a:solidFill>
                  <a:schemeClr val="tx1"/>
                </a:solidFill>
                <a:latin typeface="Courier New" pitchFamily="49" charset="0"/>
                <a:cs typeface="Courier New" pitchFamily="49" charset="0"/>
              </a:rPr>
              <a:t> </a:t>
            </a:r>
            <a:r>
              <a:rPr lang="en-US" sz="1200"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float</a:t>
            </a:r>
            <a:r>
              <a:rPr lang="en-US" sz="1200" dirty="0" smtClean="0">
                <a:solidFill>
                  <a:schemeClr val="tx1"/>
                </a:solidFill>
                <a:latin typeface="Courier New" pitchFamily="49" charset="0"/>
                <a:cs typeface="Courier New" pitchFamily="49" charset="0"/>
              </a:rPr>
              <a:t>: left; </a:t>
            </a:r>
          </a:p>
          <a:p>
            <a:r>
              <a:rPr lang="en-US"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smtClean="0">
                <a:solidFill>
                  <a:srgbClr val="517D47"/>
                </a:solidFill>
                <a:latin typeface="Courier New" pitchFamily="49" charset="0"/>
                <a:cs typeface="Courier New" pitchFamily="49" charset="0"/>
              </a:rPr>
              <a:t>/* Main Menu */</a:t>
            </a:r>
            <a:endParaRPr lang="en-US" sz="1200" b="1" dirty="0">
              <a:solidFill>
                <a:srgbClr val="517D47"/>
              </a:solidFill>
              <a:latin typeface="Courier New" pitchFamily="49" charset="0"/>
              <a:cs typeface="Courier New" pitchFamily="49" charset="0"/>
            </a:endParaRPr>
          </a:p>
          <a:p>
            <a:r>
              <a:rPr lang="en-US" sz="1200" b="1" dirty="0" err="1" smtClean="0">
                <a:solidFill>
                  <a:schemeClr val="accent3"/>
                </a:solidFill>
                <a:latin typeface="Courier New" pitchFamily="49" charset="0"/>
                <a:cs typeface="Courier New" pitchFamily="49" charset="0"/>
              </a:rPr>
              <a:t>ol</a:t>
            </a:r>
            <a:r>
              <a:rPr lang="en-US" sz="1200" b="1" dirty="0" smtClean="0">
                <a:solidFill>
                  <a:schemeClr val="accent3"/>
                </a:solidFill>
                <a:latin typeface="Courier New" pitchFamily="49" charset="0"/>
                <a:cs typeface="Courier New" pitchFamily="49" charset="0"/>
              </a:rPr>
              <a:t> li </a:t>
            </a:r>
            <a:r>
              <a:rPr lang="en-US" sz="1200" b="1" dirty="0" smtClean="0">
                <a:solidFill>
                  <a:schemeClr val="tx1"/>
                </a:solidFill>
                <a:latin typeface="Courier New" pitchFamily="49" charset="0"/>
                <a:cs typeface="Courier New" pitchFamily="49" charset="0"/>
              </a:rPr>
              <a:t>{ </a:t>
            </a:r>
          </a:p>
          <a:p>
            <a:r>
              <a:rPr lang="en-US" sz="1200" dirty="0" smtClean="0">
                <a:solidFill>
                  <a:schemeClr val="tx1"/>
                </a:solidFill>
                <a:latin typeface="Courier New" pitchFamily="49" charset="0"/>
                <a:cs typeface="Courier New" pitchFamily="49" charset="0"/>
              </a:rPr>
              <a:t>  </a:t>
            </a:r>
            <a:r>
              <a:rPr lang="en-US" sz="1200" dirty="0" smtClean="0">
                <a:solidFill>
                  <a:srgbClr val="4086C0"/>
                </a:solidFill>
                <a:latin typeface="Courier New" pitchFamily="49" charset="0"/>
                <a:cs typeface="Courier New" pitchFamily="49" charset="0"/>
              </a:rPr>
              <a:t>float</a:t>
            </a:r>
            <a:r>
              <a:rPr lang="en-US" sz="1200" dirty="0" smtClean="0">
                <a:solidFill>
                  <a:schemeClr val="tx1"/>
                </a:solidFill>
                <a:latin typeface="Courier New" pitchFamily="49" charset="0"/>
                <a:cs typeface="Courier New" pitchFamily="49" charset="0"/>
              </a:rPr>
              <a:t>: left; </a:t>
            </a:r>
            <a:endParaRPr lang="en-US" sz="1200"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p:txBody>
      </p:sp>
      <p:sp>
        <p:nvSpPr>
          <p:cNvPr id="5" name="Freeform 4"/>
          <p:cNvSpPr/>
          <p:nvPr/>
        </p:nvSpPr>
        <p:spPr>
          <a:xfrm>
            <a:off x="1603612" y="1950915"/>
            <a:ext cx="893928" cy="798394"/>
          </a:xfrm>
          <a:custGeom>
            <a:avLst/>
            <a:gdLst>
              <a:gd name="connsiteX0" fmla="*/ 0 w 893928"/>
              <a:gd name="connsiteY0" fmla="*/ 798394 h 798394"/>
              <a:gd name="connsiteX1" fmla="*/ 218364 w 893928"/>
              <a:gd name="connsiteY1" fmla="*/ 225188 h 798394"/>
              <a:gd name="connsiteX2" fmla="*/ 893928 w 893928"/>
              <a:gd name="connsiteY2" fmla="*/ 0 h 798394"/>
            </a:gdLst>
            <a:ahLst/>
            <a:cxnLst>
              <a:cxn ang="0">
                <a:pos x="connsiteX0" y="connsiteY0"/>
              </a:cxn>
              <a:cxn ang="0">
                <a:pos x="connsiteX1" y="connsiteY1"/>
              </a:cxn>
              <a:cxn ang="0">
                <a:pos x="connsiteX2" y="connsiteY2"/>
              </a:cxn>
            </a:cxnLst>
            <a:rect l="l" t="t" r="r" b="b"/>
            <a:pathLst>
              <a:path w="893928" h="798394">
                <a:moveTo>
                  <a:pt x="0" y="798394"/>
                </a:moveTo>
                <a:cubicBezTo>
                  <a:pt x="34688" y="578324"/>
                  <a:pt x="69376" y="358254"/>
                  <a:pt x="218364" y="225188"/>
                </a:cubicBezTo>
                <a:cubicBezTo>
                  <a:pt x="367352" y="92122"/>
                  <a:pt x="630640" y="46061"/>
                  <a:pt x="893928"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rot="21255105">
            <a:off x="467544" y="2728688"/>
            <a:ext cx="1800200" cy="1169551"/>
          </a:xfrm>
          <a:prstGeom prst="rect">
            <a:avLst/>
          </a:prstGeom>
          <a:noFill/>
        </p:spPr>
        <p:txBody>
          <a:bodyPr wrap="square" rtlCol="0">
            <a:spAutoFit/>
          </a:bodyPr>
          <a:lstStyle/>
          <a:p>
            <a:r>
              <a:rPr lang="sv-SE" sz="1400" dirty="0" smtClean="0">
                <a:solidFill>
                  <a:srgbClr val="FF0000"/>
                </a:solidFill>
                <a:latin typeface="Minya Nouvelle" pitchFamily="2" charset="0"/>
              </a:rPr>
              <a:t>Kommentarerna känns igen från t.ex. C#, PHP etc. </a:t>
            </a:r>
          </a:p>
          <a:p>
            <a:endParaRPr lang="sv-SE" sz="1400" dirty="0">
              <a:solidFill>
                <a:srgbClr val="FF0000"/>
              </a:solidFill>
              <a:latin typeface="Minya Nouvelle" pitchFamily="2" charset="0"/>
            </a:endParaRPr>
          </a:p>
          <a:p>
            <a:r>
              <a:rPr lang="sv-SE" sz="1400" dirty="0" smtClean="0">
                <a:solidFill>
                  <a:srgbClr val="FF0000"/>
                </a:solidFill>
                <a:latin typeface="Minya Nouvelle" pitchFamily="2" charset="0"/>
              </a:rPr>
              <a:t>// stöds inte!</a:t>
            </a:r>
          </a:p>
        </p:txBody>
      </p:sp>
    </p:spTree>
    <p:extLst>
      <p:ext uri="{BB962C8B-B14F-4D97-AF65-F5344CB8AC3E}">
        <p14:creationId xmlns:p14="http://schemas.microsoft.com/office/powerpoint/2010/main" val="148177844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a:t>Specificity</a:t>
            </a:r>
            <a:r>
              <a:rPr lang="sv-SE" dirty="0"/>
              <a:t/>
            </a:r>
            <a:br>
              <a:rPr lang="sv-SE" dirty="0"/>
            </a:br>
            <a:endParaRPr lang="sv-SE" dirty="0"/>
          </a:p>
        </p:txBody>
      </p:sp>
      <p:sp>
        <p:nvSpPr>
          <p:cNvPr id="3" name="Subtitle 2"/>
          <p:cNvSpPr>
            <a:spLocks noGrp="1"/>
          </p:cNvSpPr>
          <p:nvPr>
            <p:ph type="subTitle" idx="1"/>
          </p:nvPr>
        </p:nvSpPr>
        <p:spPr>
          <a:xfrm>
            <a:off x="539552" y="1201316"/>
            <a:ext cx="6400800" cy="1460500"/>
          </a:xfrm>
        </p:spPr>
        <p:txBody>
          <a:bodyPr/>
          <a:lstStyle/>
          <a:p>
            <a:r>
              <a:rPr lang="sv-SE" dirty="0" smtClean="0"/>
              <a:t>Olika selektorer har olika "vikt". Ju högre vikt, desto högre prioritet.</a:t>
            </a:r>
            <a:endParaRPr lang="sv-SE" dirty="0"/>
          </a:p>
        </p:txBody>
      </p:sp>
      <p:pic>
        <p:nvPicPr>
          <p:cNvPr id="93186" name="Picture 2" descr="S:\dfm\info\icons\v-collections\v_collections_png\objects_people_industries\256x256\shadow\sca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241" y="141734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5425" y="5161756"/>
            <a:ext cx="8856984" cy="369332"/>
          </a:xfrm>
          <a:prstGeom prst="rect">
            <a:avLst/>
          </a:prstGeom>
        </p:spPr>
        <p:txBody>
          <a:bodyPr wrap="square">
            <a:spAutoFit/>
          </a:bodyPr>
          <a:lstStyle/>
          <a:p>
            <a:r>
              <a:rPr lang="sv-SE" dirty="0"/>
              <a:t>http://coding.smashingmagazine.com/2007/07/27/css-specificity-things-you-should-know/</a:t>
            </a:r>
          </a:p>
        </p:txBody>
      </p:sp>
      <p:pic>
        <p:nvPicPr>
          <p:cNvPr id="93190" name="Picture 6" descr="Darth Va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3401" y="2943102"/>
            <a:ext cx="376808" cy="376809"/>
          </a:xfrm>
          <a:prstGeom prst="rect">
            <a:avLst/>
          </a:prstGeom>
          <a:noFill/>
          <a:extLst>
            <a:ext uri="{909E8E84-426E-40dd-AFC4-6F175D3DCCD1}">
              <a14:hiddenFill xmlns:a14="http://schemas.microsoft.com/office/drawing/2010/main">
                <a:solidFill>
                  <a:srgbClr val="FFFFFF"/>
                </a:solidFill>
              </a14:hiddenFill>
            </a:ext>
          </a:extLst>
        </p:spPr>
      </p:pic>
      <p:pic>
        <p:nvPicPr>
          <p:cNvPr id="93192" name="Picture 8" descr="clone old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7296" y="2764697"/>
            <a:ext cx="301601" cy="3016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lone old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9795" y="2765810"/>
            <a:ext cx="250366" cy="25036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1559" y="2217328"/>
            <a:ext cx="4976479"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smtClean="0">
                <a:solidFill>
                  <a:schemeClr val="accent3"/>
                </a:solidFill>
                <a:latin typeface="Courier New" pitchFamily="49" charset="0"/>
                <a:cs typeface="Courier New" pitchFamily="49" charset="0"/>
              </a:rPr>
              <a:t>p#firstptagg</a:t>
            </a:r>
            <a:r>
              <a:rPr lang="en-US" sz="1200" b="1" dirty="0" smtClean="0">
                <a:solidFill>
                  <a:schemeClr val="accent3"/>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yellow; </a:t>
            </a:r>
            <a:r>
              <a:rPr lang="en-US" sz="1200" b="1" dirty="0">
                <a:solidFill>
                  <a:schemeClr val="tx1"/>
                </a:solidFill>
                <a:latin typeface="Courier New" pitchFamily="49" charset="0"/>
                <a:cs typeface="Courier New" pitchFamily="49" charset="0"/>
              </a:rPr>
              <a:t>}</a:t>
            </a:r>
          </a:p>
          <a:p>
            <a:endParaRPr lang="en-US" sz="1200" b="1" dirty="0" smtClean="0">
              <a:solidFill>
                <a:schemeClr val="accent3"/>
              </a:solidFill>
              <a:latin typeface="Courier New" pitchFamily="49" charset="0"/>
              <a:cs typeface="Courier New" pitchFamily="49" charset="0"/>
            </a:endParaRPr>
          </a:p>
          <a:p>
            <a:r>
              <a:rPr lang="en-US" sz="1200" b="1" dirty="0" err="1" smtClean="0">
                <a:solidFill>
                  <a:schemeClr val="accent3"/>
                </a:solidFill>
                <a:latin typeface="Courier New" pitchFamily="49" charset="0"/>
                <a:cs typeface="Courier New" pitchFamily="49" charset="0"/>
              </a:rPr>
              <a:t>p.content</a:t>
            </a:r>
            <a:r>
              <a:rPr lang="en-US" sz="1200" b="1" dirty="0" smtClean="0">
                <a:solidFill>
                  <a:schemeClr val="accent3"/>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green; </a:t>
            </a:r>
            <a:r>
              <a:rPr lang="en-US" sz="1200" b="1" dirty="0">
                <a:solidFill>
                  <a:schemeClr val="tx1"/>
                </a:solidFill>
                <a:latin typeface="Courier New" pitchFamily="49" charset="0"/>
                <a:cs typeface="Courier New" pitchFamily="49" charset="0"/>
              </a:rPr>
              <a:t>}</a:t>
            </a:r>
          </a:p>
          <a:p>
            <a:endParaRPr lang="en-US" sz="1200" b="1" dirty="0">
              <a:solidFill>
                <a:schemeClr val="accent3"/>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p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red; }</a:t>
            </a:r>
          </a:p>
          <a:p>
            <a:endParaRPr lang="en-US" sz="1200" b="1" dirty="0">
              <a:solidFill>
                <a:schemeClr val="tx1"/>
              </a:solidFill>
              <a:latin typeface="Courier New" pitchFamily="49" charset="0"/>
              <a:cs typeface="Courier New" pitchFamily="49" charset="0"/>
            </a:endParaRPr>
          </a:p>
          <a:p>
            <a:r>
              <a:rPr lang="en-US" sz="1200" b="1" dirty="0">
                <a:solidFill>
                  <a:schemeClr val="accent3"/>
                </a:solidFill>
                <a:latin typeface="Courier New" pitchFamily="49" charset="0"/>
                <a:cs typeface="Courier New" pitchFamily="49" charset="0"/>
              </a:rPr>
              <a:t>p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blue; }</a:t>
            </a:r>
            <a:endParaRPr lang="en-US" sz="1200" b="1" dirty="0">
              <a:solidFill>
                <a:schemeClr val="tx1"/>
              </a:solidFill>
              <a:latin typeface="Courier New" pitchFamily="49" charset="0"/>
              <a:cs typeface="Courier New" pitchFamily="49" charset="0"/>
            </a:endParaRPr>
          </a:p>
        </p:txBody>
      </p:sp>
      <p:sp>
        <p:nvSpPr>
          <p:cNvPr id="5" name="TextBox 4"/>
          <p:cNvSpPr txBox="1"/>
          <p:nvPr/>
        </p:nvSpPr>
        <p:spPr>
          <a:xfrm>
            <a:off x="539552" y="4081636"/>
            <a:ext cx="8136904" cy="646331"/>
          </a:xfrm>
          <a:prstGeom prst="rect">
            <a:avLst/>
          </a:prstGeom>
          <a:noFill/>
        </p:spPr>
        <p:txBody>
          <a:bodyPr wrap="square" rtlCol="0">
            <a:spAutoFit/>
          </a:bodyPr>
          <a:lstStyle/>
          <a:p>
            <a:r>
              <a:rPr lang="sv-SE" dirty="0" smtClean="0">
                <a:latin typeface="Minya Nouvelle" pitchFamily="2" charset="0"/>
              </a:rPr>
              <a:t>id-elektorer (vikt 100) har högst prioritet följt av klasselektorer (vikt 10) och lägst prioritet har övriga selektorer (vikt 1)</a:t>
            </a:r>
          </a:p>
        </p:txBody>
      </p:sp>
      <p:sp>
        <p:nvSpPr>
          <p:cNvPr id="6" name="TextBox 5"/>
          <p:cNvSpPr txBox="1"/>
          <p:nvPr/>
        </p:nvSpPr>
        <p:spPr>
          <a:xfrm>
            <a:off x="3995936" y="2205763"/>
            <a:ext cx="502061" cy="369332"/>
          </a:xfrm>
          <a:prstGeom prst="rect">
            <a:avLst/>
          </a:prstGeom>
          <a:noFill/>
        </p:spPr>
        <p:txBody>
          <a:bodyPr wrap="none" rtlCol="0">
            <a:spAutoFit/>
          </a:bodyPr>
          <a:lstStyle/>
          <a:p>
            <a:r>
              <a:rPr lang="sv-SE" dirty="0" smtClean="0">
                <a:solidFill>
                  <a:srgbClr val="FF0000"/>
                </a:solidFill>
                <a:latin typeface="Minya Nouvelle" pitchFamily="2" charset="0"/>
              </a:rPr>
              <a:t>101</a:t>
            </a:r>
          </a:p>
        </p:txBody>
      </p:sp>
      <p:sp>
        <p:nvSpPr>
          <p:cNvPr id="13" name="TextBox 12"/>
          <p:cNvSpPr txBox="1"/>
          <p:nvPr/>
        </p:nvSpPr>
        <p:spPr>
          <a:xfrm>
            <a:off x="3995936" y="2497460"/>
            <a:ext cx="386644" cy="369332"/>
          </a:xfrm>
          <a:prstGeom prst="rect">
            <a:avLst/>
          </a:prstGeom>
          <a:noFill/>
        </p:spPr>
        <p:txBody>
          <a:bodyPr wrap="none" rtlCol="0">
            <a:spAutoFit/>
          </a:bodyPr>
          <a:lstStyle/>
          <a:p>
            <a:r>
              <a:rPr lang="sv-SE" dirty="0" smtClean="0">
                <a:solidFill>
                  <a:srgbClr val="FF0000"/>
                </a:solidFill>
                <a:latin typeface="Minya Nouvelle" pitchFamily="2" charset="0"/>
              </a:rPr>
              <a:t>11</a:t>
            </a:r>
          </a:p>
        </p:txBody>
      </p:sp>
      <p:sp>
        <p:nvSpPr>
          <p:cNvPr id="14" name="TextBox 13"/>
          <p:cNvSpPr txBox="1"/>
          <p:nvPr/>
        </p:nvSpPr>
        <p:spPr>
          <a:xfrm>
            <a:off x="3995935" y="2902452"/>
            <a:ext cx="285656" cy="369332"/>
          </a:xfrm>
          <a:prstGeom prst="rect">
            <a:avLst/>
          </a:prstGeom>
          <a:noFill/>
        </p:spPr>
        <p:txBody>
          <a:bodyPr wrap="none" rtlCol="0">
            <a:spAutoFit/>
          </a:bodyPr>
          <a:lstStyle/>
          <a:p>
            <a:r>
              <a:rPr lang="sv-SE" dirty="0" smtClean="0">
                <a:solidFill>
                  <a:srgbClr val="FF0000"/>
                </a:solidFill>
                <a:latin typeface="Minya Nouvelle" pitchFamily="2" charset="0"/>
              </a:rPr>
              <a:t>1</a:t>
            </a:r>
          </a:p>
        </p:txBody>
      </p:sp>
      <p:sp>
        <p:nvSpPr>
          <p:cNvPr id="15" name="TextBox 14"/>
          <p:cNvSpPr txBox="1"/>
          <p:nvPr/>
        </p:nvSpPr>
        <p:spPr>
          <a:xfrm>
            <a:off x="3995936" y="3271784"/>
            <a:ext cx="1592103" cy="369332"/>
          </a:xfrm>
          <a:prstGeom prst="rect">
            <a:avLst/>
          </a:prstGeom>
          <a:noFill/>
        </p:spPr>
        <p:txBody>
          <a:bodyPr wrap="none" rtlCol="0">
            <a:spAutoFit/>
          </a:bodyPr>
          <a:lstStyle/>
          <a:p>
            <a:r>
              <a:rPr lang="sv-SE" dirty="0" smtClean="0">
                <a:solidFill>
                  <a:srgbClr val="FF0000"/>
                </a:solidFill>
                <a:latin typeface="Minya Nouvelle" pitchFamily="2" charset="0"/>
              </a:rPr>
              <a:t>1</a:t>
            </a:r>
            <a:r>
              <a:rPr lang="sv-SE" sz="1400" dirty="0" smtClean="0">
                <a:solidFill>
                  <a:srgbClr val="FF0000"/>
                </a:solidFill>
                <a:latin typeface="Minya Nouvelle" pitchFamily="2" charset="0"/>
              </a:rPr>
              <a:t>+senast angiven</a:t>
            </a:r>
            <a:endParaRPr lang="sv-SE" dirty="0" smtClean="0">
              <a:solidFill>
                <a:srgbClr val="FF0000"/>
              </a:solidFill>
              <a:latin typeface="Minya Nouvelle" pitchFamily="2" charset="0"/>
            </a:endParaRPr>
          </a:p>
        </p:txBody>
      </p:sp>
      <p:sp>
        <p:nvSpPr>
          <p:cNvPr id="7" name="TextBox 6"/>
          <p:cNvSpPr txBox="1"/>
          <p:nvPr/>
        </p:nvSpPr>
        <p:spPr>
          <a:xfrm rot="21245617">
            <a:off x="6634920" y="4903163"/>
            <a:ext cx="2220480" cy="307777"/>
          </a:xfrm>
          <a:prstGeom prst="rect">
            <a:avLst/>
          </a:prstGeom>
          <a:noFill/>
        </p:spPr>
        <p:txBody>
          <a:bodyPr wrap="none" rtlCol="0">
            <a:spAutoFit/>
          </a:bodyPr>
          <a:lstStyle/>
          <a:p>
            <a:r>
              <a:rPr lang="sv-SE" sz="1400" dirty="0" smtClean="0">
                <a:solidFill>
                  <a:srgbClr val="FF0000"/>
                </a:solidFill>
                <a:latin typeface="Minya Nouvelle" pitchFamily="2" charset="0"/>
              </a:rPr>
              <a:t>Rekommenderad läsning</a:t>
            </a:r>
          </a:p>
        </p:txBody>
      </p:sp>
      <p:sp>
        <p:nvSpPr>
          <p:cNvPr id="8" name="Freeform 7"/>
          <p:cNvSpPr/>
          <p:nvPr/>
        </p:nvSpPr>
        <p:spPr>
          <a:xfrm>
            <a:off x="5296183" y="4912464"/>
            <a:ext cx="1487606" cy="309660"/>
          </a:xfrm>
          <a:custGeom>
            <a:avLst/>
            <a:gdLst>
              <a:gd name="connsiteX0" fmla="*/ 1487606 w 1487606"/>
              <a:gd name="connsiteY0" fmla="*/ 104944 h 309660"/>
              <a:gd name="connsiteX1" fmla="*/ 716507 w 1487606"/>
              <a:gd name="connsiteY1" fmla="*/ 9410 h 309660"/>
              <a:gd name="connsiteX2" fmla="*/ 0 w 1487606"/>
              <a:gd name="connsiteY2" fmla="*/ 309660 h 309660"/>
            </a:gdLst>
            <a:ahLst/>
            <a:cxnLst>
              <a:cxn ang="0">
                <a:pos x="connsiteX0" y="connsiteY0"/>
              </a:cxn>
              <a:cxn ang="0">
                <a:pos x="connsiteX1" y="connsiteY1"/>
              </a:cxn>
              <a:cxn ang="0">
                <a:pos x="connsiteX2" y="connsiteY2"/>
              </a:cxn>
            </a:cxnLst>
            <a:rect l="l" t="t" r="r" b="b"/>
            <a:pathLst>
              <a:path w="1487606" h="309660">
                <a:moveTo>
                  <a:pt x="1487606" y="104944"/>
                </a:moveTo>
                <a:cubicBezTo>
                  <a:pt x="1226023" y="40117"/>
                  <a:pt x="964441" y="-24709"/>
                  <a:pt x="716507" y="9410"/>
                </a:cubicBezTo>
                <a:cubicBezTo>
                  <a:pt x="468573" y="43529"/>
                  <a:pt x="234286" y="176594"/>
                  <a:pt x="0" y="30966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321197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Ordningen spelar roll</a:t>
            </a:r>
            <a:endParaRPr lang="sv-SE" dirty="0"/>
          </a:p>
        </p:txBody>
      </p:sp>
      <p:sp>
        <p:nvSpPr>
          <p:cNvPr id="4" name="Rectangle 3"/>
          <p:cNvSpPr/>
          <p:nvPr/>
        </p:nvSpPr>
        <p:spPr>
          <a:xfrm>
            <a:off x="395536" y="1129308"/>
            <a:ext cx="4464496" cy="298543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dirty="0" smtClean="0">
                <a:solidFill>
                  <a:srgbClr val="0070C0"/>
                </a:solidFill>
                <a:latin typeface="Courier New" pitchFamily="49" charset="0"/>
                <a:cs typeface="Courier New" pitchFamily="49" charset="0"/>
              </a:rPr>
              <a:t> </a:t>
            </a:r>
            <a:r>
              <a:rPr lang="en-US" sz="1100" dirty="0" smtClean="0">
                <a:solidFill>
                  <a:srgbClr val="0070C0"/>
                </a:solidFill>
                <a:latin typeface="Courier New" pitchFamily="49" charset="0"/>
                <a:cs typeface="Courier New" pitchFamily="49" charset="0"/>
              </a:rPr>
              <a:t>&lt;head&gt;</a:t>
            </a:r>
            <a:r>
              <a:rPr lang="en-US" sz="1400" b="1" dirty="0" smtClean="0">
                <a:solidFill>
                  <a:srgbClr val="0070C0"/>
                </a:solidFill>
                <a:latin typeface="Courier New" pitchFamily="49" charset="0"/>
                <a:cs typeface="Courier New" pitchFamily="49" charset="0"/>
              </a:rPr>
              <a:t/>
            </a:r>
            <a:br>
              <a:rPr lang="en-US" sz="1400" b="1" dirty="0" smtClean="0">
                <a:solidFill>
                  <a:srgbClr val="0070C0"/>
                </a:solidFill>
                <a:latin typeface="Courier New" pitchFamily="49" charset="0"/>
                <a:cs typeface="Courier New" pitchFamily="49" charset="0"/>
              </a:rPr>
            </a:br>
            <a:r>
              <a:rPr lang="en-US" sz="1400" dirty="0" smtClean="0">
                <a:solidFill>
                  <a:srgbClr val="0070C0"/>
                </a:solidFill>
                <a:latin typeface="Courier New" pitchFamily="49" charset="0"/>
                <a:cs typeface="Courier New" pitchFamily="49" charset="0"/>
              </a:rPr>
              <a:t>   …</a:t>
            </a:r>
            <a:br>
              <a:rPr lang="en-US" sz="1400" dirty="0" smtClean="0">
                <a:solidFill>
                  <a:srgbClr val="0070C0"/>
                </a:solidFill>
                <a:latin typeface="Courier New" pitchFamily="49" charset="0"/>
                <a:cs typeface="Courier New" pitchFamily="49" charset="0"/>
              </a:rPr>
            </a:br>
            <a:endParaRPr lang="en-US" sz="700" dirty="0" smtClean="0">
              <a:solidFill>
                <a:srgbClr val="0070C0"/>
              </a:solidFill>
              <a:latin typeface="Courier New" pitchFamily="49" charset="0"/>
              <a:cs typeface="Courier New" pitchFamily="49" charset="0"/>
            </a:endParaRP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"basic.css" </a:t>
            </a:r>
            <a:r>
              <a:rPr lang="en-US" sz="1200" b="1" dirty="0" smtClean="0">
                <a:solidFill>
                  <a:srgbClr val="0070C0"/>
                </a:solidFill>
                <a:latin typeface="Courier New" pitchFamily="49" charset="0"/>
                <a:cs typeface="Courier New" pitchFamily="49" charset="0"/>
              </a:rPr>
              <a:t>/&gt;</a:t>
            </a:r>
            <a:br>
              <a:rPr lang="en-US" sz="1200" b="1" dirty="0" smtClean="0">
                <a:solidFill>
                  <a:srgbClr val="0070C0"/>
                </a:solidFill>
                <a:latin typeface="Courier New" pitchFamily="49" charset="0"/>
                <a:cs typeface="Courier New" pitchFamily="49" charset="0"/>
              </a:rPr>
            </a:br>
            <a:endParaRPr lang="en-US" sz="1200" b="1" dirty="0" smtClean="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   &lt;style&gt;</a:t>
            </a:r>
            <a:endParaRPr lang="en-US" sz="1200" b="1" dirty="0" smtClean="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chemeClr val="accent3"/>
                </a:solidFill>
                <a:latin typeface="Courier New" pitchFamily="49" charset="0"/>
                <a:cs typeface="Courier New" pitchFamily="49" charset="0"/>
              </a:rPr>
              <a:t>h3</a:t>
            </a:r>
            <a:r>
              <a:rPr lang="en-US" sz="1200" b="1" dirty="0" smtClean="0">
                <a:solidFill>
                  <a:schemeClr val="tx1"/>
                </a:solidFill>
                <a:latin typeface="Courier New" pitchFamily="49" charset="0"/>
                <a:cs typeface="Courier New" pitchFamily="49" charset="0"/>
              </a:rPr>
              <a:t> { </a:t>
            </a:r>
            <a:r>
              <a:rPr lang="en-US" sz="1200" b="1" dirty="0" smtClean="0">
                <a:solidFill>
                  <a:srgbClr val="4086C0"/>
                </a:solidFill>
                <a:latin typeface="Courier New" pitchFamily="49" charset="0"/>
                <a:cs typeface="Courier New" pitchFamily="49" charset="0"/>
              </a:rPr>
              <a:t>text-align</a:t>
            </a:r>
            <a:r>
              <a:rPr lang="en-US" sz="1200" b="1" dirty="0" smtClean="0">
                <a:solidFill>
                  <a:schemeClr val="tx1"/>
                </a:solidFill>
                <a:latin typeface="Courier New" pitchFamily="49" charset="0"/>
                <a:cs typeface="Courier New" pitchFamily="49" charset="0"/>
              </a:rPr>
              <a:t>: right; </a:t>
            </a:r>
            <a:br>
              <a:rPr lang="en-US" sz="1200" b="1" dirty="0" smtClean="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20px; }</a:t>
            </a:r>
          </a:p>
          <a:p>
            <a:r>
              <a:rPr lang="en-US" sz="1200" b="1" dirty="0" smtClean="0">
                <a:solidFill>
                  <a:schemeClr val="tx1"/>
                </a:solidFill>
                <a:latin typeface="Courier New" pitchFamily="49" charset="0"/>
                <a:cs typeface="Courier New" pitchFamily="49" charset="0"/>
              </a:rPr>
              <a:t>       </a:t>
            </a:r>
            <a:r>
              <a:rPr lang="en-US" sz="1200" b="1" dirty="0" smtClean="0">
                <a:solidFill>
                  <a:schemeClr val="accent3"/>
                </a:solidFill>
                <a:latin typeface="Courier New" pitchFamily="49" charset="0"/>
                <a:cs typeface="Courier New" pitchFamily="49" charset="0"/>
              </a:rPr>
              <a:t>p</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blue; </a:t>
            </a:r>
            <a:r>
              <a:rPr lang="en-US" sz="1200" b="1" dirty="0">
                <a:solidFill>
                  <a:schemeClr val="tx1"/>
                </a:solidFill>
                <a:latin typeface="Courier New" pitchFamily="49" charset="0"/>
                <a:cs typeface="Courier New" pitchFamily="49" charset="0"/>
              </a:rPr>
              <a:t>}</a:t>
            </a:r>
            <a:endParaRPr lang="en-US" sz="1200" b="1" dirty="0" smtClean="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&lt;/style&gt;</a:t>
            </a:r>
            <a:endParaRPr lang="en-US" sz="1200" b="1"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&lt;/head&gt;</a:t>
            </a:r>
          </a:p>
          <a:p>
            <a:r>
              <a:rPr lang="en-US" sz="1100" dirty="0" smtClean="0">
                <a:solidFill>
                  <a:srgbClr val="0070C0"/>
                </a:solidFill>
                <a:latin typeface="Courier New" pitchFamily="49" charset="0"/>
                <a:cs typeface="Courier New" pitchFamily="49" charset="0"/>
              </a:rPr>
              <a:t>&lt;body&gt;</a:t>
            </a:r>
          </a:p>
          <a:p>
            <a:r>
              <a:rPr lang="en-US" sz="1200" b="1" dirty="0" smtClean="0">
                <a:solidFill>
                  <a:srgbClr val="0070C0"/>
                </a:solidFill>
                <a:latin typeface="Courier New" pitchFamily="49" charset="0"/>
                <a:cs typeface="Courier New" pitchFamily="49" charset="0"/>
              </a:rPr>
              <a:t>  &lt;h3 </a:t>
            </a:r>
            <a:r>
              <a:rPr lang="en-US" sz="1200" b="1" dirty="0" smtClean="0">
                <a:solidFill>
                  <a:srgbClr val="FF0000"/>
                </a:solidFill>
                <a:latin typeface="Courier New" pitchFamily="49" charset="0"/>
                <a:cs typeface="Courier New" pitchFamily="49" charset="0"/>
              </a:rPr>
              <a:t>style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"font-size: 10px"</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Rubrik</a:t>
            </a:r>
            <a:r>
              <a:rPr lang="en-US" sz="1200" b="1" dirty="0" smtClean="0">
                <a:solidFill>
                  <a:srgbClr val="0070C0"/>
                </a:solidFill>
                <a:latin typeface="Courier New" pitchFamily="49" charset="0"/>
                <a:cs typeface="Courier New" pitchFamily="49" charset="0"/>
              </a:rPr>
              <a:t>&lt;/h3&gt;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&lt;p </a:t>
            </a:r>
            <a:r>
              <a:rPr lang="en-US" sz="1200" b="1" dirty="0" smtClean="0">
                <a:solidFill>
                  <a:srgbClr val="FF0000"/>
                </a:solidFill>
                <a:latin typeface="Courier New" pitchFamily="49" charset="0"/>
                <a:cs typeface="Courier New" pitchFamily="49" charset="0"/>
              </a:rPr>
              <a:t>class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"intro"</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Lite text…</a:t>
            </a:r>
            <a:r>
              <a:rPr lang="en-US" sz="1200" b="1" dirty="0" smtClean="0">
                <a:solidFill>
                  <a:srgbClr val="0070C0"/>
                </a:solidFill>
                <a:latin typeface="Courier New" pitchFamily="49" charset="0"/>
                <a:cs typeface="Courier New" pitchFamily="49" charset="0"/>
              </a:rPr>
              <a:t>&lt;/p&gt;</a:t>
            </a:r>
            <a:endParaRPr lang="en-US" sz="1200" b="1"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&lt;/body&gt;</a:t>
            </a:r>
          </a:p>
          <a:p>
            <a:endParaRPr lang="en-US" sz="1400" dirty="0">
              <a:solidFill>
                <a:srgbClr val="0070C0"/>
              </a:solidFill>
              <a:latin typeface="Courier New" pitchFamily="49" charset="0"/>
              <a:cs typeface="Courier New" pitchFamily="49" charset="0"/>
            </a:endParaRPr>
          </a:p>
        </p:txBody>
      </p:sp>
      <p:sp>
        <p:nvSpPr>
          <p:cNvPr id="5" name="Rectangle 4"/>
          <p:cNvSpPr/>
          <p:nvPr/>
        </p:nvSpPr>
        <p:spPr>
          <a:xfrm>
            <a:off x="1331640" y="3721596"/>
            <a:ext cx="4392488"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h3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red;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text-align</a:t>
            </a:r>
            <a:r>
              <a:rPr lang="en-US" sz="1200" b="1" dirty="0" smtClean="0">
                <a:solidFill>
                  <a:schemeClr val="tx1"/>
                </a:solidFill>
                <a:latin typeface="Courier New" pitchFamily="49" charset="0"/>
                <a:cs typeface="Courier New" pitchFamily="49" charset="0"/>
              </a:rPr>
              <a:t>: left; </a:t>
            </a:r>
            <a:br>
              <a:rPr lang="en-US" sz="1200" b="1" dirty="0" smtClean="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8px; </a:t>
            </a:r>
            <a:r>
              <a:rPr lang="en-US" sz="1200" b="1" dirty="0">
                <a:solidFill>
                  <a:schemeClr val="tx1"/>
                </a:solidFill>
                <a:latin typeface="Courier New" pitchFamily="49" charset="0"/>
                <a:cs typeface="Courier New" pitchFamily="49" charset="0"/>
              </a:rPr>
              <a:t/>
            </a:r>
            <a:br>
              <a:rPr lang="en-US" sz="1200" b="1" dirty="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a:t>
            </a:r>
          </a:p>
          <a:p>
            <a:endParaRPr lang="en-US" sz="1200" b="1" dirty="0">
              <a:solidFill>
                <a:schemeClr val="tx1"/>
              </a:solidFill>
              <a:latin typeface="Courier New" pitchFamily="49" charset="0"/>
              <a:cs typeface="Courier New" pitchFamily="49" charset="0"/>
            </a:endParaRPr>
          </a:p>
          <a:p>
            <a:r>
              <a:rPr lang="en-US" sz="1200" b="1" dirty="0" err="1" smtClean="0">
                <a:solidFill>
                  <a:schemeClr val="accent3"/>
                </a:solidFill>
                <a:latin typeface="Courier New" pitchFamily="49" charset="0"/>
                <a:cs typeface="Courier New" pitchFamily="49" charset="0"/>
              </a:rPr>
              <a:t>p.intro</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silver; }</a:t>
            </a:r>
            <a:endParaRPr lang="en-US" sz="1200" b="1" dirty="0">
              <a:solidFill>
                <a:schemeClr val="tx1"/>
              </a:solidFill>
              <a:latin typeface="Courier New" pitchFamily="49" charset="0"/>
              <a:cs typeface="Courier New" pitchFamily="49" charset="0"/>
            </a:endParaRPr>
          </a:p>
        </p:txBody>
      </p:sp>
      <p:sp>
        <p:nvSpPr>
          <p:cNvPr id="7" name="TextBox 6"/>
          <p:cNvSpPr txBox="1"/>
          <p:nvPr/>
        </p:nvSpPr>
        <p:spPr>
          <a:xfrm>
            <a:off x="5580112" y="1195323"/>
            <a:ext cx="2448272" cy="73866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sv-SE" sz="2400" b="1" dirty="0" smtClean="0">
                <a:latin typeface="Times New Roman" pitchFamily="18" charset="0"/>
                <a:cs typeface="Times New Roman" pitchFamily="18" charset="0"/>
              </a:rPr>
              <a:t>Rubrik</a:t>
            </a:r>
            <a:endParaRPr lang="sv-SE" b="1" dirty="0" smtClean="0">
              <a:latin typeface="Times New Roman" pitchFamily="18" charset="0"/>
              <a:cs typeface="Times New Roman" pitchFamily="18" charset="0"/>
            </a:endParaRPr>
          </a:p>
          <a:p>
            <a:r>
              <a:rPr lang="sv-SE" dirty="0" smtClean="0">
                <a:latin typeface="Times New Roman" pitchFamily="18" charset="0"/>
                <a:cs typeface="Times New Roman" pitchFamily="18" charset="0"/>
              </a:rPr>
              <a:t>Lite text...</a:t>
            </a:r>
          </a:p>
        </p:txBody>
      </p:sp>
      <p:sp>
        <p:nvSpPr>
          <p:cNvPr id="10" name="TextBox 9"/>
          <p:cNvSpPr txBox="1"/>
          <p:nvPr/>
        </p:nvSpPr>
        <p:spPr>
          <a:xfrm>
            <a:off x="5580112" y="2355185"/>
            <a:ext cx="2448272" cy="646331"/>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algn="r"/>
            <a:r>
              <a:rPr lang="sv-SE" b="1" dirty="0" smtClean="0">
                <a:solidFill>
                  <a:srgbClr val="FF0000"/>
                </a:solidFill>
                <a:latin typeface="Times New Roman" pitchFamily="18" charset="0"/>
                <a:cs typeface="Times New Roman" pitchFamily="18" charset="0"/>
              </a:rPr>
              <a:t>Rubrik</a:t>
            </a:r>
          </a:p>
          <a:p>
            <a:r>
              <a:rPr lang="sv-SE" dirty="0" smtClean="0">
                <a:solidFill>
                  <a:schemeClr val="accent6">
                    <a:lumMod val="60000"/>
                    <a:lumOff val="40000"/>
                  </a:schemeClr>
                </a:solidFill>
                <a:latin typeface="Times New Roman" pitchFamily="18" charset="0"/>
                <a:cs typeface="Times New Roman" pitchFamily="18" charset="0"/>
              </a:rPr>
              <a:t>Lite text...</a:t>
            </a:r>
          </a:p>
        </p:txBody>
      </p:sp>
      <p:sp>
        <p:nvSpPr>
          <p:cNvPr id="11" name="TextBox 10"/>
          <p:cNvSpPr txBox="1"/>
          <p:nvPr/>
        </p:nvSpPr>
        <p:spPr>
          <a:xfrm>
            <a:off x="8103272" y="2360268"/>
            <a:ext cx="546945" cy="307777"/>
          </a:xfrm>
          <a:prstGeom prst="rect">
            <a:avLst/>
          </a:prstGeom>
          <a:noFill/>
        </p:spPr>
        <p:txBody>
          <a:bodyPr wrap="none" rtlCol="0">
            <a:spAutoFit/>
          </a:bodyPr>
          <a:lstStyle/>
          <a:p>
            <a:r>
              <a:rPr lang="sv-SE" sz="1400" dirty="0" smtClean="0">
                <a:solidFill>
                  <a:srgbClr val="FF0000"/>
                </a:solidFill>
                <a:latin typeface="Minya Nouvelle" pitchFamily="2" charset="0"/>
              </a:rPr>
              <a:t>10px</a:t>
            </a:r>
          </a:p>
        </p:txBody>
      </p:sp>
      <p:cxnSp>
        <p:nvCxnSpPr>
          <p:cNvPr id="13" name="Straight Arrow Connector 12"/>
          <p:cNvCxnSpPr/>
          <p:nvPr/>
        </p:nvCxnSpPr>
        <p:spPr>
          <a:xfrm>
            <a:off x="8100392" y="2425452"/>
            <a:ext cx="0" cy="252898"/>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6732240" y="1573291"/>
            <a:ext cx="596557" cy="914400"/>
          </a:xfrm>
          <a:custGeom>
            <a:avLst/>
            <a:gdLst>
              <a:gd name="connsiteX0" fmla="*/ 0 w 596557"/>
              <a:gd name="connsiteY0" fmla="*/ 0 h 914400"/>
              <a:gd name="connsiteX1" fmla="*/ 593677 w 596557"/>
              <a:gd name="connsiteY1" fmla="*/ 259308 h 914400"/>
              <a:gd name="connsiteX2" fmla="*/ 184244 w 596557"/>
              <a:gd name="connsiteY2" fmla="*/ 914400 h 914400"/>
            </a:gdLst>
            <a:ahLst/>
            <a:cxnLst>
              <a:cxn ang="0">
                <a:pos x="connsiteX0" y="connsiteY0"/>
              </a:cxn>
              <a:cxn ang="0">
                <a:pos x="connsiteX1" y="connsiteY1"/>
              </a:cxn>
              <a:cxn ang="0">
                <a:pos x="connsiteX2" y="connsiteY2"/>
              </a:cxn>
            </a:cxnLst>
            <a:rect l="l" t="t" r="r" b="b"/>
            <a:pathLst>
              <a:path w="596557" h="914400">
                <a:moveTo>
                  <a:pt x="0" y="0"/>
                </a:moveTo>
                <a:cubicBezTo>
                  <a:pt x="281485" y="53454"/>
                  <a:pt x="562970" y="106908"/>
                  <a:pt x="593677" y="259308"/>
                </a:cubicBezTo>
                <a:cubicBezTo>
                  <a:pt x="624384" y="411708"/>
                  <a:pt x="404314" y="663054"/>
                  <a:pt x="184244" y="91440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6" name="Rectangle 15"/>
          <p:cNvSpPr/>
          <p:nvPr/>
        </p:nvSpPr>
        <p:spPr>
          <a:xfrm>
            <a:off x="5932412" y="3721596"/>
            <a:ext cx="2844316"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h3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red;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text-align</a:t>
            </a:r>
            <a:r>
              <a:rPr lang="en-US" sz="1200" b="1" dirty="0" smtClean="0">
                <a:solidFill>
                  <a:schemeClr val="tx1"/>
                </a:solidFill>
                <a:latin typeface="Courier New" pitchFamily="49" charset="0"/>
                <a:cs typeface="Courier New" pitchFamily="49" charset="0"/>
              </a:rPr>
              <a:t>: right; </a:t>
            </a:r>
            <a:br>
              <a:rPr lang="en-US" sz="1200" b="1" dirty="0" smtClean="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10px; </a:t>
            </a:r>
            <a:r>
              <a:rPr lang="en-US" sz="1200" b="1" dirty="0">
                <a:solidFill>
                  <a:schemeClr val="tx1"/>
                </a:solidFill>
                <a:latin typeface="Courier New" pitchFamily="49" charset="0"/>
                <a:cs typeface="Courier New" pitchFamily="49" charset="0"/>
              </a:rPr>
              <a:t/>
            </a:r>
            <a:br>
              <a:rPr lang="en-US" sz="1200" b="1" dirty="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a:t>
            </a:r>
          </a:p>
          <a:p>
            <a:endParaRPr lang="en-US" sz="1200" b="1" dirty="0">
              <a:solidFill>
                <a:schemeClr val="tx1"/>
              </a:solidFill>
              <a:latin typeface="Courier New" pitchFamily="49" charset="0"/>
              <a:cs typeface="Courier New" pitchFamily="49" charset="0"/>
            </a:endParaRPr>
          </a:p>
          <a:p>
            <a:r>
              <a:rPr lang="en-US" sz="1200" b="1" dirty="0" err="1" smtClean="0">
                <a:solidFill>
                  <a:schemeClr val="accent3"/>
                </a:solidFill>
                <a:latin typeface="Courier New" pitchFamily="49" charset="0"/>
                <a:cs typeface="Courier New" pitchFamily="49" charset="0"/>
              </a:rPr>
              <a:t>p.intro</a:t>
            </a:r>
            <a:r>
              <a:rPr lang="en-US" sz="1200" b="1" dirty="0" smtClean="0">
                <a:solidFill>
                  <a:schemeClr val="accent3"/>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silver; }</a:t>
            </a:r>
            <a:endParaRPr lang="en-US" sz="1200" b="1" dirty="0">
              <a:solidFill>
                <a:schemeClr val="tx1"/>
              </a:solidFill>
              <a:latin typeface="Courier New" pitchFamily="49" charset="0"/>
              <a:cs typeface="Courier New" pitchFamily="49" charset="0"/>
            </a:endParaRPr>
          </a:p>
        </p:txBody>
      </p:sp>
      <p:sp>
        <p:nvSpPr>
          <p:cNvPr id="17" name="TextBox 16"/>
          <p:cNvSpPr txBox="1"/>
          <p:nvPr/>
        </p:nvSpPr>
        <p:spPr>
          <a:xfrm>
            <a:off x="5823432" y="3426740"/>
            <a:ext cx="1830950" cy="338554"/>
          </a:xfrm>
          <a:prstGeom prst="rect">
            <a:avLst/>
          </a:prstGeom>
          <a:noFill/>
        </p:spPr>
        <p:txBody>
          <a:bodyPr wrap="none" rtlCol="0">
            <a:spAutoFit/>
          </a:bodyPr>
          <a:lstStyle/>
          <a:p>
            <a:r>
              <a:rPr lang="sv-SE" sz="1600" dirty="0" smtClean="0">
                <a:solidFill>
                  <a:srgbClr val="FF0000"/>
                </a:solidFill>
                <a:latin typeface="Minya Nouvelle" pitchFamily="2" charset="0"/>
              </a:rPr>
              <a:t>Effektiv stilmall:</a:t>
            </a:r>
          </a:p>
        </p:txBody>
      </p:sp>
      <p:sp>
        <p:nvSpPr>
          <p:cNvPr id="18" name="TextBox 17"/>
          <p:cNvSpPr txBox="1"/>
          <p:nvPr/>
        </p:nvSpPr>
        <p:spPr>
          <a:xfrm>
            <a:off x="4801536" y="3721596"/>
            <a:ext cx="901209" cy="307777"/>
          </a:xfrm>
          <a:prstGeom prst="rect">
            <a:avLst/>
          </a:prstGeom>
          <a:noFill/>
        </p:spPr>
        <p:txBody>
          <a:bodyPr wrap="none" rtlCol="0">
            <a:spAutoFit/>
          </a:bodyPr>
          <a:lstStyle/>
          <a:p>
            <a:r>
              <a:rPr lang="sv-SE" sz="1400" dirty="0" smtClean="0">
                <a:solidFill>
                  <a:srgbClr val="FF0000"/>
                </a:solidFill>
                <a:latin typeface="Minya Nouvelle" pitchFamily="2" charset="0"/>
              </a:rPr>
              <a:t>basic.css</a:t>
            </a:r>
          </a:p>
        </p:txBody>
      </p:sp>
      <p:sp>
        <p:nvSpPr>
          <p:cNvPr id="19" name="TextBox 18"/>
          <p:cNvSpPr txBox="1"/>
          <p:nvPr/>
        </p:nvSpPr>
        <p:spPr>
          <a:xfrm>
            <a:off x="107504" y="5233764"/>
            <a:ext cx="5825377" cy="369332"/>
          </a:xfrm>
          <a:prstGeom prst="rect">
            <a:avLst/>
          </a:prstGeom>
          <a:noFill/>
        </p:spPr>
        <p:txBody>
          <a:bodyPr wrap="none" rtlCol="0">
            <a:spAutoFit/>
          </a:bodyPr>
          <a:lstStyle/>
          <a:p>
            <a:r>
              <a:rPr lang="sv-SE" dirty="0" smtClean="0">
                <a:latin typeface="Minya Nouvelle" pitchFamily="2" charset="0"/>
              </a:rPr>
              <a:t>Vad händer om man byter plats på &lt;style&gt; och &lt;</a:t>
            </a:r>
            <a:r>
              <a:rPr lang="sv-SE" dirty="0" err="1" smtClean="0">
                <a:latin typeface="Minya Nouvelle" pitchFamily="2" charset="0"/>
              </a:rPr>
              <a:t>link</a:t>
            </a:r>
            <a:r>
              <a:rPr lang="sv-SE" dirty="0" smtClean="0">
                <a:latin typeface="Minya Nouvelle" pitchFamily="2" charset="0"/>
              </a:rPr>
              <a:t>&gt;?</a:t>
            </a:r>
          </a:p>
        </p:txBody>
      </p:sp>
    </p:spTree>
    <p:extLst>
      <p:ext uri="{BB962C8B-B14F-4D97-AF65-F5344CB8AC3E}">
        <p14:creationId xmlns:p14="http://schemas.microsoft.com/office/powerpoint/2010/main" val="3673694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P spid="9" grpId="0" animBg="1"/>
      <p:bldP spid="16" grpId="0" animBg="1"/>
      <p:bldP spid="17" grpId="0"/>
      <p:bldP spid="1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Reset</a:t>
            </a:r>
            <a:r>
              <a:rPr lang="sv-SE" dirty="0" smtClean="0"/>
              <a:t> CSS</a:t>
            </a:r>
            <a:endParaRPr lang="sv-SE" dirty="0"/>
          </a:p>
        </p:txBody>
      </p:sp>
      <p:sp>
        <p:nvSpPr>
          <p:cNvPr id="4" name="AutoShape 5"/>
          <p:cNvSpPr>
            <a:spLocks noChangeArrowheads="1"/>
          </p:cNvSpPr>
          <p:nvPr/>
        </p:nvSpPr>
        <p:spPr bwMode="auto">
          <a:xfrm>
            <a:off x="244896" y="1129308"/>
            <a:ext cx="8431560" cy="374571"/>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r>
              <a:rPr lang="sv-SE" sz="1600" b="1" dirty="0" smtClean="0">
                <a:solidFill>
                  <a:schemeClr val="tx2"/>
                </a:solidFill>
                <a:latin typeface="Courier New" pitchFamily="49" charset="0"/>
              </a:rPr>
              <a:t>* {margin:0; padding:0}</a:t>
            </a:r>
            <a:endParaRPr lang="sv-SE" sz="1600" b="1" dirty="0">
              <a:solidFill>
                <a:schemeClr val="tx2"/>
              </a:solidFill>
              <a:latin typeface="Courier New" pitchFamily="49" charset="0"/>
            </a:endParaRPr>
          </a:p>
        </p:txBody>
      </p:sp>
      <p:sp>
        <p:nvSpPr>
          <p:cNvPr id="6" name="TextBox 5"/>
          <p:cNvSpPr txBox="1"/>
          <p:nvPr/>
        </p:nvSpPr>
        <p:spPr>
          <a:xfrm>
            <a:off x="228600" y="1561356"/>
            <a:ext cx="8735888" cy="1569660"/>
          </a:xfrm>
          <a:prstGeom prst="rect">
            <a:avLst/>
          </a:prstGeom>
          <a:noFill/>
        </p:spPr>
        <p:txBody>
          <a:bodyPr wrap="square" rtlCol="0">
            <a:spAutoFit/>
          </a:bodyPr>
          <a:lstStyle/>
          <a:p>
            <a:r>
              <a:rPr lang="sv-SE" sz="1600" dirty="0" smtClean="0">
                <a:latin typeface="Minya Nouvelle" charset="0"/>
              </a:rPr>
              <a:t>Att använda * är </a:t>
            </a:r>
            <a:r>
              <a:rPr lang="sv-SE" sz="1600" b="1" dirty="0" smtClean="0">
                <a:latin typeface="Minya Nouvelle" charset="0"/>
              </a:rPr>
              <a:t>inget man rekommenderar </a:t>
            </a:r>
            <a:r>
              <a:rPr lang="sv-SE" sz="1600" dirty="0" smtClean="0">
                <a:latin typeface="Minya Nouvelle" charset="0"/>
              </a:rPr>
              <a:t>då det tar hårt på webbläsaren att gå igenom samtliga element på webbsidan och nollställa dess marginaler och padding. </a:t>
            </a:r>
          </a:p>
          <a:p>
            <a:endParaRPr lang="sv-SE" sz="1600" dirty="0" smtClean="0">
              <a:latin typeface="Minya Nouvelle" charset="0"/>
            </a:endParaRPr>
          </a:p>
          <a:p>
            <a:r>
              <a:rPr lang="sv-SE" sz="1600" dirty="0" smtClean="0">
                <a:latin typeface="Minya Nouvelle" charset="0"/>
              </a:rPr>
              <a:t>Bättre är då att specificera exakt vilka element som ska </a:t>
            </a:r>
            <a:br>
              <a:rPr lang="sv-SE" sz="1600" dirty="0" smtClean="0">
                <a:latin typeface="Minya Nouvelle" charset="0"/>
              </a:rPr>
            </a:br>
            <a:r>
              <a:rPr lang="sv-SE" sz="1600" dirty="0" smtClean="0">
                <a:latin typeface="Minya Nouvelle" charset="0"/>
              </a:rPr>
              <a:t>nollställas. Enklast är att använda något av alla de </a:t>
            </a:r>
            <a:br>
              <a:rPr lang="sv-SE" sz="1600" dirty="0" smtClean="0">
                <a:latin typeface="Minya Nouvelle" charset="0"/>
              </a:rPr>
            </a:br>
            <a:r>
              <a:rPr lang="sv-SE" sz="1600" dirty="0" smtClean="0">
                <a:latin typeface="Minya Nouvelle" charset="0"/>
              </a:rPr>
              <a:t>nollställningsstilmallar som finns att hitta på nätet.</a:t>
            </a:r>
            <a:endParaRPr lang="sv-SE" sz="1600" dirty="0">
              <a:latin typeface="Minya Nouvelle" charset="0"/>
            </a:endParaRPr>
          </a:p>
        </p:txBody>
      </p:sp>
      <p:pic>
        <p:nvPicPr>
          <p:cNvPr id="7" name="Picture 3"/>
          <p:cNvPicPr>
            <a:picLocks noChangeAspect="1" noChangeArrowheads="1"/>
          </p:cNvPicPr>
          <p:nvPr/>
        </p:nvPicPr>
        <p:blipFill>
          <a:blip r:embed="rId2" cstate="print"/>
          <a:srcRect/>
          <a:stretch>
            <a:fillRect/>
          </a:stretch>
        </p:blipFill>
        <p:spPr bwMode="auto">
          <a:xfrm>
            <a:off x="5868144" y="2119950"/>
            <a:ext cx="3096344" cy="3292160"/>
          </a:xfrm>
          <a:prstGeom prst="rect">
            <a:avLst/>
          </a:prstGeom>
          <a:noFill/>
          <a:ln w="9525">
            <a:noFill/>
            <a:miter lim="800000"/>
            <a:headEnd/>
            <a:tailEnd/>
          </a:ln>
        </p:spPr>
      </p:pic>
      <p:sp>
        <p:nvSpPr>
          <p:cNvPr id="9" name="Rectangle 8"/>
          <p:cNvSpPr/>
          <p:nvPr/>
        </p:nvSpPr>
        <p:spPr>
          <a:xfrm rot="1841196">
            <a:off x="1370075" y="4346376"/>
            <a:ext cx="1825564" cy="369332"/>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en-US" b="1" dirty="0" smtClean="0"/>
              <a:t>Yahoo! UI Library</a:t>
            </a:r>
            <a:endParaRPr lang="sv-SE" i="1" dirty="0"/>
          </a:p>
        </p:txBody>
      </p:sp>
      <p:sp>
        <p:nvSpPr>
          <p:cNvPr id="10" name="Rectangle 9"/>
          <p:cNvSpPr/>
          <p:nvPr/>
        </p:nvSpPr>
        <p:spPr>
          <a:xfrm rot="21031947">
            <a:off x="1951924" y="4971015"/>
            <a:ext cx="3680751" cy="369332"/>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dirty="0" smtClean="0"/>
              <a:t>CSS Global Styles Reset </a:t>
            </a:r>
            <a:r>
              <a:rPr lang="en-US" dirty="0" err="1" smtClean="0"/>
              <a:t>av</a:t>
            </a:r>
            <a:r>
              <a:rPr lang="en-US" dirty="0" smtClean="0"/>
              <a:t> </a:t>
            </a:r>
            <a:r>
              <a:rPr lang="en-US" i="1" dirty="0" smtClean="0"/>
              <a:t>Kyle Neath</a:t>
            </a:r>
            <a:endParaRPr lang="sv-SE" dirty="0"/>
          </a:p>
        </p:txBody>
      </p:sp>
      <p:sp>
        <p:nvSpPr>
          <p:cNvPr id="11" name="Rectangle 10"/>
          <p:cNvSpPr/>
          <p:nvPr/>
        </p:nvSpPr>
        <p:spPr>
          <a:xfrm rot="495127">
            <a:off x="1986609" y="4152257"/>
            <a:ext cx="3787768"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r>
              <a:rPr lang="en-US" dirty="0" smtClean="0"/>
              <a:t>CSS Global Reset </a:t>
            </a:r>
            <a:r>
              <a:rPr lang="en-US" dirty="0" err="1" smtClean="0"/>
              <a:t>av</a:t>
            </a:r>
            <a:r>
              <a:rPr lang="en-US" dirty="0" smtClean="0"/>
              <a:t> </a:t>
            </a:r>
            <a:r>
              <a:rPr lang="en-US" i="1" dirty="0" smtClean="0"/>
              <a:t>Christian Montoya</a:t>
            </a:r>
            <a:endParaRPr lang="sv-SE" dirty="0"/>
          </a:p>
        </p:txBody>
      </p:sp>
      <p:sp>
        <p:nvSpPr>
          <p:cNvPr id="8" name="Rectangle 7"/>
          <p:cNvSpPr/>
          <p:nvPr/>
        </p:nvSpPr>
        <p:spPr>
          <a:xfrm rot="20791055">
            <a:off x="225348" y="3654576"/>
            <a:ext cx="3360600"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en-US" b="1" dirty="0" smtClean="0"/>
              <a:t>CSS Reset Reloaded</a:t>
            </a:r>
            <a:r>
              <a:rPr lang="en-US" dirty="0" smtClean="0"/>
              <a:t> </a:t>
            </a:r>
            <a:r>
              <a:rPr lang="en-US" dirty="0" err="1" smtClean="0"/>
              <a:t>av</a:t>
            </a:r>
            <a:r>
              <a:rPr lang="en-US" dirty="0" smtClean="0"/>
              <a:t> </a:t>
            </a:r>
            <a:r>
              <a:rPr lang="en-US" i="1" dirty="0" smtClean="0"/>
              <a:t>Eric Meyer</a:t>
            </a:r>
            <a:endParaRPr lang="sv-SE" i="1" dirty="0"/>
          </a:p>
        </p:txBody>
      </p:sp>
    </p:spTree>
    <p:extLst>
      <p:ext uri="{BB962C8B-B14F-4D97-AF65-F5344CB8AC3E}">
        <p14:creationId xmlns:p14="http://schemas.microsoft.com/office/powerpoint/2010/main" val="212364836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F08 – CSS, Formatering</a:t>
            </a:r>
            <a:endParaRPr lang="sv-SE" b="1" dirty="0"/>
          </a:p>
        </p:txBody>
      </p:sp>
      <p:sp>
        <p:nvSpPr>
          <p:cNvPr id="15" name="TextBox 14"/>
          <p:cNvSpPr txBox="1"/>
          <p:nvPr/>
        </p:nvSpPr>
        <p:spPr>
          <a:xfrm>
            <a:off x="395536" y="1201316"/>
            <a:ext cx="4001416" cy="954107"/>
          </a:xfrm>
          <a:prstGeom prst="rect">
            <a:avLst/>
          </a:prstGeom>
          <a:noFill/>
        </p:spPr>
        <p:txBody>
          <a:bodyPr wrap="none" rtlCol="0">
            <a:spAutoFit/>
          </a:bodyPr>
          <a:lstStyle/>
          <a:p>
            <a:r>
              <a:rPr lang="sv-SE" sz="2800" b="1" dirty="0" smtClean="0">
                <a:latin typeface="Minya Nouvelle" pitchFamily="2" charset="0"/>
              </a:rPr>
              <a:t>Föreläsning 8, HT2012</a:t>
            </a:r>
          </a:p>
          <a:p>
            <a:r>
              <a:rPr lang="sv-SE" sz="2800" dirty="0" smtClean="0">
                <a:latin typeface="Minya Nouvelle" pitchFamily="2" charset="0"/>
              </a:rPr>
              <a:t>CSS, Formatering</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5915954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S:\dfm\info\icons\v-collections\v_collections_png\software_graphics_media\256x256\shadow\palett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F08 – CSS, Formatering</a:t>
            </a:r>
            <a:endParaRPr lang="sv-SE" b="1" dirty="0"/>
          </a:p>
        </p:txBody>
      </p:sp>
      <p:sp>
        <p:nvSpPr>
          <p:cNvPr id="15" name="TextBox 14"/>
          <p:cNvSpPr txBox="1"/>
          <p:nvPr/>
        </p:nvSpPr>
        <p:spPr>
          <a:xfrm>
            <a:off x="1403648" y="1378601"/>
            <a:ext cx="2678938" cy="5663089"/>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Text</a:t>
            </a:r>
          </a:p>
          <a:p>
            <a:pPr marL="285750" indent="-285750">
              <a:buFont typeface="Arial" charset="0"/>
              <a:buChar char="•"/>
            </a:pPr>
            <a:r>
              <a:rPr lang="sv-SE" dirty="0" smtClean="0">
                <a:latin typeface="Minya Nouvelle" pitchFamily="2" charset="0"/>
              </a:rPr>
              <a:t>Bakgrunder</a:t>
            </a:r>
            <a:br>
              <a:rPr lang="sv-SE" dirty="0" smtClean="0">
                <a:latin typeface="Minya Nouvelle" pitchFamily="2" charset="0"/>
              </a:rPr>
            </a:br>
            <a:r>
              <a:rPr lang="sv-SE" dirty="0" smtClean="0">
                <a:latin typeface="Minya Nouvelle" pitchFamily="2" charset="0"/>
              </a:rPr>
              <a:t>- Bilder</a:t>
            </a:r>
            <a:br>
              <a:rPr lang="sv-SE" dirty="0" smtClean="0">
                <a:latin typeface="Minya Nouvelle" pitchFamily="2" charset="0"/>
              </a:rPr>
            </a:br>
            <a:r>
              <a:rPr lang="sv-SE" dirty="0" smtClean="0">
                <a:latin typeface="Minya Nouvelle" pitchFamily="2" charset="0"/>
              </a:rPr>
              <a:t>- Färg</a:t>
            </a:r>
          </a:p>
          <a:p>
            <a:pPr marL="285750" indent="-285750">
              <a:buFont typeface="Arial" charset="0"/>
              <a:buChar char="•"/>
            </a:pPr>
            <a:r>
              <a:rPr lang="sv-SE" dirty="0" smtClean="0">
                <a:latin typeface="Minya Nouvelle" pitchFamily="2" charset="0"/>
              </a:rPr>
              <a:t>Boxar</a:t>
            </a:r>
          </a:p>
          <a:p>
            <a:pPr marL="285750" indent="-285750">
              <a:buFont typeface="Arial" charset="0"/>
              <a:buChar char="•"/>
            </a:pPr>
            <a:r>
              <a:rPr lang="sv-SE" dirty="0" smtClean="0">
                <a:latin typeface="Minya Nouvelle" pitchFamily="2" charset="0"/>
              </a:rPr>
              <a:t>Ramar</a:t>
            </a:r>
          </a:p>
          <a:p>
            <a:pPr marL="285750" indent="-285750">
              <a:buFont typeface="Arial" charset="0"/>
              <a:buChar char="•"/>
            </a:pPr>
            <a:r>
              <a:rPr lang="sv-SE" dirty="0" smtClean="0">
                <a:latin typeface="Minya Nouvelle" pitchFamily="2" charset="0"/>
              </a:rPr>
              <a:t>Synlighet</a:t>
            </a:r>
          </a:p>
          <a:p>
            <a:pPr marL="285750" indent="-285750">
              <a:buFont typeface="Arial" charset="0"/>
              <a:buChar char="•"/>
            </a:pPr>
            <a:r>
              <a:rPr lang="sv-SE" dirty="0" smtClean="0">
                <a:latin typeface="Minya Nouvelle" pitchFamily="2" charset="0"/>
              </a:rPr>
              <a:t>Block/</a:t>
            </a:r>
            <a:r>
              <a:rPr lang="sv-SE" dirty="0" err="1" smtClean="0">
                <a:latin typeface="Minya Nouvelle" pitchFamily="2" charset="0"/>
              </a:rPr>
              <a:t>inline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Listor</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6845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Formatering</a:t>
            </a:r>
            <a:endParaRPr lang="sv-SE" dirty="0"/>
          </a:p>
        </p:txBody>
      </p:sp>
      <p:sp>
        <p:nvSpPr>
          <p:cNvPr id="3" name="Subtitle 2"/>
          <p:cNvSpPr>
            <a:spLocks noGrp="1"/>
          </p:cNvSpPr>
          <p:nvPr>
            <p:ph type="subTitle" idx="1"/>
          </p:nvPr>
        </p:nvSpPr>
        <p:spPr>
          <a:xfrm>
            <a:off x="1259632" y="1849388"/>
            <a:ext cx="6400800" cy="1460500"/>
          </a:xfrm>
        </p:spPr>
        <p:txBody>
          <a:bodyPr/>
          <a:lstStyle/>
          <a:p>
            <a:pPr marL="342900" indent="-342900">
              <a:buFont typeface="Arial" charset="0"/>
              <a:buChar char="•"/>
            </a:pPr>
            <a:r>
              <a:rPr lang="sv-SE" dirty="0" smtClean="0"/>
              <a:t>Typsnittsegenskaper</a:t>
            </a:r>
          </a:p>
          <a:p>
            <a:pPr marL="342900" indent="-342900">
              <a:buFont typeface="Arial" charset="0"/>
              <a:buChar char="•"/>
            </a:pPr>
            <a:r>
              <a:rPr lang="sv-SE" dirty="0" smtClean="0"/>
              <a:t>Textegenskaper</a:t>
            </a:r>
          </a:p>
          <a:p>
            <a:pPr marL="342900" indent="-342900">
              <a:buFont typeface="Arial" charset="0"/>
              <a:buChar char="•"/>
            </a:pPr>
            <a:r>
              <a:rPr lang="sv-SE" dirty="0" smtClean="0"/>
              <a:t>Färg- och bildegenskaper</a:t>
            </a:r>
          </a:p>
          <a:p>
            <a:pPr marL="342900" indent="-342900">
              <a:buFont typeface="Arial" charset="0"/>
              <a:buChar char="•"/>
            </a:pPr>
            <a:r>
              <a:rPr lang="sv-SE" dirty="0" smtClean="0"/>
              <a:t>Ramar</a:t>
            </a:r>
          </a:p>
          <a:p>
            <a:pPr marL="342900" indent="-342900">
              <a:buFont typeface="Arial" charset="0"/>
              <a:buChar char="•"/>
            </a:pPr>
            <a:r>
              <a:rPr lang="sv-SE" dirty="0" smtClean="0"/>
              <a:t>Visningsegenskaper</a:t>
            </a:r>
          </a:p>
          <a:p>
            <a:pPr marL="342900" indent="-342900">
              <a:buFont typeface="Arial" charset="0"/>
              <a:buChar char="•"/>
            </a:pPr>
            <a:r>
              <a:rPr lang="sv-SE" dirty="0" smtClean="0"/>
              <a:t>Layout</a:t>
            </a:r>
            <a:endParaRPr lang="sv-SE" dirty="0"/>
          </a:p>
        </p:txBody>
      </p:sp>
      <p:sp>
        <p:nvSpPr>
          <p:cNvPr id="5" name="TextBox 4"/>
          <p:cNvSpPr txBox="1"/>
          <p:nvPr/>
        </p:nvSpPr>
        <p:spPr>
          <a:xfrm>
            <a:off x="755576" y="1345332"/>
            <a:ext cx="3528466" cy="369332"/>
          </a:xfrm>
          <a:prstGeom prst="rect">
            <a:avLst/>
          </a:prstGeom>
          <a:noFill/>
        </p:spPr>
        <p:txBody>
          <a:bodyPr wrap="none" rtlCol="0">
            <a:spAutoFit/>
          </a:bodyPr>
          <a:lstStyle/>
          <a:p>
            <a:r>
              <a:rPr lang="sv-SE" dirty="0" smtClean="0">
                <a:latin typeface="Minya Nouvelle" pitchFamily="2" charset="0"/>
              </a:rPr>
              <a:t>Med CSS kan vi enkelt påverka:</a:t>
            </a:r>
          </a:p>
        </p:txBody>
      </p:sp>
    </p:spTree>
    <p:extLst>
      <p:ext uri="{BB962C8B-B14F-4D97-AF65-F5344CB8AC3E}">
        <p14:creationId xmlns:p14="http://schemas.microsoft.com/office/powerpoint/2010/main" val="22880852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777380"/>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0"/>
          <p:cNvSpPr txBox="1">
            <a:spLocks noChangeArrowheads="1"/>
          </p:cNvSpPr>
          <p:nvPr/>
        </p:nvSpPr>
        <p:spPr bwMode="auto">
          <a:xfrm>
            <a:off x="5447017" y="2353444"/>
            <a:ext cx="3273837" cy="923330"/>
          </a:xfrm>
          <a:prstGeom prst="rect">
            <a:avLst/>
          </a:prstGeom>
          <a:noFill/>
          <a:ln w="38100" algn="ctr">
            <a:noFill/>
            <a:miter lim="800000"/>
            <a:headEnd/>
            <a:tailEnd/>
          </a:ln>
        </p:spPr>
        <p:txBody>
          <a:bodyPr wrap="square">
            <a:spAutoFit/>
          </a:bodyPr>
          <a:lstStyle/>
          <a:p>
            <a:pPr>
              <a:spcBef>
                <a:spcPct val="50000"/>
              </a:spcBef>
            </a:pPr>
            <a:r>
              <a:rPr lang="sv-SE" sz="5400" dirty="0" smtClean="0">
                <a:latin typeface="Arial" pitchFamily="34" charset="0"/>
                <a:cs typeface="Arial" pitchFamily="34" charset="0"/>
              </a:rPr>
              <a:t>sans-</a:t>
            </a:r>
            <a:r>
              <a:rPr lang="sv-SE" sz="5400" dirty="0" err="1" smtClean="0">
                <a:latin typeface="Arial" pitchFamily="34" charset="0"/>
                <a:cs typeface="Arial" pitchFamily="34" charset="0"/>
              </a:rPr>
              <a:t>serif</a:t>
            </a:r>
            <a:endParaRPr lang="sv-SE" sz="5400" dirty="0">
              <a:latin typeface="Arial" pitchFamily="34" charset="0"/>
              <a:cs typeface="Arial" pitchFamily="34" charset="0"/>
            </a:endParaRPr>
          </a:p>
        </p:txBody>
      </p:sp>
      <p:sp>
        <p:nvSpPr>
          <p:cNvPr id="2" name="Title 1"/>
          <p:cNvSpPr>
            <a:spLocks noGrp="1"/>
          </p:cNvSpPr>
          <p:nvPr>
            <p:ph type="ctrTitle"/>
          </p:nvPr>
        </p:nvSpPr>
        <p:spPr/>
        <p:txBody>
          <a:bodyPr/>
          <a:lstStyle/>
          <a:p>
            <a:r>
              <a:rPr lang="sv-SE" dirty="0" smtClean="0"/>
              <a:t>Text</a:t>
            </a:r>
            <a:endParaRPr lang="sv-SE" dirty="0"/>
          </a:p>
        </p:txBody>
      </p:sp>
      <p:sp>
        <p:nvSpPr>
          <p:cNvPr id="4" name="Rectangle 3"/>
          <p:cNvSpPr/>
          <p:nvPr/>
        </p:nvSpPr>
        <p:spPr>
          <a:xfrm>
            <a:off x="683568" y="3505572"/>
            <a:ext cx="4572000" cy="276999"/>
          </a:xfrm>
          <a:prstGeom prst="rect">
            <a:avLst/>
          </a:prstGeom>
        </p:spPr>
        <p:txBody>
          <a:bodyPr>
            <a:spAutoFit/>
          </a:bodyPr>
          <a:lstStyle/>
          <a:p>
            <a:r>
              <a:rPr lang="sv-SE" sz="1200" dirty="0" smtClean="0">
                <a:latin typeface="Minya Nouvelle" charset="0"/>
              </a:rPr>
              <a:t>Källa: </a:t>
            </a:r>
            <a:r>
              <a:rPr lang="sv-SE" sz="1200" dirty="0" err="1" smtClean="0">
                <a:latin typeface="Minya Nouvelle" charset="0"/>
              </a:rPr>
              <a:t>Smashing</a:t>
            </a:r>
            <a:r>
              <a:rPr lang="sv-SE" sz="1200" dirty="0" smtClean="0">
                <a:latin typeface="Minya Nouvelle" charset="0"/>
              </a:rPr>
              <a:t> Magazine (http</a:t>
            </a:r>
            <a:r>
              <a:rPr lang="sv-SE" sz="1200" dirty="0">
                <a:latin typeface="Minya Nouvelle" charset="0"/>
              </a:rPr>
              <a:t>://</a:t>
            </a:r>
            <a:r>
              <a:rPr lang="sv-SE" sz="1200" dirty="0" smtClean="0">
                <a:latin typeface="Minya Nouvelle" charset="0"/>
              </a:rPr>
              <a:t>goo.gl/x2gq0)</a:t>
            </a:r>
            <a:endParaRPr lang="sv-SE" sz="1200" dirty="0">
              <a:latin typeface="Minya Nouvelle" charset="0"/>
            </a:endParaRPr>
          </a:p>
        </p:txBody>
      </p:sp>
      <p:pic>
        <p:nvPicPr>
          <p:cNvPr id="120834" name="Picture 2" descr="Most-popular-typefaces in Typographic Design Patterns and Best Practic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5332"/>
            <a:ext cx="3816424" cy="2175362"/>
          </a:xfrm>
          <a:prstGeom prst="rect">
            <a:avLst/>
          </a:prstGeom>
          <a:noFill/>
          <a:extLst>
            <a:ext uri="{909E8E84-426E-40dd-AFC4-6F175D3DCCD1}">
              <a14:hiddenFill xmlns:a14="http://schemas.microsoft.com/office/drawing/2010/main">
                <a:solidFill>
                  <a:srgbClr val="FFFFFF"/>
                </a:solidFill>
              </a14:hiddenFill>
            </a:ext>
          </a:extLst>
        </p:spPr>
      </p:pic>
      <p:sp>
        <p:nvSpPr>
          <p:cNvPr id="8" name="Line 11"/>
          <p:cNvSpPr>
            <a:spLocks noChangeShapeType="1"/>
          </p:cNvSpPr>
          <p:nvPr/>
        </p:nvSpPr>
        <p:spPr bwMode="auto">
          <a:xfrm flipV="1">
            <a:off x="5220072" y="1957338"/>
            <a:ext cx="360362" cy="215900"/>
          </a:xfrm>
          <a:prstGeom prst="line">
            <a:avLst/>
          </a:prstGeom>
          <a:noFill/>
          <a:ln w="38100">
            <a:solidFill>
              <a:schemeClr val="tx1"/>
            </a:solidFill>
            <a:round/>
            <a:headEnd/>
            <a:tailEnd type="triangle" w="med" len="med"/>
          </a:ln>
        </p:spPr>
        <p:txBody>
          <a:bodyPr>
            <a:spAutoFit/>
          </a:bodyPr>
          <a:lstStyle/>
          <a:p>
            <a:endParaRPr lang="sv-SE"/>
          </a:p>
        </p:txBody>
      </p:sp>
      <p:sp>
        <p:nvSpPr>
          <p:cNvPr id="9" name="Line 12"/>
          <p:cNvSpPr>
            <a:spLocks noChangeShapeType="1"/>
          </p:cNvSpPr>
          <p:nvPr/>
        </p:nvSpPr>
        <p:spPr bwMode="auto">
          <a:xfrm flipV="1">
            <a:off x="6202246" y="1982059"/>
            <a:ext cx="360362" cy="215900"/>
          </a:xfrm>
          <a:prstGeom prst="line">
            <a:avLst/>
          </a:prstGeom>
          <a:noFill/>
          <a:ln w="38100">
            <a:solidFill>
              <a:schemeClr val="tx1"/>
            </a:solidFill>
            <a:round/>
            <a:headEnd/>
            <a:tailEnd type="triangle" w="med" len="med"/>
          </a:ln>
        </p:spPr>
        <p:txBody>
          <a:bodyPr>
            <a:spAutoFit/>
          </a:bodyPr>
          <a:lstStyle/>
          <a:p>
            <a:endParaRPr lang="sv-SE"/>
          </a:p>
        </p:txBody>
      </p:sp>
      <p:sp>
        <p:nvSpPr>
          <p:cNvPr id="10" name="Text Box 10"/>
          <p:cNvSpPr txBox="1">
            <a:spLocks noChangeArrowheads="1"/>
          </p:cNvSpPr>
          <p:nvPr/>
        </p:nvSpPr>
        <p:spPr bwMode="auto">
          <a:xfrm>
            <a:off x="5447017" y="1129308"/>
            <a:ext cx="2483421" cy="1107996"/>
          </a:xfrm>
          <a:prstGeom prst="rect">
            <a:avLst/>
          </a:prstGeom>
          <a:noFill/>
          <a:ln w="38100" algn="ctr">
            <a:noFill/>
            <a:miter lim="800000"/>
            <a:headEnd/>
            <a:tailEnd/>
          </a:ln>
        </p:spPr>
        <p:txBody>
          <a:bodyPr wrap="square">
            <a:spAutoFit/>
          </a:bodyPr>
          <a:lstStyle/>
          <a:p>
            <a:pPr>
              <a:spcBef>
                <a:spcPct val="50000"/>
              </a:spcBef>
            </a:pPr>
            <a:r>
              <a:rPr lang="sv-SE" sz="6600" dirty="0" err="1" smtClean="0">
                <a:latin typeface="Georgia" pitchFamily="18" charset="0"/>
              </a:rPr>
              <a:t>serif</a:t>
            </a:r>
            <a:endParaRPr lang="sv-SE" sz="6600" dirty="0">
              <a:latin typeface="Georgia" pitchFamily="18" charset="0"/>
            </a:endParaRPr>
          </a:p>
        </p:txBody>
      </p:sp>
    </p:spTree>
    <p:extLst>
      <p:ext uri="{BB962C8B-B14F-4D97-AF65-F5344CB8AC3E}">
        <p14:creationId xmlns:p14="http://schemas.microsoft.com/office/powerpoint/2010/main" val="25822969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Font</a:t>
            </a:r>
            <a:endParaRPr lang="sv-SE" dirty="0"/>
          </a:p>
        </p:txBody>
      </p:sp>
      <p:sp>
        <p:nvSpPr>
          <p:cNvPr id="4" name="Rectangle 3"/>
          <p:cNvSpPr/>
          <p:nvPr/>
        </p:nvSpPr>
        <p:spPr>
          <a:xfrm>
            <a:off x="395536" y="1461472"/>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font-family</a:t>
            </a:r>
            <a:r>
              <a:rPr lang="en-US" sz="1200" b="1" dirty="0">
                <a:solidFill>
                  <a:schemeClr val="tx1"/>
                </a:solidFill>
                <a:latin typeface="Courier New" pitchFamily="49" charset="0"/>
                <a:cs typeface="Courier New" pitchFamily="49" charset="0"/>
              </a:rPr>
              <a:t>: "Helvetica</a:t>
            </a:r>
            <a:r>
              <a:rPr lang="en-US" sz="1200" b="1" dirty="0" smtClean="0">
                <a:solidFill>
                  <a:schemeClr val="tx1"/>
                </a:solidFill>
                <a:latin typeface="Courier New" pitchFamily="49" charset="0"/>
                <a:cs typeface="Courier New" pitchFamily="49" charset="0"/>
              </a:rPr>
              <a:t>", "Arial", sans-serif; }</a:t>
            </a:r>
          </a:p>
        </p:txBody>
      </p:sp>
      <p:sp>
        <p:nvSpPr>
          <p:cNvPr id="5" name="Freeform 4"/>
          <p:cNvSpPr/>
          <p:nvPr/>
        </p:nvSpPr>
        <p:spPr>
          <a:xfrm flipH="1">
            <a:off x="4612941" y="1723521"/>
            <a:ext cx="1471226" cy="351653"/>
          </a:xfrm>
          <a:custGeom>
            <a:avLst/>
            <a:gdLst>
              <a:gd name="connsiteX0" fmla="*/ 0 w 1214650"/>
              <a:gd name="connsiteY0" fmla="*/ 334370 h 351653"/>
              <a:gd name="connsiteX1" fmla="*/ 791570 w 1214650"/>
              <a:gd name="connsiteY1" fmla="*/ 313899 h 351653"/>
              <a:gd name="connsiteX2" fmla="*/ 1214650 w 1214650"/>
              <a:gd name="connsiteY2" fmla="*/ 0 h 351653"/>
            </a:gdLst>
            <a:ahLst/>
            <a:cxnLst>
              <a:cxn ang="0">
                <a:pos x="connsiteX0" y="connsiteY0"/>
              </a:cxn>
              <a:cxn ang="0">
                <a:pos x="connsiteX1" y="connsiteY1"/>
              </a:cxn>
              <a:cxn ang="0">
                <a:pos x="connsiteX2" y="connsiteY2"/>
              </a:cxn>
            </a:cxnLst>
            <a:rect l="l" t="t" r="r" b="b"/>
            <a:pathLst>
              <a:path w="1214650" h="351653">
                <a:moveTo>
                  <a:pt x="0" y="334370"/>
                </a:moveTo>
                <a:cubicBezTo>
                  <a:pt x="294564" y="351998"/>
                  <a:pt x="589128" y="369627"/>
                  <a:pt x="791570" y="313899"/>
                </a:cubicBezTo>
                <a:cubicBezTo>
                  <a:pt x="994012" y="258171"/>
                  <a:pt x="1104331" y="129085"/>
                  <a:pt x="121465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6084168" y="1430694"/>
            <a:ext cx="1992469" cy="1569660"/>
          </a:xfrm>
          <a:prstGeom prst="rect">
            <a:avLst/>
          </a:prstGeom>
          <a:noFill/>
        </p:spPr>
        <p:txBody>
          <a:bodyPr wrap="none" rtlCol="0">
            <a:spAutoFit/>
          </a:bodyPr>
          <a:lstStyle/>
          <a:p>
            <a:r>
              <a:rPr lang="sv-SE" sz="1600" dirty="0" smtClean="0">
                <a:latin typeface="Minya Nouvelle" pitchFamily="2" charset="0"/>
              </a:rPr>
              <a:t>Allmän fontfamilj:</a:t>
            </a:r>
          </a:p>
          <a:p>
            <a:pPr>
              <a:buFontTx/>
              <a:buChar char="•"/>
            </a:pPr>
            <a:r>
              <a:rPr lang="sv-SE" sz="1600" dirty="0" smtClean="0">
                <a:latin typeface="Minya Nouvelle" pitchFamily="2" charset="0"/>
              </a:rPr>
              <a:t> </a:t>
            </a:r>
            <a:r>
              <a:rPr lang="sv-SE" sz="1600" b="1" dirty="0" err="1" smtClean="0">
                <a:latin typeface="Times New Roman" pitchFamily="18" charset="0"/>
              </a:rPr>
              <a:t>serif</a:t>
            </a:r>
            <a:endParaRPr lang="sv-SE" sz="1600" b="1" dirty="0" smtClean="0">
              <a:latin typeface="Times New Roman" pitchFamily="18" charset="0"/>
            </a:endParaRPr>
          </a:p>
          <a:p>
            <a:pPr>
              <a:buFontTx/>
              <a:buChar char="•"/>
            </a:pPr>
            <a:r>
              <a:rPr lang="sv-SE" sz="1600" b="1" dirty="0" smtClean="0">
                <a:latin typeface="Verdana" pitchFamily="34" charset="0"/>
              </a:rPr>
              <a:t> sans-</a:t>
            </a:r>
            <a:r>
              <a:rPr lang="sv-SE" sz="1600" b="1" dirty="0" err="1" smtClean="0">
                <a:latin typeface="Verdana" pitchFamily="34" charset="0"/>
              </a:rPr>
              <a:t>serif</a:t>
            </a:r>
            <a:endParaRPr lang="sv-SE" sz="1600" b="1" dirty="0" smtClean="0">
              <a:latin typeface="Verdana" pitchFamily="34" charset="0"/>
            </a:endParaRPr>
          </a:p>
          <a:p>
            <a:pPr>
              <a:buFontTx/>
              <a:buChar char="•"/>
            </a:pPr>
            <a:r>
              <a:rPr lang="sv-SE" sz="1600" b="1" dirty="0" smtClean="0">
                <a:latin typeface="Verdana" pitchFamily="34" charset="0"/>
              </a:rPr>
              <a:t> </a:t>
            </a:r>
            <a:r>
              <a:rPr lang="sv-SE" sz="1600" b="1" i="1" dirty="0" err="1">
                <a:latin typeface="Calisto MT" pitchFamily="18" charset="0"/>
              </a:rPr>
              <a:t>cursive</a:t>
            </a:r>
            <a:endParaRPr lang="sv-SE" sz="1600" b="1" i="1" dirty="0">
              <a:latin typeface="Calisto MT" pitchFamily="18" charset="0"/>
            </a:endParaRPr>
          </a:p>
          <a:p>
            <a:pPr>
              <a:buFontTx/>
              <a:buChar char="•"/>
            </a:pPr>
            <a:r>
              <a:rPr lang="sv-SE" sz="1600" b="1" dirty="0">
                <a:latin typeface="Verdana" pitchFamily="34" charset="0"/>
              </a:rPr>
              <a:t> </a:t>
            </a:r>
            <a:r>
              <a:rPr lang="sv-SE" sz="1600" b="1" dirty="0">
                <a:latin typeface="Algerian" pitchFamily="82" charset="0"/>
              </a:rPr>
              <a:t>fantasy</a:t>
            </a:r>
          </a:p>
          <a:p>
            <a:pPr>
              <a:buFontTx/>
              <a:buChar char="•"/>
            </a:pPr>
            <a:r>
              <a:rPr lang="sv-SE" sz="1600" b="1" dirty="0" smtClean="0">
                <a:latin typeface="Courier New" pitchFamily="49" charset="0"/>
              </a:rPr>
              <a:t> monospace</a:t>
            </a:r>
            <a:endParaRPr lang="sv-SE" sz="1600" b="1" dirty="0">
              <a:latin typeface="Courier New" pitchFamily="49" charset="0"/>
            </a:endParaRPr>
          </a:p>
        </p:txBody>
      </p:sp>
      <p:sp>
        <p:nvSpPr>
          <p:cNvPr id="12" name="TextBox 11"/>
          <p:cNvSpPr txBox="1"/>
          <p:nvPr/>
        </p:nvSpPr>
        <p:spPr>
          <a:xfrm>
            <a:off x="323528" y="1129308"/>
            <a:ext cx="1149674" cy="369332"/>
          </a:xfrm>
          <a:prstGeom prst="rect">
            <a:avLst/>
          </a:prstGeom>
          <a:noFill/>
        </p:spPr>
        <p:txBody>
          <a:bodyPr wrap="none" rtlCol="0">
            <a:spAutoFit/>
          </a:bodyPr>
          <a:lstStyle/>
          <a:p>
            <a:r>
              <a:rPr lang="sv-SE" dirty="0" smtClean="0">
                <a:latin typeface="Minya Nouvelle" pitchFamily="2" charset="0"/>
              </a:rPr>
              <a:t>Typsnitt:</a:t>
            </a:r>
          </a:p>
        </p:txBody>
      </p:sp>
      <p:sp>
        <p:nvSpPr>
          <p:cNvPr id="17" name="TextBox 16"/>
          <p:cNvSpPr txBox="1"/>
          <p:nvPr/>
        </p:nvSpPr>
        <p:spPr>
          <a:xfrm>
            <a:off x="395536" y="1993404"/>
            <a:ext cx="1005981" cy="369332"/>
          </a:xfrm>
          <a:prstGeom prst="rect">
            <a:avLst/>
          </a:prstGeom>
          <a:noFill/>
        </p:spPr>
        <p:txBody>
          <a:bodyPr wrap="none" rtlCol="0">
            <a:spAutoFit/>
          </a:bodyPr>
          <a:lstStyle/>
          <a:p>
            <a:r>
              <a:rPr lang="sv-SE" dirty="0" smtClean="0">
                <a:latin typeface="Minya Nouvelle" pitchFamily="2" charset="0"/>
              </a:rPr>
              <a:t>Storlek:</a:t>
            </a:r>
          </a:p>
        </p:txBody>
      </p:sp>
      <p:sp>
        <p:nvSpPr>
          <p:cNvPr id="18" name="Rectangle 17"/>
          <p:cNvSpPr/>
          <p:nvPr/>
        </p:nvSpPr>
        <p:spPr>
          <a:xfrm>
            <a:off x="395536" y="2368818"/>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1.5em; }</a:t>
            </a:r>
            <a:endParaRPr lang="en-US" sz="1200" b="1" dirty="0" smtClean="0">
              <a:solidFill>
                <a:srgbClr val="517D47"/>
              </a:solidFill>
              <a:latin typeface="Courier New" pitchFamily="49" charset="0"/>
              <a:cs typeface="Courier New" pitchFamily="49" charset="0"/>
            </a:endParaRPr>
          </a:p>
        </p:txBody>
      </p:sp>
      <p:sp>
        <p:nvSpPr>
          <p:cNvPr id="19" name="TextBox 18"/>
          <p:cNvSpPr txBox="1"/>
          <p:nvPr/>
        </p:nvSpPr>
        <p:spPr>
          <a:xfrm>
            <a:off x="1547664" y="3151612"/>
            <a:ext cx="2996333" cy="923330"/>
          </a:xfrm>
          <a:prstGeom prst="rect">
            <a:avLst/>
          </a:prstGeom>
          <a:noFill/>
        </p:spPr>
        <p:txBody>
          <a:bodyPr wrap="none" rtlCol="0">
            <a:spAutoFit/>
          </a:bodyPr>
          <a:lstStyle/>
          <a:p>
            <a:r>
              <a:rPr lang="sv-SE" b="1" dirty="0" smtClean="0">
                <a:latin typeface="Minya Nouvelle" pitchFamily="2" charset="0"/>
              </a:rPr>
              <a:t>Relativa storlekar: </a:t>
            </a:r>
            <a:br>
              <a:rPr lang="sv-SE" b="1" dirty="0" smtClean="0">
                <a:latin typeface="Minya Nouvelle" pitchFamily="2" charset="0"/>
              </a:rPr>
            </a:br>
            <a:r>
              <a:rPr lang="sv-SE" dirty="0" err="1" smtClean="0">
                <a:latin typeface="Minya Nouvelle" pitchFamily="2" charset="0"/>
              </a:rPr>
              <a:t>em</a:t>
            </a:r>
            <a:r>
              <a:rPr lang="sv-SE" dirty="0" smtClean="0">
                <a:latin typeface="Minya Nouvelle" pitchFamily="2" charset="0"/>
              </a:rPr>
              <a:t>, 120%, </a:t>
            </a:r>
            <a:r>
              <a:rPr lang="sv-SE" dirty="0" err="1" smtClean="0">
                <a:latin typeface="Minya Nouvelle" pitchFamily="2" charset="0"/>
              </a:rPr>
              <a:t>smaller</a:t>
            </a:r>
            <a:r>
              <a:rPr lang="sv-SE" dirty="0" smtClean="0">
                <a:latin typeface="Minya Nouvelle" pitchFamily="2" charset="0"/>
              </a:rPr>
              <a:t>, </a:t>
            </a:r>
            <a:r>
              <a:rPr lang="sv-SE" dirty="0" err="1" smtClean="0">
                <a:latin typeface="Minya Nouvelle" pitchFamily="2" charset="0"/>
              </a:rPr>
              <a:t>larger</a:t>
            </a:r>
            <a:r>
              <a:rPr lang="sv-SE" dirty="0" smtClean="0">
                <a:latin typeface="Minya Nouvelle" pitchFamily="2" charset="0"/>
              </a:rPr>
              <a:t>...</a:t>
            </a:r>
          </a:p>
          <a:p>
            <a:r>
              <a:rPr lang="sv-SE" dirty="0" smtClean="0">
                <a:latin typeface="Minya Nouvelle" pitchFamily="2" charset="0"/>
              </a:rPr>
              <a:t>1em ofta lika med 16px</a:t>
            </a:r>
          </a:p>
        </p:txBody>
      </p:sp>
      <p:sp>
        <p:nvSpPr>
          <p:cNvPr id="20" name="TextBox 19"/>
          <p:cNvSpPr txBox="1"/>
          <p:nvPr/>
        </p:nvSpPr>
        <p:spPr>
          <a:xfrm>
            <a:off x="1645466" y="4341792"/>
            <a:ext cx="2415020" cy="646331"/>
          </a:xfrm>
          <a:prstGeom prst="rect">
            <a:avLst/>
          </a:prstGeom>
          <a:noFill/>
        </p:spPr>
        <p:txBody>
          <a:bodyPr wrap="none" rtlCol="0">
            <a:spAutoFit/>
          </a:bodyPr>
          <a:lstStyle/>
          <a:p>
            <a:r>
              <a:rPr lang="sv-SE" b="1" dirty="0" smtClean="0">
                <a:latin typeface="Minya Nouvelle" pitchFamily="2" charset="0"/>
              </a:rPr>
              <a:t>Absoluta storlekar: </a:t>
            </a:r>
            <a:br>
              <a:rPr lang="sv-SE" b="1" dirty="0" smtClean="0">
                <a:latin typeface="Minya Nouvelle" pitchFamily="2" charset="0"/>
              </a:rPr>
            </a:br>
            <a:r>
              <a:rPr lang="sv-SE" dirty="0" err="1" smtClean="0">
                <a:latin typeface="Minya Nouvelle" pitchFamily="2" charset="0"/>
              </a:rPr>
              <a:t>px</a:t>
            </a:r>
            <a:r>
              <a:rPr lang="sv-SE" dirty="0" smtClean="0">
                <a:latin typeface="Minya Nouvelle" pitchFamily="2" charset="0"/>
              </a:rPr>
              <a:t>, pt</a:t>
            </a:r>
          </a:p>
        </p:txBody>
      </p:sp>
      <p:sp>
        <p:nvSpPr>
          <p:cNvPr id="21" name="TextBox 20"/>
          <p:cNvSpPr txBox="1"/>
          <p:nvPr/>
        </p:nvSpPr>
        <p:spPr>
          <a:xfrm rot="20240358">
            <a:off x="-102378" y="2948337"/>
            <a:ext cx="1654620" cy="307777"/>
          </a:xfrm>
          <a:prstGeom prst="rect">
            <a:avLst/>
          </a:prstGeom>
          <a:noFill/>
        </p:spPr>
        <p:txBody>
          <a:bodyPr wrap="none" rtlCol="0">
            <a:spAutoFit/>
          </a:bodyPr>
          <a:lstStyle/>
          <a:p>
            <a:r>
              <a:rPr lang="sv-SE" sz="1400" dirty="0" smtClean="0">
                <a:solidFill>
                  <a:srgbClr val="FF0000"/>
                </a:solidFill>
                <a:latin typeface="Minya Nouvelle" pitchFamily="2" charset="0"/>
              </a:rPr>
              <a:t>Relativt föräldern</a:t>
            </a:r>
          </a:p>
        </p:txBody>
      </p:sp>
      <p:sp>
        <p:nvSpPr>
          <p:cNvPr id="22" name="Freeform 21"/>
          <p:cNvSpPr/>
          <p:nvPr/>
        </p:nvSpPr>
        <p:spPr>
          <a:xfrm>
            <a:off x="871167" y="3232626"/>
            <a:ext cx="705149" cy="225538"/>
          </a:xfrm>
          <a:custGeom>
            <a:avLst/>
            <a:gdLst>
              <a:gd name="connsiteX0" fmla="*/ 15937 w 705149"/>
              <a:gd name="connsiteY0" fmla="*/ 0 h 225538"/>
              <a:gd name="connsiteX1" fmla="*/ 63705 w 705149"/>
              <a:gd name="connsiteY1" fmla="*/ 163774 h 225538"/>
              <a:gd name="connsiteX2" fmla="*/ 527729 w 705149"/>
              <a:gd name="connsiteY2" fmla="*/ 225189 h 225538"/>
              <a:gd name="connsiteX3" fmla="*/ 705149 w 705149"/>
              <a:gd name="connsiteY3" fmla="*/ 184245 h 225538"/>
            </a:gdLst>
            <a:ahLst/>
            <a:cxnLst>
              <a:cxn ang="0">
                <a:pos x="connsiteX0" y="connsiteY0"/>
              </a:cxn>
              <a:cxn ang="0">
                <a:pos x="connsiteX1" y="connsiteY1"/>
              </a:cxn>
              <a:cxn ang="0">
                <a:pos x="connsiteX2" y="connsiteY2"/>
              </a:cxn>
              <a:cxn ang="0">
                <a:pos x="connsiteX3" y="connsiteY3"/>
              </a:cxn>
            </a:cxnLst>
            <a:rect l="l" t="t" r="r" b="b"/>
            <a:pathLst>
              <a:path w="705149" h="225538">
                <a:moveTo>
                  <a:pt x="15937" y="0"/>
                </a:moveTo>
                <a:cubicBezTo>
                  <a:pt x="-2829" y="63121"/>
                  <a:pt x="-21594" y="126243"/>
                  <a:pt x="63705" y="163774"/>
                </a:cubicBezTo>
                <a:cubicBezTo>
                  <a:pt x="149004" y="201305"/>
                  <a:pt x="420822" y="221777"/>
                  <a:pt x="527729" y="225189"/>
                </a:cubicBezTo>
                <a:cubicBezTo>
                  <a:pt x="634636" y="228601"/>
                  <a:pt x="669892" y="206423"/>
                  <a:pt x="705149" y="18424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17762" name="Picture 2" descr="Body-copy-font-size in Typographic Design Patterns and Best Practic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997" y="3066600"/>
            <a:ext cx="2381250"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17764" name="Picture 4" descr="Font-size-headlines in Typographic Design Patterns and Best Practic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3883972"/>
            <a:ext cx="2369526" cy="162549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4499992" y="4988123"/>
            <a:ext cx="2160240" cy="461665"/>
          </a:xfrm>
          <a:prstGeom prst="rect">
            <a:avLst/>
          </a:prstGeom>
        </p:spPr>
        <p:txBody>
          <a:bodyPr wrap="square">
            <a:spAutoFit/>
          </a:bodyPr>
          <a:lstStyle/>
          <a:p>
            <a:r>
              <a:rPr lang="sv-SE" sz="1200" dirty="0" smtClean="0">
                <a:latin typeface="Minya Nouvelle" charset="0"/>
              </a:rPr>
              <a:t>Källa: </a:t>
            </a:r>
            <a:r>
              <a:rPr lang="sv-SE" sz="1200" dirty="0" err="1" smtClean="0">
                <a:latin typeface="Minya Nouvelle" charset="0"/>
              </a:rPr>
              <a:t>Smashing</a:t>
            </a:r>
            <a:r>
              <a:rPr lang="sv-SE" sz="1200" dirty="0" smtClean="0">
                <a:latin typeface="Minya Nouvelle" charset="0"/>
              </a:rPr>
              <a:t> Magazine (http</a:t>
            </a:r>
            <a:r>
              <a:rPr lang="sv-SE" sz="1200" dirty="0">
                <a:latin typeface="Minya Nouvelle" charset="0"/>
              </a:rPr>
              <a:t>://</a:t>
            </a:r>
            <a:r>
              <a:rPr lang="sv-SE" sz="1200" dirty="0" smtClean="0">
                <a:latin typeface="Minya Nouvelle" charset="0"/>
              </a:rPr>
              <a:t>goo.gl/x2gq0)</a:t>
            </a:r>
            <a:endParaRPr lang="sv-SE" sz="1200" dirty="0">
              <a:latin typeface="Minya Nouvelle" charset="0"/>
            </a:endParaRPr>
          </a:p>
        </p:txBody>
      </p:sp>
    </p:spTree>
    <p:extLst>
      <p:ext uri="{BB962C8B-B14F-4D97-AF65-F5344CB8AC3E}">
        <p14:creationId xmlns:p14="http://schemas.microsoft.com/office/powerpoint/2010/main" val="4596215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err="1"/>
              <a:t>e</a:t>
            </a:r>
            <a:r>
              <a:rPr lang="sv-SE" b="1" dirty="0" err="1" smtClean="0"/>
              <a:t>m</a:t>
            </a:r>
            <a:r>
              <a:rPr lang="sv-SE" dirty="0" smtClean="0"/>
              <a:t> vs. </a:t>
            </a:r>
            <a:r>
              <a:rPr lang="sv-SE" b="1" dirty="0" err="1"/>
              <a:t>p</a:t>
            </a:r>
            <a:r>
              <a:rPr lang="sv-SE" b="1" dirty="0" err="1" smtClean="0"/>
              <a:t>x</a:t>
            </a:r>
            <a:endParaRPr lang="sv-SE" b="1" dirty="0"/>
          </a:p>
        </p:txBody>
      </p:sp>
      <p:sp>
        <p:nvSpPr>
          <p:cNvPr id="3" name="Subtitle 2"/>
          <p:cNvSpPr>
            <a:spLocks noGrp="1"/>
          </p:cNvSpPr>
          <p:nvPr>
            <p:ph type="subTitle" idx="1"/>
          </p:nvPr>
        </p:nvSpPr>
        <p:spPr>
          <a:xfrm>
            <a:off x="395536" y="1129308"/>
            <a:ext cx="6400800" cy="1460500"/>
          </a:xfrm>
        </p:spPr>
        <p:txBody>
          <a:bodyPr/>
          <a:lstStyle/>
          <a:p>
            <a:r>
              <a:rPr lang="sv-SE" b="1" dirty="0" smtClean="0"/>
              <a:t>Default i webbläsarna:</a:t>
            </a:r>
          </a:p>
          <a:p>
            <a:r>
              <a:rPr lang="sv-SE" dirty="0" smtClean="0"/>
              <a:t>1em == 12pt == 16px == 100%</a:t>
            </a:r>
            <a:endParaRPr lang="sv-SE" dirty="0"/>
          </a:p>
        </p:txBody>
      </p:sp>
      <p:sp>
        <p:nvSpPr>
          <p:cNvPr id="4" name="TextBox 3"/>
          <p:cNvSpPr txBox="1"/>
          <p:nvPr/>
        </p:nvSpPr>
        <p:spPr>
          <a:xfrm>
            <a:off x="1835696" y="2281436"/>
            <a:ext cx="4862228" cy="461665"/>
          </a:xfrm>
          <a:prstGeom prst="rect">
            <a:avLst/>
          </a:prstGeom>
          <a:noFill/>
        </p:spPr>
        <p:txBody>
          <a:bodyPr wrap="none" rtlCol="0">
            <a:spAutoFit/>
          </a:bodyPr>
          <a:lstStyle/>
          <a:p>
            <a:r>
              <a:rPr lang="sv-SE" sz="2400" dirty="0" smtClean="0">
                <a:latin typeface="Minya Nouvelle" pitchFamily="2" charset="0"/>
              </a:rPr>
              <a:t>målstorlek / kontextstorlek = faktor</a:t>
            </a:r>
          </a:p>
        </p:txBody>
      </p:sp>
      <p:sp>
        <p:nvSpPr>
          <p:cNvPr id="5" name="Rectangle 4"/>
          <p:cNvSpPr/>
          <p:nvPr/>
        </p:nvSpPr>
        <p:spPr>
          <a:xfrm>
            <a:off x="1691680" y="3073524"/>
            <a:ext cx="5472608"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endParaRPr lang="en-US" sz="1200" b="1" dirty="0" smtClean="0">
              <a:solidFill>
                <a:schemeClr val="accent3"/>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body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font-size</a:t>
            </a:r>
            <a:r>
              <a:rPr lang="en-US" sz="1200" b="1" dirty="0" smtClean="0">
                <a:solidFill>
                  <a:schemeClr val="tx1"/>
                </a:solidFill>
                <a:latin typeface="Courier New" pitchFamily="49" charset="0"/>
                <a:cs typeface="Courier New" pitchFamily="49" charset="0"/>
              </a:rPr>
              <a:t>: 100%; }</a:t>
            </a:r>
            <a:r>
              <a:rPr lang="en-US" sz="1200" b="1" dirty="0" smtClean="0">
                <a:solidFill>
                  <a:srgbClr val="517D47"/>
                </a:solidFill>
                <a:latin typeface="Courier New" pitchFamily="49" charset="0"/>
                <a:cs typeface="Courier New" pitchFamily="49" charset="0"/>
              </a:rPr>
              <a:t> /* 16px */</a:t>
            </a:r>
          </a:p>
          <a:p>
            <a:r>
              <a:rPr lang="en-US" sz="1200" b="1" dirty="0" smtClean="0">
                <a:solidFill>
                  <a:srgbClr val="517D47"/>
                </a:solidFill>
                <a:latin typeface="Courier New" pitchFamily="49" charset="0"/>
                <a:cs typeface="Courier New" pitchFamily="49" charset="0"/>
              </a:rPr>
              <a:t>...</a:t>
            </a:r>
          </a:p>
          <a:p>
            <a:r>
              <a:rPr lang="en-US" sz="1200" b="1" dirty="0" smtClean="0">
                <a:solidFill>
                  <a:schemeClr val="accent3"/>
                </a:solidFill>
                <a:latin typeface="Courier New" pitchFamily="49" charset="0"/>
                <a:cs typeface="Courier New" pitchFamily="49" charset="0"/>
              </a:rPr>
              <a:t>h2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font-size</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1.25em; </a:t>
            </a:r>
            <a:r>
              <a:rPr lang="en-US" sz="1200" b="1" dirty="0">
                <a:solidFill>
                  <a:schemeClr val="tx1"/>
                </a:solidFill>
                <a:latin typeface="Courier New" pitchFamily="49" charset="0"/>
                <a:cs typeface="Courier New" pitchFamily="49" charset="0"/>
              </a:rPr>
              <a:t>}</a:t>
            </a:r>
            <a:r>
              <a:rPr lang="en-US" sz="1200" b="1" dirty="0">
                <a:solidFill>
                  <a:srgbClr val="517D47"/>
                </a:solidFill>
                <a:latin typeface="Courier New" pitchFamily="49" charset="0"/>
                <a:cs typeface="Courier New" pitchFamily="49" charset="0"/>
              </a:rPr>
              <a:t> /* </a:t>
            </a:r>
            <a:r>
              <a:rPr lang="en-US" sz="1200" b="1" dirty="0" smtClean="0">
                <a:solidFill>
                  <a:srgbClr val="517D47"/>
                </a:solidFill>
                <a:latin typeface="Courier New" pitchFamily="49" charset="0"/>
                <a:cs typeface="Courier New" pitchFamily="49" charset="0"/>
              </a:rPr>
              <a:t>20px/16px = 1.25 </a:t>
            </a:r>
            <a:r>
              <a:rPr lang="en-US" sz="1200" b="1" dirty="0">
                <a:solidFill>
                  <a:srgbClr val="517D47"/>
                </a:solidFill>
                <a:latin typeface="Courier New" pitchFamily="49" charset="0"/>
                <a:cs typeface="Courier New" pitchFamily="49" charset="0"/>
              </a:rPr>
              <a:t>*/</a:t>
            </a:r>
          </a:p>
          <a:p>
            <a:endParaRPr lang="en-US" sz="1200" b="1" dirty="0">
              <a:solidFill>
                <a:srgbClr val="517D47"/>
              </a:solidFill>
              <a:latin typeface="Courier New" pitchFamily="49" charset="0"/>
              <a:cs typeface="Courier New" pitchFamily="49" charset="0"/>
            </a:endParaRPr>
          </a:p>
          <a:p>
            <a:endParaRPr lang="en-US" sz="1200" b="1" dirty="0" smtClean="0">
              <a:solidFill>
                <a:srgbClr val="517D47"/>
              </a:solidFill>
              <a:latin typeface="Courier New" pitchFamily="49" charset="0"/>
              <a:cs typeface="Courier New" pitchFamily="49" charset="0"/>
            </a:endParaRPr>
          </a:p>
        </p:txBody>
      </p:sp>
    </p:spTree>
    <p:extLst>
      <p:ext uri="{BB962C8B-B14F-4D97-AF65-F5344CB8AC3E}">
        <p14:creationId xmlns:p14="http://schemas.microsoft.com/office/powerpoint/2010/main" val="2076477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Font</a:t>
            </a:r>
            <a:endParaRPr lang="sv-SE" dirty="0"/>
          </a:p>
        </p:txBody>
      </p:sp>
      <p:sp>
        <p:nvSpPr>
          <p:cNvPr id="4" name="Rectangle 3"/>
          <p:cNvSpPr/>
          <p:nvPr/>
        </p:nvSpPr>
        <p:spPr>
          <a:xfrm>
            <a:off x="395536" y="4299401"/>
            <a:ext cx="7056784"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a:t>
            </a:r>
            <a:r>
              <a:rPr lang="en-US" sz="1200" b="1" dirty="0" smtClean="0">
                <a:solidFill>
                  <a:schemeClr val="tx1"/>
                </a:solidFill>
                <a:latin typeface="Courier New" pitchFamily="49" charset="0"/>
                <a:cs typeface="Courier New" pitchFamily="49" charset="0"/>
              </a:rPr>
              <a:t>: </a:t>
            </a:r>
            <a:r>
              <a:rPr lang="en-US" sz="1200" b="1" i="1" dirty="0" smtClean="0">
                <a:solidFill>
                  <a:schemeClr val="tx1"/>
                </a:solidFill>
                <a:latin typeface="Courier New" pitchFamily="49" charset="0"/>
                <a:cs typeface="Courier New" pitchFamily="49" charset="0"/>
              </a:rPr>
              <a:t>style variant weight size/line-height family</a:t>
            </a:r>
            <a:r>
              <a:rPr lang="en-US" sz="1200" b="1" dirty="0" smtClean="0">
                <a:solidFill>
                  <a:schemeClr val="tx1"/>
                </a:solidFill>
                <a:latin typeface="Courier New" pitchFamily="49" charset="0"/>
                <a:cs typeface="Courier New" pitchFamily="49" charset="0"/>
              </a:rPr>
              <a:t>; }</a:t>
            </a:r>
          </a:p>
        </p:txBody>
      </p:sp>
      <p:sp>
        <p:nvSpPr>
          <p:cNvPr id="5" name="Rectangle 4"/>
          <p:cNvSpPr/>
          <p:nvPr/>
        </p:nvSpPr>
        <p:spPr>
          <a:xfrm>
            <a:off x="395536" y="4803457"/>
            <a:ext cx="7056784"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endParaRPr lang="en-US" sz="1200" b="1" dirty="0" smtClean="0">
              <a:solidFill>
                <a:schemeClr val="accent3"/>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a:t>
            </a:r>
            <a:r>
              <a:rPr lang="en-US" sz="1200" b="1" dirty="0" smtClean="0">
                <a:solidFill>
                  <a:schemeClr val="tx1"/>
                </a:solidFill>
                <a:latin typeface="Courier New" pitchFamily="49" charset="0"/>
                <a:cs typeface="Courier New" pitchFamily="49" charset="0"/>
              </a:rPr>
              <a:t>: </a:t>
            </a:r>
            <a:r>
              <a:rPr lang="en-US" sz="1200" b="1" i="1" dirty="0" smtClean="0">
                <a:solidFill>
                  <a:schemeClr val="tx1"/>
                </a:solidFill>
                <a:latin typeface="Courier New" pitchFamily="49" charset="0"/>
                <a:cs typeface="Courier New" pitchFamily="49" charset="0"/>
              </a:rPr>
              <a:t>italic bold 0.8em/110% "Georgia", serif</a:t>
            </a:r>
            <a:r>
              <a:rPr lang="en-US" sz="1200" b="1" dirty="0" smtClean="0">
                <a:solidFill>
                  <a:schemeClr val="tx1"/>
                </a:solidFill>
                <a:latin typeface="Courier New" pitchFamily="49" charset="0"/>
                <a:cs typeface="Courier New" pitchFamily="49" charset="0"/>
              </a:rPr>
              <a:t>; }</a:t>
            </a:r>
          </a:p>
          <a:p>
            <a:endParaRPr lang="en-US" sz="1200" b="1" dirty="0" smtClean="0">
              <a:solidFill>
                <a:schemeClr val="tx1"/>
              </a:solidFill>
              <a:latin typeface="Courier New" pitchFamily="49" charset="0"/>
              <a:cs typeface="Courier New" pitchFamily="49" charset="0"/>
            </a:endParaRPr>
          </a:p>
        </p:txBody>
      </p:sp>
      <p:sp>
        <p:nvSpPr>
          <p:cNvPr id="8" name="TextBox 7"/>
          <p:cNvSpPr txBox="1"/>
          <p:nvPr/>
        </p:nvSpPr>
        <p:spPr>
          <a:xfrm>
            <a:off x="467544" y="4000336"/>
            <a:ext cx="691215" cy="369332"/>
          </a:xfrm>
          <a:prstGeom prst="rect">
            <a:avLst/>
          </a:prstGeom>
          <a:noFill/>
        </p:spPr>
        <p:txBody>
          <a:bodyPr wrap="none" rtlCol="0">
            <a:spAutoFit/>
          </a:bodyPr>
          <a:lstStyle/>
          <a:p>
            <a:r>
              <a:rPr lang="sv-SE" dirty="0" smtClean="0">
                <a:latin typeface="Minya Nouvelle" pitchFamily="2" charset="0"/>
              </a:rPr>
              <a:t>font:</a:t>
            </a:r>
          </a:p>
        </p:txBody>
      </p:sp>
      <p:sp>
        <p:nvSpPr>
          <p:cNvPr id="9" name="TextBox 8"/>
          <p:cNvSpPr txBox="1"/>
          <p:nvPr/>
        </p:nvSpPr>
        <p:spPr>
          <a:xfrm>
            <a:off x="395536" y="980951"/>
            <a:ext cx="1451038" cy="369332"/>
          </a:xfrm>
          <a:prstGeom prst="rect">
            <a:avLst/>
          </a:prstGeom>
          <a:noFill/>
        </p:spPr>
        <p:txBody>
          <a:bodyPr wrap="none" rtlCol="0">
            <a:spAutoFit/>
          </a:bodyPr>
          <a:lstStyle/>
          <a:p>
            <a:r>
              <a:rPr lang="sv-SE" dirty="0" smtClean="0">
                <a:latin typeface="Minya Nouvelle" pitchFamily="2" charset="0"/>
              </a:rPr>
              <a:t>Kursiv text:</a:t>
            </a:r>
          </a:p>
        </p:txBody>
      </p:sp>
      <p:sp>
        <p:nvSpPr>
          <p:cNvPr id="10" name="Rectangle 9"/>
          <p:cNvSpPr/>
          <p:nvPr/>
        </p:nvSpPr>
        <p:spPr>
          <a:xfrm>
            <a:off x="395536" y="1356365"/>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font-style</a:t>
            </a:r>
            <a:r>
              <a:rPr lang="en-US" sz="1200" b="1" dirty="0" smtClean="0">
                <a:solidFill>
                  <a:schemeClr val="tx1"/>
                </a:solidFill>
                <a:latin typeface="Courier New" pitchFamily="49" charset="0"/>
                <a:cs typeface="Courier New" pitchFamily="49" charset="0"/>
              </a:rPr>
              <a:t>: italic; }</a:t>
            </a:r>
            <a:r>
              <a:rPr lang="en-US" sz="1200" b="1" dirty="0" smtClean="0">
                <a:solidFill>
                  <a:srgbClr val="517D47"/>
                </a:solidFill>
                <a:latin typeface="Courier New" pitchFamily="49" charset="0"/>
                <a:cs typeface="Courier New" pitchFamily="49" charset="0"/>
              </a:rPr>
              <a:t> /* normal, oblique */</a:t>
            </a:r>
          </a:p>
        </p:txBody>
      </p:sp>
      <p:sp>
        <p:nvSpPr>
          <p:cNvPr id="11" name="TextBox 10"/>
          <p:cNvSpPr txBox="1"/>
          <p:nvPr/>
        </p:nvSpPr>
        <p:spPr>
          <a:xfrm>
            <a:off x="395536" y="2416160"/>
            <a:ext cx="3180294" cy="369332"/>
          </a:xfrm>
          <a:prstGeom prst="rect">
            <a:avLst/>
          </a:prstGeom>
          <a:noFill/>
        </p:spPr>
        <p:txBody>
          <a:bodyPr wrap="none" rtlCol="0">
            <a:spAutoFit/>
          </a:bodyPr>
          <a:lstStyle/>
          <a:p>
            <a:r>
              <a:rPr lang="sv-SE" dirty="0" smtClean="0">
                <a:latin typeface="Minya Nouvelle" pitchFamily="2" charset="0"/>
              </a:rPr>
              <a:t>T</a:t>
            </a:r>
            <a:r>
              <a:rPr lang="sv-SE" sz="1200" dirty="0" smtClean="0">
                <a:latin typeface="Minya Nouvelle" pitchFamily="2" charset="0"/>
              </a:rPr>
              <a:t>EXT MED VERSALA SMÅ BOKSTÄVER</a:t>
            </a:r>
            <a:r>
              <a:rPr lang="sv-SE" dirty="0" smtClean="0">
                <a:latin typeface="Minya Nouvelle" pitchFamily="2" charset="0"/>
              </a:rPr>
              <a:t>:</a:t>
            </a:r>
          </a:p>
        </p:txBody>
      </p:sp>
      <p:sp>
        <p:nvSpPr>
          <p:cNvPr id="12" name="Rectangle 11"/>
          <p:cNvSpPr/>
          <p:nvPr/>
        </p:nvSpPr>
        <p:spPr>
          <a:xfrm>
            <a:off x="395536" y="2796525"/>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font-variant</a:t>
            </a:r>
            <a:r>
              <a:rPr lang="en-US" sz="1200" b="1" dirty="0" smtClean="0">
                <a:solidFill>
                  <a:schemeClr val="tx1"/>
                </a:solidFill>
                <a:latin typeface="Courier New" pitchFamily="49" charset="0"/>
                <a:cs typeface="Courier New" pitchFamily="49" charset="0"/>
              </a:rPr>
              <a:t>: small-caps; }</a:t>
            </a:r>
            <a:r>
              <a:rPr lang="en-US" sz="1200" b="1" dirty="0" smtClean="0">
                <a:solidFill>
                  <a:srgbClr val="517D47"/>
                </a:solidFill>
                <a:latin typeface="Courier New" pitchFamily="49" charset="0"/>
                <a:cs typeface="Courier New" pitchFamily="49" charset="0"/>
              </a:rPr>
              <a:t> /* normal */</a:t>
            </a:r>
          </a:p>
        </p:txBody>
      </p:sp>
      <p:sp>
        <p:nvSpPr>
          <p:cNvPr id="13" name="TextBox 12"/>
          <p:cNvSpPr txBox="1"/>
          <p:nvPr/>
        </p:nvSpPr>
        <p:spPr>
          <a:xfrm>
            <a:off x="395536" y="1696080"/>
            <a:ext cx="1104854" cy="369332"/>
          </a:xfrm>
          <a:prstGeom prst="rect">
            <a:avLst/>
          </a:prstGeom>
          <a:noFill/>
        </p:spPr>
        <p:txBody>
          <a:bodyPr wrap="none" rtlCol="0">
            <a:spAutoFit/>
          </a:bodyPr>
          <a:lstStyle/>
          <a:p>
            <a:r>
              <a:rPr lang="sv-SE" b="1" dirty="0" smtClean="0">
                <a:latin typeface="Minya Nouvelle" pitchFamily="2" charset="0"/>
              </a:rPr>
              <a:t>Fet </a:t>
            </a:r>
            <a:r>
              <a:rPr lang="sv-SE" dirty="0" smtClean="0">
                <a:latin typeface="Minya Nouvelle" pitchFamily="2" charset="0"/>
              </a:rPr>
              <a:t>text:</a:t>
            </a:r>
          </a:p>
        </p:txBody>
      </p:sp>
      <p:sp>
        <p:nvSpPr>
          <p:cNvPr id="14" name="Rectangle 13"/>
          <p:cNvSpPr/>
          <p:nvPr/>
        </p:nvSpPr>
        <p:spPr>
          <a:xfrm>
            <a:off x="395536" y="2071494"/>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font-weight</a:t>
            </a:r>
            <a:r>
              <a:rPr lang="en-US" sz="1200" b="1" dirty="0" smtClean="0">
                <a:solidFill>
                  <a:schemeClr val="tx1"/>
                </a:solidFill>
                <a:latin typeface="Courier New" pitchFamily="49" charset="0"/>
                <a:cs typeface="Courier New" pitchFamily="49" charset="0"/>
              </a:rPr>
              <a:t>: bold; }</a:t>
            </a:r>
            <a:r>
              <a:rPr lang="en-US" sz="1200" b="1" dirty="0" smtClean="0">
                <a:solidFill>
                  <a:srgbClr val="517D47"/>
                </a:solidFill>
                <a:latin typeface="Courier New" pitchFamily="49" charset="0"/>
                <a:cs typeface="Courier New" pitchFamily="49" charset="0"/>
              </a:rPr>
              <a:t> /* normal, 100-900, lighter */</a:t>
            </a:r>
          </a:p>
        </p:txBody>
      </p:sp>
      <p:pic>
        <p:nvPicPr>
          <p:cNvPr id="116738" name="Picture 2" descr="S:\dfm\info\icons\v-collections\v_collections_png\basic_foundation\256x256\shadow\fo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128" y="135636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19266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Text</a:t>
            </a:r>
            <a:endParaRPr lang="sv-SE" dirty="0"/>
          </a:p>
        </p:txBody>
      </p:sp>
      <p:sp>
        <p:nvSpPr>
          <p:cNvPr id="4" name="TextBox 3"/>
          <p:cNvSpPr txBox="1"/>
          <p:nvPr/>
        </p:nvSpPr>
        <p:spPr>
          <a:xfrm>
            <a:off x="467544" y="1273324"/>
            <a:ext cx="1446230" cy="369332"/>
          </a:xfrm>
          <a:prstGeom prst="rect">
            <a:avLst/>
          </a:prstGeom>
          <a:noFill/>
        </p:spPr>
        <p:txBody>
          <a:bodyPr wrap="none" rtlCol="0">
            <a:spAutoFit/>
          </a:bodyPr>
          <a:lstStyle/>
          <a:p>
            <a:r>
              <a:rPr lang="sv-SE" dirty="0" smtClean="0">
                <a:latin typeface="Minya Nouvelle" pitchFamily="2" charset="0"/>
              </a:rPr>
              <a:t>Radavstånd:</a:t>
            </a:r>
          </a:p>
        </p:txBody>
      </p:sp>
      <p:sp>
        <p:nvSpPr>
          <p:cNvPr id="5" name="Rectangle 4"/>
          <p:cNvSpPr/>
          <p:nvPr/>
        </p:nvSpPr>
        <p:spPr>
          <a:xfrm>
            <a:off x="467544" y="1581681"/>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line-height</a:t>
            </a:r>
            <a:r>
              <a:rPr lang="en-US" sz="1200" b="1" dirty="0" smtClean="0">
                <a:solidFill>
                  <a:schemeClr val="tx1"/>
                </a:solidFill>
                <a:latin typeface="Courier New" pitchFamily="49" charset="0"/>
                <a:cs typeface="Courier New" pitchFamily="49" charset="0"/>
              </a:rPr>
              <a:t>: 120%; }</a:t>
            </a:r>
            <a:r>
              <a:rPr lang="en-US" sz="1200" b="1" dirty="0" smtClean="0">
                <a:solidFill>
                  <a:srgbClr val="517D47"/>
                </a:solidFill>
                <a:latin typeface="Courier New" pitchFamily="49" charset="0"/>
                <a:cs typeface="Courier New" pitchFamily="49" charset="0"/>
              </a:rPr>
              <a:t> /* normal, %, </a:t>
            </a:r>
            <a:r>
              <a:rPr lang="en-US" sz="1200" b="1" dirty="0" err="1" smtClean="0">
                <a:solidFill>
                  <a:srgbClr val="517D47"/>
                </a:solidFill>
                <a:latin typeface="Courier New" pitchFamily="49" charset="0"/>
                <a:cs typeface="Courier New" pitchFamily="49" charset="0"/>
              </a:rPr>
              <a:t>px</a:t>
            </a:r>
            <a:r>
              <a:rPr lang="en-US" sz="1200" b="1" dirty="0" smtClean="0">
                <a:solidFill>
                  <a:srgbClr val="517D47"/>
                </a:solidFill>
                <a:latin typeface="Courier New" pitchFamily="49" charset="0"/>
                <a:cs typeface="Courier New" pitchFamily="49" charset="0"/>
              </a:rPr>
              <a:t>, </a:t>
            </a:r>
            <a:r>
              <a:rPr lang="en-US" sz="1200" b="1" dirty="0" err="1" smtClean="0">
                <a:solidFill>
                  <a:srgbClr val="517D47"/>
                </a:solidFill>
                <a:latin typeface="Courier New" pitchFamily="49" charset="0"/>
                <a:cs typeface="Courier New" pitchFamily="49" charset="0"/>
              </a:rPr>
              <a:t>pt</a:t>
            </a:r>
            <a:r>
              <a:rPr lang="en-US" sz="1200" b="1" dirty="0" smtClean="0">
                <a:solidFill>
                  <a:srgbClr val="517D47"/>
                </a:solidFill>
                <a:latin typeface="Courier New" pitchFamily="49" charset="0"/>
                <a:cs typeface="Courier New" pitchFamily="49" charset="0"/>
              </a:rPr>
              <a:t>… */</a:t>
            </a:r>
          </a:p>
        </p:txBody>
      </p:sp>
      <p:sp>
        <p:nvSpPr>
          <p:cNvPr id="6" name="TextBox 5"/>
          <p:cNvSpPr txBox="1"/>
          <p:nvPr/>
        </p:nvSpPr>
        <p:spPr>
          <a:xfrm>
            <a:off x="467544" y="2004437"/>
            <a:ext cx="1689565" cy="369332"/>
          </a:xfrm>
          <a:prstGeom prst="rect">
            <a:avLst/>
          </a:prstGeom>
          <a:noFill/>
        </p:spPr>
        <p:txBody>
          <a:bodyPr wrap="none" rtlCol="0">
            <a:spAutoFit/>
          </a:bodyPr>
          <a:lstStyle/>
          <a:p>
            <a:r>
              <a:rPr lang="sv-SE" dirty="0" smtClean="0">
                <a:latin typeface="Minya Nouvelle" pitchFamily="2" charset="0"/>
              </a:rPr>
              <a:t>Text-justering</a:t>
            </a:r>
          </a:p>
        </p:txBody>
      </p:sp>
      <p:sp>
        <p:nvSpPr>
          <p:cNvPr id="7" name="Rectangle 6"/>
          <p:cNvSpPr/>
          <p:nvPr/>
        </p:nvSpPr>
        <p:spPr>
          <a:xfrm>
            <a:off x="467544" y="2312794"/>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text-align</a:t>
            </a:r>
            <a:r>
              <a:rPr lang="en-US" sz="1200" b="1" dirty="0" smtClean="0">
                <a:solidFill>
                  <a:schemeClr val="tx1"/>
                </a:solidFill>
                <a:latin typeface="Courier New" pitchFamily="49" charset="0"/>
                <a:cs typeface="Courier New" pitchFamily="49" charset="0"/>
              </a:rPr>
              <a:t>: right; }</a:t>
            </a:r>
            <a:r>
              <a:rPr lang="en-US" sz="1200" b="1" dirty="0" smtClean="0">
                <a:solidFill>
                  <a:srgbClr val="517D47"/>
                </a:solidFill>
                <a:latin typeface="Courier New" pitchFamily="49" charset="0"/>
                <a:cs typeface="Courier New" pitchFamily="49" charset="0"/>
              </a:rPr>
              <a:t> /* left, justify, center.. */</a:t>
            </a:r>
          </a:p>
        </p:txBody>
      </p:sp>
      <p:sp>
        <p:nvSpPr>
          <p:cNvPr id="8" name="TextBox 7"/>
          <p:cNvSpPr txBox="1"/>
          <p:nvPr/>
        </p:nvSpPr>
        <p:spPr>
          <a:xfrm>
            <a:off x="467544" y="2704192"/>
            <a:ext cx="1779333" cy="369332"/>
          </a:xfrm>
          <a:prstGeom prst="rect">
            <a:avLst/>
          </a:prstGeom>
          <a:noFill/>
        </p:spPr>
        <p:txBody>
          <a:bodyPr wrap="none" rtlCol="0">
            <a:spAutoFit/>
          </a:bodyPr>
          <a:lstStyle/>
          <a:p>
            <a:r>
              <a:rPr lang="sv-SE" u="sng" dirty="0" smtClean="0">
                <a:latin typeface="Minya Nouvelle" pitchFamily="2" charset="0"/>
              </a:rPr>
              <a:t>Textd</a:t>
            </a:r>
            <a:r>
              <a:rPr lang="sv-SE" strike="sngStrike" dirty="0" smtClean="0">
                <a:latin typeface="Minya Nouvelle" pitchFamily="2" charset="0"/>
              </a:rPr>
              <a:t>ekoration</a:t>
            </a:r>
          </a:p>
        </p:txBody>
      </p:sp>
      <p:sp>
        <p:nvSpPr>
          <p:cNvPr id="9" name="Rectangle 8"/>
          <p:cNvSpPr/>
          <p:nvPr/>
        </p:nvSpPr>
        <p:spPr>
          <a:xfrm>
            <a:off x="467544" y="3070909"/>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text-decoration</a:t>
            </a:r>
            <a:r>
              <a:rPr lang="en-US" sz="1200" b="1" dirty="0" smtClean="0">
                <a:solidFill>
                  <a:schemeClr val="tx1"/>
                </a:solidFill>
                <a:latin typeface="Courier New" pitchFamily="49" charset="0"/>
                <a:cs typeface="Courier New" pitchFamily="49" charset="0"/>
              </a:rPr>
              <a:t>: underline; }</a:t>
            </a:r>
            <a:r>
              <a:rPr lang="en-US" sz="1200" b="1" dirty="0" smtClean="0">
                <a:solidFill>
                  <a:srgbClr val="517D47"/>
                </a:solidFill>
                <a:latin typeface="Courier New" pitchFamily="49" charset="0"/>
                <a:cs typeface="Courier New" pitchFamily="49" charset="0"/>
              </a:rPr>
              <a:t> /* line-through ...*/</a:t>
            </a:r>
          </a:p>
        </p:txBody>
      </p:sp>
      <p:sp>
        <p:nvSpPr>
          <p:cNvPr id="10" name="TextBox 9"/>
          <p:cNvSpPr txBox="1"/>
          <p:nvPr/>
        </p:nvSpPr>
        <p:spPr>
          <a:xfrm>
            <a:off x="467544" y="3505572"/>
            <a:ext cx="2255426" cy="369332"/>
          </a:xfrm>
          <a:prstGeom prst="rect">
            <a:avLst/>
          </a:prstGeom>
          <a:noFill/>
        </p:spPr>
        <p:txBody>
          <a:bodyPr wrap="none" rtlCol="0">
            <a:spAutoFit/>
          </a:bodyPr>
          <a:lstStyle/>
          <a:p>
            <a:r>
              <a:rPr lang="sv-SE" dirty="0" smtClean="0">
                <a:latin typeface="Minya Nouvelle" pitchFamily="2" charset="0"/>
              </a:rPr>
              <a:t>Texttransformering</a:t>
            </a:r>
          </a:p>
        </p:txBody>
      </p:sp>
      <p:sp>
        <p:nvSpPr>
          <p:cNvPr id="11" name="Rectangle 10"/>
          <p:cNvSpPr/>
          <p:nvPr/>
        </p:nvSpPr>
        <p:spPr>
          <a:xfrm>
            <a:off x="467544" y="3937620"/>
            <a:ext cx="547260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text-transform</a:t>
            </a:r>
            <a:r>
              <a:rPr lang="en-US" sz="1200" b="1" dirty="0" smtClean="0">
                <a:solidFill>
                  <a:schemeClr val="tx1"/>
                </a:solidFill>
                <a:latin typeface="Courier New" pitchFamily="49" charset="0"/>
                <a:cs typeface="Courier New" pitchFamily="49" charset="0"/>
              </a:rPr>
              <a:t>: uppercase; }</a:t>
            </a:r>
            <a:r>
              <a:rPr lang="en-US" sz="1200" b="1" dirty="0" smtClean="0">
                <a:solidFill>
                  <a:srgbClr val="517D47"/>
                </a:solidFill>
                <a:latin typeface="Courier New" pitchFamily="49" charset="0"/>
                <a:cs typeface="Courier New" pitchFamily="49" charset="0"/>
              </a:rPr>
              <a:t> </a:t>
            </a:r>
            <a:br>
              <a:rPr lang="en-US" sz="1200" b="1" dirty="0" smtClean="0">
                <a:solidFill>
                  <a:srgbClr val="517D47"/>
                </a:solidFill>
                <a:latin typeface="Courier New" pitchFamily="49" charset="0"/>
                <a:cs typeface="Courier New" pitchFamily="49" charset="0"/>
              </a:rPr>
            </a:br>
            <a:r>
              <a:rPr lang="en-US" sz="1200" b="1" dirty="0" smtClean="0">
                <a:solidFill>
                  <a:srgbClr val="517D47"/>
                </a:solidFill>
                <a:latin typeface="Courier New" pitchFamily="49" charset="0"/>
                <a:cs typeface="Courier New" pitchFamily="49" charset="0"/>
              </a:rPr>
              <a:t>/* none, capitalize, lowercase */</a:t>
            </a:r>
          </a:p>
        </p:txBody>
      </p:sp>
      <p:sp>
        <p:nvSpPr>
          <p:cNvPr id="12" name="TextBox 11"/>
          <p:cNvSpPr txBox="1"/>
          <p:nvPr/>
        </p:nvSpPr>
        <p:spPr>
          <a:xfrm>
            <a:off x="467544" y="4585692"/>
            <a:ext cx="2727029" cy="369332"/>
          </a:xfrm>
          <a:prstGeom prst="rect">
            <a:avLst/>
          </a:prstGeom>
          <a:noFill/>
        </p:spPr>
        <p:txBody>
          <a:bodyPr wrap="none" rtlCol="0">
            <a:spAutoFit/>
          </a:bodyPr>
          <a:lstStyle/>
          <a:p>
            <a:r>
              <a:rPr lang="sv-SE" dirty="0" smtClean="0">
                <a:latin typeface="Minya Nouvelle" pitchFamily="2" charset="0"/>
              </a:rPr>
              <a:t>Inte </a:t>
            </a:r>
            <a:r>
              <a:rPr lang="sv-SE" dirty="0" err="1" smtClean="0">
                <a:latin typeface="Minya Nouvelle" pitchFamily="2" charset="0"/>
              </a:rPr>
              <a:t>radbryta</a:t>
            </a:r>
            <a:r>
              <a:rPr lang="sv-SE" dirty="0" smtClean="0">
                <a:latin typeface="Minya Nouvelle" pitchFamily="2" charset="0"/>
              </a:rPr>
              <a:t> blanksteg:</a:t>
            </a:r>
          </a:p>
        </p:txBody>
      </p:sp>
      <p:sp>
        <p:nvSpPr>
          <p:cNvPr id="13" name="Rectangle 12"/>
          <p:cNvSpPr/>
          <p:nvPr/>
        </p:nvSpPr>
        <p:spPr>
          <a:xfrm>
            <a:off x="467544" y="4966057"/>
            <a:ext cx="5472608" cy="27699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white-space</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nowrap</a:t>
            </a:r>
            <a:r>
              <a:rPr lang="en-US" sz="1200" b="1" dirty="0" smtClean="0">
                <a:solidFill>
                  <a:schemeClr val="tx1"/>
                </a:solidFill>
                <a:latin typeface="Courier New" pitchFamily="49" charset="0"/>
                <a:cs typeface="Courier New" pitchFamily="49" charset="0"/>
              </a:rPr>
              <a:t>; }</a:t>
            </a:r>
            <a:r>
              <a:rPr lang="en-US" sz="1200" b="1" dirty="0" smtClean="0">
                <a:solidFill>
                  <a:srgbClr val="517D47"/>
                </a:solidFill>
                <a:latin typeface="Courier New" pitchFamily="49" charset="0"/>
                <a:cs typeface="Courier New" pitchFamily="49" charset="0"/>
              </a:rPr>
              <a:t> /* normal, pre */</a:t>
            </a:r>
          </a:p>
        </p:txBody>
      </p:sp>
      <p:pic>
        <p:nvPicPr>
          <p:cNvPr id="119810" name="Picture 2" descr="S:\dfm\info\icons\v-collections\v_collections_png\basic_foundation\256x256\shadow\text_align_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52887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538818" y="4406658"/>
            <a:ext cx="2069334" cy="923330"/>
          </a:xfrm>
          <a:prstGeom prst="rect">
            <a:avLst/>
          </a:prstGeom>
          <a:noFill/>
        </p:spPr>
        <p:txBody>
          <a:bodyPr wrap="square" rtlCol="0">
            <a:spAutoFit/>
          </a:bodyPr>
          <a:lstStyle/>
          <a:p>
            <a:r>
              <a:rPr lang="sv-SE" dirty="0" smtClean="0">
                <a:latin typeface="Minya Nouvelle" pitchFamily="2" charset="0"/>
              </a:rPr>
              <a:t>letter-</a:t>
            </a:r>
            <a:r>
              <a:rPr lang="sv-SE" dirty="0" err="1" smtClean="0">
                <a:latin typeface="Minya Nouvelle" pitchFamily="2" charset="0"/>
              </a:rPr>
              <a:t>spacing</a:t>
            </a:r>
            <a:endParaRPr lang="sv-SE" dirty="0" smtClean="0">
              <a:latin typeface="Minya Nouvelle" pitchFamily="2" charset="0"/>
            </a:endParaRPr>
          </a:p>
          <a:p>
            <a:r>
              <a:rPr lang="sv-SE" dirty="0" err="1" smtClean="0">
                <a:latin typeface="Minya Nouvelle" pitchFamily="2" charset="0"/>
              </a:rPr>
              <a:t>word-spacing</a:t>
            </a:r>
            <a:r>
              <a:rPr lang="sv-SE" dirty="0" smtClean="0">
                <a:latin typeface="Minya Nouvelle" pitchFamily="2" charset="0"/>
              </a:rPr>
              <a:t>, text-</a:t>
            </a:r>
            <a:r>
              <a:rPr lang="sv-SE" dirty="0" err="1" smtClean="0">
                <a:latin typeface="Minya Nouvelle" pitchFamily="2" charset="0"/>
              </a:rPr>
              <a:t>indent</a:t>
            </a:r>
            <a:r>
              <a:rPr lang="sv-SE" dirty="0" smtClean="0">
                <a:latin typeface="Minya Nouvelle" pitchFamily="2" charset="0"/>
              </a:rPr>
              <a:t>...</a:t>
            </a:r>
          </a:p>
        </p:txBody>
      </p:sp>
    </p:spTree>
    <p:extLst>
      <p:ext uri="{BB962C8B-B14F-4D97-AF65-F5344CB8AC3E}">
        <p14:creationId xmlns:p14="http://schemas.microsoft.com/office/powerpoint/2010/main" val="69027520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Exempel</a:t>
            </a:r>
            <a:endParaRPr lang="sv-SE" dirty="0"/>
          </a:p>
        </p:txBody>
      </p:sp>
      <p:sp>
        <p:nvSpPr>
          <p:cNvPr id="5" name="Text Box 5"/>
          <p:cNvSpPr txBox="1">
            <a:spLocks noChangeArrowheads="1"/>
          </p:cNvSpPr>
          <p:nvPr/>
        </p:nvSpPr>
        <p:spPr bwMode="auto">
          <a:xfrm>
            <a:off x="309901" y="1129308"/>
            <a:ext cx="5198203" cy="3656386"/>
          </a:xfrm>
          <a:prstGeom prst="rect">
            <a:avLst/>
          </a:prstGeom>
          <a:solidFill>
            <a:schemeClr val="bg1"/>
          </a:solidFill>
          <a:ln w="38100" algn="ctr">
            <a:noFill/>
            <a:miter lim="800000"/>
            <a:headEnd/>
            <a:tailEnd/>
          </a:ln>
          <a:effectLst>
            <a:outerShdw blurRad="50800" dist="38100" dir="5400000" algn="t" rotWithShape="0">
              <a:prstClr val="black">
                <a:alpha val="40000"/>
              </a:prstClr>
            </a:outerShdw>
          </a:effectLst>
        </p:spPr>
        <p:txBody>
          <a:bodyPr wrap="square">
            <a:spAutoFit/>
          </a:bodyPr>
          <a:lstStyle/>
          <a:p>
            <a:pPr>
              <a:lnSpc>
                <a:spcPct val="140000"/>
              </a:lnSpc>
            </a:pPr>
            <a:r>
              <a:rPr lang="sv-SE" sz="2400" b="1" dirty="0" err="1" smtClean="0">
                <a:latin typeface="Helvetica" pitchFamily="34" charset="0"/>
              </a:rPr>
              <a:t>Lorem</a:t>
            </a:r>
            <a:r>
              <a:rPr lang="sv-SE" sz="2400" b="1" dirty="0" smtClean="0">
                <a:latin typeface="Helvetica" pitchFamily="34" charset="0"/>
              </a:rPr>
              <a:t> </a:t>
            </a:r>
            <a:r>
              <a:rPr lang="sv-SE" sz="2400" b="1" dirty="0" err="1" smtClean="0">
                <a:latin typeface="Helvetica" pitchFamily="34" charset="0"/>
              </a:rPr>
              <a:t>ipsum</a:t>
            </a:r>
            <a:r>
              <a:rPr lang="sv-SE" sz="2400" b="1" dirty="0" smtClean="0">
                <a:latin typeface="Helvetica" pitchFamily="34" charset="0"/>
              </a:rPr>
              <a:t> </a:t>
            </a:r>
            <a:r>
              <a:rPr lang="sv-SE" sz="2400" b="1" dirty="0" err="1" smtClean="0">
                <a:latin typeface="Helvetica" pitchFamily="34" charset="0"/>
              </a:rPr>
              <a:t>dolor</a:t>
            </a:r>
            <a:r>
              <a:rPr lang="sv-SE" sz="2400" b="1" dirty="0" smtClean="0">
                <a:latin typeface="Helvetica" pitchFamily="34" charset="0"/>
              </a:rPr>
              <a:t> </a:t>
            </a:r>
            <a:r>
              <a:rPr lang="sv-SE" sz="2400" b="1" dirty="0" err="1" smtClean="0">
                <a:latin typeface="Helvetica" pitchFamily="34" charset="0"/>
              </a:rPr>
              <a:t>sit</a:t>
            </a:r>
            <a:r>
              <a:rPr lang="sv-SE" sz="2400" b="1" dirty="0" smtClean="0">
                <a:latin typeface="Helvetica" pitchFamily="34" charset="0"/>
              </a:rPr>
              <a:t>!</a:t>
            </a:r>
          </a:p>
          <a:p>
            <a:pPr>
              <a:lnSpc>
                <a:spcPct val="150000"/>
              </a:lnSpc>
            </a:pPr>
            <a:r>
              <a:rPr lang="sv-SE" sz="1200" dirty="0" err="1" smtClean="0">
                <a:latin typeface="Georgia" pitchFamily="18" charset="0"/>
              </a:rPr>
              <a:t>Lorem</a:t>
            </a:r>
            <a:r>
              <a:rPr lang="sv-SE" sz="1200" dirty="0" smtClean="0">
                <a:latin typeface="Georgia" pitchFamily="18" charset="0"/>
              </a:rPr>
              <a:t> </a:t>
            </a:r>
            <a:r>
              <a:rPr lang="sv-SE" sz="1200" dirty="0" err="1">
                <a:latin typeface="Georgia" pitchFamily="18" charset="0"/>
              </a:rPr>
              <a:t>ipsum</a:t>
            </a:r>
            <a:r>
              <a:rPr lang="sv-SE" sz="1200" dirty="0">
                <a:latin typeface="Georgia" pitchFamily="18" charset="0"/>
              </a:rPr>
              <a:t> </a:t>
            </a:r>
            <a:r>
              <a:rPr lang="sv-SE" sz="1200" dirty="0" err="1">
                <a:latin typeface="Georgia" pitchFamily="18" charset="0"/>
              </a:rPr>
              <a:t>dolor</a:t>
            </a:r>
            <a:r>
              <a:rPr lang="sv-SE" sz="1200" dirty="0">
                <a:latin typeface="Georgia" pitchFamily="18" charset="0"/>
              </a:rPr>
              <a:t> </a:t>
            </a:r>
            <a:r>
              <a:rPr lang="sv-SE" sz="1200" dirty="0" err="1">
                <a:latin typeface="Georgia" pitchFamily="18" charset="0"/>
              </a:rPr>
              <a:t>sit</a:t>
            </a:r>
            <a:r>
              <a:rPr lang="sv-SE" sz="1200" dirty="0">
                <a:latin typeface="Georgia" pitchFamily="18" charset="0"/>
              </a:rPr>
              <a:t> </a:t>
            </a:r>
            <a:r>
              <a:rPr lang="sv-SE" sz="1200" dirty="0" err="1">
                <a:latin typeface="Georgia" pitchFamily="18" charset="0"/>
              </a:rPr>
              <a:t>amet</a:t>
            </a:r>
            <a:r>
              <a:rPr lang="sv-SE" sz="1200" dirty="0">
                <a:latin typeface="Georgia" pitchFamily="18" charset="0"/>
              </a:rPr>
              <a:t>, </a:t>
            </a:r>
            <a:r>
              <a:rPr lang="sv-SE" sz="1200" dirty="0" err="1">
                <a:latin typeface="Georgia" pitchFamily="18" charset="0"/>
              </a:rPr>
              <a:t>consetetur</a:t>
            </a:r>
            <a:r>
              <a:rPr lang="sv-SE" sz="1200" dirty="0">
                <a:latin typeface="Georgia" pitchFamily="18" charset="0"/>
              </a:rPr>
              <a:t> </a:t>
            </a:r>
            <a:r>
              <a:rPr lang="sv-SE" sz="1200" dirty="0" err="1">
                <a:latin typeface="Georgia" pitchFamily="18" charset="0"/>
              </a:rPr>
              <a:t>sadipscing</a:t>
            </a:r>
            <a:r>
              <a:rPr lang="sv-SE" sz="1200" dirty="0">
                <a:latin typeface="Georgia" pitchFamily="18" charset="0"/>
              </a:rPr>
              <a:t> </a:t>
            </a:r>
            <a:r>
              <a:rPr lang="sv-SE" sz="1200" dirty="0" err="1">
                <a:latin typeface="Georgia" pitchFamily="18" charset="0"/>
              </a:rPr>
              <a:t>elitr</a:t>
            </a:r>
            <a:r>
              <a:rPr lang="sv-SE" sz="1200" dirty="0">
                <a:latin typeface="Georgia" pitchFamily="18" charset="0"/>
              </a:rPr>
              <a:t>, sed </a:t>
            </a:r>
            <a:r>
              <a:rPr lang="sv-SE" sz="1200" dirty="0" err="1">
                <a:latin typeface="Georgia" pitchFamily="18" charset="0"/>
              </a:rPr>
              <a:t>diam</a:t>
            </a:r>
            <a:r>
              <a:rPr lang="sv-SE" sz="1200" dirty="0">
                <a:latin typeface="Georgia" pitchFamily="18" charset="0"/>
              </a:rPr>
              <a:t> </a:t>
            </a:r>
            <a:r>
              <a:rPr lang="sv-SE" sz="1200" dirty="0" err="1">
                <a:latin typeface="Georgia" pitchFamily="18" charset="0"/>
              </a:rPr>
              <a:t>nonumy</a:t>
            </a:r>
            <a:r>
              <a:rPr lang="sv-SE" sz="1200" dirty="0">
                <a:latin typeface="Georgia" pitchFamily="18" charset="0"/>
              </a:rPr>
              <a:t> </a:t>
            </a:r>
            <a:r>
              <a:rPr lang="sv-SE" sz="1200" dirty="0" err="1">
                <a:latin typeface="Georgia" pitchFamily="18" charset="0"/>
              </a:rPr>
              <a:t>eirmod</a:t>
            </a:r>
            <a:r>
              <a:rPr lang="sv-SE" sz="1200" dirty="0">
                <a:latin typeface="Georgia" pitchFamily="18" charset="0"/>
              </a:rPr>
              <a:t> </a:t>
            </a:r>
            <a:r>
              <a:rPr lang="sv-SE" sz="1200" dirty="0" err="1">
                <a:latin typeface="Georgia" pitchFamily="18" charset="0"/>
              </a:rPr>
              <a:t>tempor</a:t>
            </a:r>
            <a:r>
              <a:rPr lang="sv-SE" sz="1200" dirty="0">
                <a:latin typeface="Georgia" pitchFamily="18" charset="0"/>
              </a:rPr>
              <a:t> </a:t>
            </a:r>
            <a:r>
              <a:rPr lang="sv-SE" sz="1200" dirty="0" err="1">
                <a:latin typeface="Georgia" pitchFamily="18" charset="0"/>
              </a:rPr>
              <a:t>invidunt</a:t>
            </a:r>
            <a:r>
              <a:rPr lang="sv-SE" sz="1200" dirty="0">
                <a:latin typeface="Georgia" pitchFamily="18" charset="0"/>
              </a:rPr>
              <a:t> ut </a:t>
            </a:r>
            <a:r>
              <a:rPr lang="sv-SE" sz="1200" dirty="0" err="1">
                <a:latin typeface="Georgia" pitchFamily="18" charset="0"/>
              </a:rPr>
              <a:t>labore</a:t>
            </a:r>
            <a:r>
              <a:rPr lang="sv-SE" sz="1200" dirty="0">
                <a:latin typeface="Georgia" pitchFamily="18" charset="0"/>
              </a:rPr>
              <a:t> et </a:t>
            </a:r>
            <a:r>
              <a:rPr lang="sv-SE" sz="1200" dirty="0" err="1">
                <a:latin typeface="Georgia" pitchFamily="18" charset="0"/>
              </a:rPr>
              <a:t>dolore</a:t>
            </a:r>
            <a:r>
              <a:rPr lang="sv-SE" sz="1200" dirty="0">
                <a:latin typeface="Georgia" pitchFamily="18" charset="0"/>
              </a:rPr>
              <a:t> </a:t>
            </a:r>
            <a:r>
              <a:rPr lang="sv-SE" sz="1200" dirty="0" err="1">
                <a:latin typeface="Georgia" pitchFamily="18" charset="0"/>
              </a:rPr>
              <a:t>magna</a:t>
            </a:r>
            <a:r>
              <a:rPr lang="sv-SE" sz="1200" dirty="0">
                <a:latin typeface="Georgia" pitchFamily="18" charset="0"/>
              </a:rPr>
              <a:t> </a:t>
            </a:r>
            <a:r>
              <a:rPr lang="sv-SE" sz="1200" dirty="0" err="1">
                <a:latin typeface="Georgia" pitchFamily="18" charset="0"/>
              </a:rPr>
              <a:t>aliquyam</a:t>
            </a:r>
            <a:r>
              <a:rPr lang="sv-SE" sz="1200" dirty="0">
                <a:latin typeface="Georgia" pitchFamily="18" charset="0"/>
              </a:rPr>
              <a:t> erat, sed </a:t>
            </a:r>
            <a:r>
              <a:rPr lang="sv-SE" sz="1200" dirty="0" err="1">
                <a:latin typeface="Georgia" pitchFamily="18" charset="0"/>
              </a:rPr>
              <a:t>diam</a:t>
            </a:r>
            <a:r>
              <a:rPr lang="sv-SE" sz="1200" dirty="0">
                <a:latin typeface="Georgia" pitchFamily="18" charset="0"/>
              </a:rPr>
              <a:t> </a:t>
            </a:r>
            <a:r>
              <a:rPr lang="sv-SE" sz="1200" dirty="0" err="1">
                <a:latin typeface="Georgia" pitchFamily="18" charset="0"/>
              </a:rPr>
              <a:t>voluptua</a:t>
            </a:r>
            <a:r>
              <a:rPr lang="sv-SE" sz="1200" dirty="0">
                <a:latin typeface="Georgia" pitchFamily="18" charset="0"/>
              </a:rPr>
              <a:t>. At </a:t>
            </a:r>
            <a:r>
              <a:rPr lang="sv-SE" sz="1200" dirty="0" err="1">
                <a:latin typeface="Georgia" pitchFamily="18" charset="0"/>
              </a:rPr>
              <a:t>vero</a:t>
            </a:r>
            <a:r>
              <a:rPr lang="sv-SE" sz="1200" dirty="0">
                <a:latin typeface="Georgia" pitchFamily="18" charset="0"/>
              </a:rPr>
              <a:t> </a:t>
            </a:r>
            <a:r>
              <a:rPr lang="sv-SE" sz="1200" dirty="0" err="1">
                <a:latin typeface="Georgia" pitchFamily="18" charset="0"/>
              </a:rPr>
              <a:t>eos</a:t>
            </a:r>
            <a:r>
              <a:rPr lang="sv-SE" sz="1200" dirty="0">
                <a:latin typeface="Georgia" pitchFamily="18" charset="0"/>
              </a:rPr>
              <a:t> et </a:t>
            </a:r>
            <a:r>
              <a:rPr lang="sv-SE" sz="1200" dirty="0" err="1">
                <a:latin typeface="Georgia" pitchFamily="18" charset="0"/>
              </a:rPr>
              <a:t>accusam</a:t>
            </a:r>
            <a:r>
              <a:rPr lang="sv-SE" sz="1200" dirty="0">
                <a:latin typeface="Georgia" pitchFamily="18" charset="0"/>
              </a:rPr>
              <a:t> et </a:t>
            </a:r>
            <a:r>
              <a:rPr lang="sv-SE" sz="1200" dirty="0" err="1">
                <a:latin typeface="Georgia" pitchFamily="18" charset="0"/>
              </a:rPr>
              <a:t>justo</a:t>
            </a:r>
            <a:r>
              <a:rPr lang="sv-SE" sz="1200" dirty="0">
                <a:latin typeface="Georgia" pitchFamily="18" charset="0"/>
              </a:rPr>
              <a:t> duo </a:t>
            </a:r>
            <a:r>
              <a:rPr lang="sv-SE" sz="1200" dirty="0" err="1">
                <a:latin typeface="Georgia" pitchFamily="18" charset="0"/>
              </a:rPr>
              <a:t>dolores</a:t>
            </a:r>
            <a:r>
              <a:rPr lang="sv-SE" sz="1200" dirty="0">
                <a:latin typeface="Georgia" pitchFamily="18" charset="0"/>
              </a:rPr>
              <a:t> et </a:t>
            </a:r>
            <a:r>
              <a:rPr lang="sv-SE" sz="1200" dirty="0" err="1">
                <a:latin typeface="Georgia" pitchFamily="18" charset="0"/>
              </a:rPr>
              <a:t>ea</a:t>
            </a:r>
            <a:r>
              <a:rPr lang="sv-SE" sz="1200" dirty="0">
                <a:latin typeface="Georgia" pitchFamily="18" charset="0"/>
              </a:rPr>
              <a:t> </a:t>
            </a:r>
            <a:r>
              <a:rPr lang="sv-SE" sz="1200" dirty="0" err="1">
                <a:latin typeface="Georgia" pitchFamily="18" charset="0"/>
              </a:rPr>
              <a:t>rebum</a:t>
            </a:r>
            <a:r>
              <a:rPr lang="sv-SE" sz="1200" dirty="0">
                <a:latin typeface="Georgia" pitchFamily="18" charset="0"/>
              </a:rPr>
              <a:t>. </a:t>
            </a:r>
            <a:r>
              <a:rPr lang="sv-SE" sz="1200" dirty="0" err="1">
                <a:latin typeface="Georgia" pitchFamily="18" charset="0"/>
              </a:rPr>
              <a:t>Stet</a:t>
            </a:r>
            <a:r>
              <a:rPr lang="sv-SE" sz="1200" dirty="0">
                <a:latin typeface="Georgia" pitchFamily="18" charset="0"/>
              </a:rPr>
              <a:t> </a:t>
            </a:r>
            <a:r>
              <a:rPr lang="sv-SE" sz="1200" dirty="0" err="1">
                <a:latin typeface="Georgia" pitchFamily="18" charset="0"/>
              </a:rPr>
              <a:t>clita</a:t>
            </a:r>
            <a:r>
              <a:rPr lang="sv-SE" sz="1200" dirty="0">
                <a:latin typeface="Georgia" pitchFamily="18" charset="0"/>
              </a:rPr>
              <a:t> </a:t>
            </a:r>
            <a:r>
              <a:rPr lang="sv-SE" sz="1200" dirty="0" err="1">
                <a:latin typeface="Georgia" pitchFamily="18" charset="0"/>
              </a:rPr>
              <a:t>kasd</a:t>
            </a:r>
            <a:r>
              <a:rPr lang="sv-SE" sz="1200" dirty="0">
                <a:latin typeface="Georgia" pitchFamily="18" charset="0"/>
              </a:rPr>
              <a:t> </a:t>
            </a:r>
            <a:r>
              <a:rPr lang="sv-SE" sz="1200" dirty="0" err="1">
                <a:latin typeface="Georgia" pitchFamily="18" charset="0"/>
              </a:rPr>
              <a:t>gubergren</a:t>
            </a:r>
            <a:r>
              <a:rPr lang="sv-SE" sz="1200" dirty="0">
                <a:latin typeface="Georgia" pitchFamily="18" charset="0"/>
              </a:rPr>
              <a:t>, no </a:t>
            </a:r>
            <a:r>
              <a:rPr lang="sv-SE" sz="1200" dirty="0" err="1">
                <a:latin typeface="Georgia" pitchFamily="18" charset="0"/>
              </a:rPr>
              <a:t>sea</a:t>
            </a:r>
            <a:r>
              <a:rPr lang="sv-SE" sz="1200" dirty="0">
                <a:latin typeface="Georgia" pitchFamily="18" charset="0"/>
              </a:rPr>
              <a:t> takimata </a:t>
            </a:r>
            <a:r>
              <a:rPr lang="sv-SE" sz="1200" dirty="0" err="1">
                <a:latin typeface="Georgia" pitchFamily="18" charset="0"/>
              </a:rPr>
              <a:t>sanctus</a:t>
            </a:r>
            <a:r>
              <a:rPr lang="sv-SE" sz="1200" dirty="0">
                <a:latin typeface="Georgia" pitchFamily="18" charset="0"/>
              </a:rPr>
              <a:t> est </a:t>
            </a:r>
            <a:r>
              <a:rPr lang="sv-SE" sz="1200" dirty="0" err="1">
                <a:latin typeface="Georgia" pitchFamily="18" charset="0"/>
              </a:rPr>
              <a:t>Lorem</a:t>
            </a:r>
            <a:r>
              <a:rPr lang="sv-SE" sz="1200" dirty="0">
                <a:latin typeface="Georgia" pitchFamily="18" charset="0"/>
              </a:rPr>
              <a:t> </a:t>
            </a:r>
            <a:r>
              <a:rPr lang="sv-SE" sz="1200" dirty="0" err="1">
                <a:latin typeface="Georgia" pitchFamily="18" charset="0"/>
              </a:rPr>
              <a:t>ipsum</a:t>
            </a:r>
            <a:r>
              <a:rPr lang="sv-SE" sz="1200" dirty="0">
                <a:latin typeface="Georgia" pitchFamily="18" charset="0"/>
              </a:rPr>
              <a:t> </a:t>
            </a:r>
            <a:r>
              <a:rPr lang="sv-SE" sz="1200" dirty="0" err="1">
                <a:latin typeface="Georgia" pitchFamily="18" charset="0"/>
              </a:rPr>
              <a:t>dolor</a:t>
            </a:r>
            <a:r>
              <a:rPr lang="sv-SE" sz="1200" dirty="0">
                <a:latin typeface="Georgia" pitchFamily="18" charset="0"/>
              </a:rPr>
              <a:t> </a:t>
            </a:r>
            <a:r>
              <a:rPr lang="sv-SE" sz="1200" dirty="0" err="1">
                <a:latin typeface="Georgia" pitchFamily="18" charset="0"/>
              </a:rPr>
              <a:t>sit</a:t>
            </a:r>
            <a:r>
              <a:rPr lang="sv-SE" sz="1200" dirty="0">
                <a:latin typeface="Georgia" pitchFamily="18" charset="0"/>
              </a:rPr>
              <a:t> </a:t>
            </a:r>
            <a:r>
              <a:rPr lang="sv-SE" sz="1200" dirty="0" err="1">
                <a:latin typeface="Georgia" pitchFamily="18" charset="0"/>
              </a:rPr>
              <a:t>amet</a:t>
            </a:r>
            <a:r>
              <a:rPr lang="sv-SE" sz="1200" dirty="0">
                <a:latin typeface="Georgia" pitchFamily="18" charset="0"/>
              </a:rPr>
              <a:t>. </a:t>
            </a:r>
            <a:r>
              <a:rPr lang="sv-SE" sz="1200" dirty="0" err="1">
                <a:latin typeface="Georgia" pitchFamily="18" charset="0"/>
              </a:rPr>
              <a:t>Lorem</a:t>
            </a:r>
            <a:r>
              <a:rPr lang="sv-SE" sz="1200" dirty="0">
                <a:latin typeface="Georgia" pitchFamily="18" charset="0"/>
              </a:rPr>
              <a:t> </a:t>
            </a:r>
            <a:r>
              <a:rPr lang="sv-SE" sz="1200" dirty="0" err="1">
                <a:latin typeface="Georgia" pitchFamily="18" charset="0"/>
              </a:rPr>
              <a:t>ipsum</a:t>
            </a:r>
            <a:r>
              <a:rPr lang="sv-SE" sz="1200" dirty="0">
                <a:latin typeface="Georgia" pitchFamily="18" charset="0"/>
              </a:rPr>
              <a:t> </a:t>
            </a:r>
            <a:r>
              <a:rPr lang="sv-SE" sz="1200" dirty="0" err="1">
                <a:latin typeface="Georgia" pitchFamily="18" charset="0"/>
              </a:rPr>
              <a:t>dolor</a:t>
            </a:r>
            <a:r>
              <a:rPr lang="sv-SE" sz="1200" dirty="0">
                <a:latin typeface="Georgia" pitchFamily="18" charset="0"/>
              </a:rPr>
              <a:t> </a:t>
            </a:r>
            <a:r>
              <a:rPr lang="sv-SE" sz="1200" dirty="0" err="1">
                <a:latin typeface="Georgia" pitchFamily="18" charset="0"/>
              </a:rPr>
              <a:t>sit</a:t>
            </a:r>
            <a:r>
              <a:rPr lang="sv-SE" sz="1200" dirty="0">
                <a:latin typeface="Georgia" pitchFamily="18" charset="0"/>
              </a:rPr>
              <a:t> </a:t>
            </a:r>
            <a:r>
              <a:rPr lang="sv-SE" sz="1200" dirty="0" err="1">
                <a:latin typeface="Georgia" pitchFamily="18" charset="0"/>
              </a:rPr>
              <a:t>amet</a:t>
            </a:r>
            <a:r>
              <a:rPr lang="sv-SE" sz="1200" dirty="0">
                <a:latin typeface="Georgia" pitchFamily="18" charset="0"/>
              </a:rPr>
              <a:t>, </a:t>
            </a:r>
            <a:r>
              <a:rPr lang="sv-SE" sz="1200" dirty="0" err="1">
                <a:latin typeface="Georgia" pitchFamily="18" charset="0"/>
              </a:rPr>
              <a:t>consetetur</a:t>
            </a:r>
            <a:r>
              <a:rPr lang="sv-SE" sz="1200" dirty="0">
                <a:latin typeface="Georgia" pitchFamily="18" charset="0"/>
              </a:rPr>
              <a:t> </a:t>
            </a:r>
            <a:r>
              <a:rPr lang="sv-SE" sz="1200" dirty="0" err="1">
                <a:latin typeface="Georgia" pitchFamily="18" charset="0"/>
              </a:rPr>
              <a:t>sadipscing</a:t>
            </a:r>
            <a:r>
              <a:rPr lang="sv-SE" sz="1200" dirty="0">
                <a:latin typeface="Georgia" pitchFamily="18" charset="0"/>
              </a:rPr>
              <a:t> </a:t>
            </a:r>
            <a:r>
              <a:rPr lang="sv-SE" sz="1200" dirty="0" err="1">
                <a:latin typeface="Georgia" pitchFamily="18" charset="0"/>
              </a:rPr>
              <a:t>elitr</a:t>
            </a:r>
            <a:r>
              <a:rPr lang="sv-SE" sz="1200" dirty="0">
                <a:latin typeface="Georgia" pitchFamily="18" charset="0"/>
              </a:rPr>
              <a:t>, sed </a:t>
            </a:r>
            <a:r>
              <a:rPr lang="sv-SE" sz="1200" dirty="0" err="1">
                <a:latin typeface="Georgia" pitchFamily="18" charset="0"/>
              </a:rPr>
              <a:t>diam</a:t>
            </a:r>
            <a:r>
              <a:rPr lang="sv-SE" sz="1200" dirty="0">
                <a:latin typeface="Georgia" pitchFamily="18" charset="0"/>
              </a:rPr>
              <a:t> </a:t>
            </a:r>
            <a:r>
              <a:rPr lang="sv-SE" sz="1200" dirty="0" err="1">
                <a:latin typeface="Georgia" pitchFamily="18" charset="0"/>
              </a:rPr>
              <a:t>nonumy</a:t>
            </a:r>
            <a:r>
              <a:rPr lang="sv-SE" sz="1200" dirty="0">
                <a:latin typeface="Georgia" pitchFamily="18" charset="0"/>
              </a:rPr>
              <a:t> </a:t>
            </a:r>
            <a:r>
              <a:rPr lang="sv-SE" sz="1200" dirty="0" err="1">
                <a:latin typeface="Georgia" pitchFamily="18" charset="0"/>
              </a:rPr>
              <a:t>eirmod</a:t>
            </a:r>
            <a:r>
              <a:rPr lang="sv-SE" sz="1200" dirty="0">
                <a:latin typeface="Georgia" pitchFamily="18" charset="0"/>
              </a:rPr>
              <a:t> </a:t>
            </a:r>
            <a:r>
              <a:rPr lang="sv-SE" sz="1200" dirty="0" err="1">
                <a:latin typeface="Georgia" pitchFamily="18" charset="0"/>
              </a:rPr>
              <a:t>tempor</a:t>
            </a:r>
            <a:r>
              <a:rPr lang="sv-SE" sz="1200" dirty="0">
                <a:latin typeface="Georgia" pitchFamily="18" charset="0"/>
              </a:rPr>
              <a:t> </a:t>
            </a:r>
            <a:r>
              <a:rPr lang="sv-SE" sz="1200" dirty="0" err="1">
                <a:latin typeface="Georgia" pitchFamily="18" charset="0"/>
              </a:rPr>
              <a:t>invidunt</a:t>
            </a:r>
            <a:r>
              <a:rPr lang="sv-SE" sz="1200" dirty="0">
                <a:latin typeface="Georgia" pitchFamily="18" charset="0"/>
              </a:rPr>
              <a:t> ut </a:t>
            </a:r>
            <a:r>
              <a:rPr lang="sv-SE" sz="1200" dirty="0" err="1">
                <a:latin typeface="Georgia" pitchFamily="18" charset="0"/>
              </a:rPr>
              <a:t>labore</a:t>
            </a:r>
            <a:r>
              <a:rPr lang="sv-SE" sz="1200" dirty="0">
                <a:latin typeface="Georgia" pitchFamily="18" charset="0"/>
              </a:rPr>
              <a:t> et </a:t>
            </a:r>
            <a:r>
              <a:rPr lang="sv-SE" sz="1200" dirty="0" err="1">
                <a:latin typeface="Georgia" pitchFamily="18" charset="0"/>
              </a:rPr>
              <a:t>dolore</a:t>
            </a:r>
            <a:r>
              <a:rPr lang="sv-SE" sz="1200" dirty="0">
                <a:latin typeface="Georgia" pitchFamily="18" charset="0"/>
              </a:rPr>
              <a:t> </a:t>
            </a:r>
            <a:r>
              <a:rPr lang="sv-SE" sz="1200" dirty="0" err="1">
                <a:latin typeface="Georgia" pitchFamily="18" charset="0"/>
              </a:rPr>
              <a:t>magna</a:t>
            </a:r>
            <a:r>
              <a:rPr lang="sv-SE" sz="1200" dirty="0">
                <a:latin typeface="Georgia" pitchFamily="18" charset="0"/>
              </a:rPr>
              <a:t> </a:t>
            </a:r>
            <a:r>
              <a:rPr lang="sv-SE" sz="1200" dirty="0" err="1">
                <a:latin typeface="Georgia" pitchFamily="18" charset="0"/>
              </a:rPr>
              <a:t>aliquyam</a:t>
            </a:r>
            <a:r>
              <a:rPr lang="sv-SE" sz="1200" dirty="0">
                <a:latin typeface="Georgia" pitchFamily="18" charset="0"/>
              </a:rPr>
              <a:t> erat, sed </a:t>
            </a:r>
            <a:r>
              <a:rPr lang="sv-SE" sz="1200" dirty="0" err="1">
                <a:latin typeface="Georgia" pitchFamily="18" charset="0"/>
              </a:rPr>
              <a:t>diam</a:t>
            </a:r>
            <a:r>
              <a:rPr lang="sv-SE" sz="1200" dirty="0">
                <a:latin typeface="Georgia" pitchFamily="18" charset="0"/>
              </a:rPr>
              <a:t> </a:t>
            </a:r>
            <a:r>
              <a:rPr lang="sv-SE" sz="1200" dirty="0" err="1">
                <a:latin typeface="Georgia" pitchFamily="18" charset="0"/>
              </a:rPr>
              <a:t>voluptua</a:t>
            </a:r>
            <a:r>
              <a:rPr lang="sv-SE" sz="1200" dirty="0">
                <a:latin typeface="Georgia" pitchFamily="18" charset="0"/>
              </a:rPr>
              <a:t>. </a:t>
            </a:r>
            <a:endParaRPr lang="sv-SE" sz="1200" dirty="0" smtClean="0">
              <a:latin typeface="Georgia" pitchFamily="18" charset="0"/>
            </a:endParaRPr>
          </a:p>
          <a:p>
            <a:pPr>
              <a:lnSpc>
                <a:spcPct val="150000"/>
              </a:lnSpc>
            </a:pPr>
            <a:endParaRPr lang="sv-SE" sz="1200" dirty="0">
              <a:latin typeface="Georgia" pitchFamily="18" charset="0"/>
            </a:endParaRPr>
          </a:p>
          <a:p>
            <a:pPr>
              <a:lnSpc>
                <a:spcPct val="150000"/>
              </a:lnSpc>
            </a:pPr>
            <a:r>
              <a:rPr lang="sv-SE" sz="1200" dirty="0" smtClean="0">
                <a:latin typeface="Georgia" pitchFamily="18" charset="0"/>
              </a:rPr>
              <a:t>At </a:t>
            </a:r>
            <a:r>
              <a:rPr lang="sv-SE" sz="1200" dirty="0" err="1">
                <a:latin typeface="Georgia" pitchFamily="18" charset="0"/>
              </a:rPr>
              <a:t>vero</a:t>
            </a:r>
            <a:r>
              <a:rPr lang="sv-SE" sz="1200" dirty="0">
                <a:latin typeface="Georgia" pitchFamily="18" charset="0"/>
              </a:rPr>
              <a:t> </a:t>
            </a:r>
            <a:r>
              <a:rPr lang="sv-SE" sz="1200" dirty="0" err="1">
                <a:latin typeface="Georgia" pitchFamily="18" charset="0"/>
              </a:rPr>
              <a:t>eos</a:t>
            </a:r>
            <a:r>
              <a:rPr lang="sv-SE" sz="1200" dirty="0">
                <a:latin typeface="Georgia" pitchFamily="18" charset="0"/>
              </a:rPr>
              <a:t> et </a:t>
            </a:r>
            <a:r>
              <a:rPr lang="sv-SE" sz="1200" dirty="0" err="1">
                <a:latin typeface="Georgia" pitchFamily="18" charset="0"/>
              </a:rPr>
              <a:t>accusam</a:t>
            </a:r>
            <a:r>
              <a:rPr lang="sv-SE" sz="1200" dirty="0">
                <a:latin typeface="Georgia" pitchFamily="18" charset="0"/>
              </a:rPr>
              <a:t> et </a:t>
            </a:r>
            <a:r>
              <a:rPr lang="sv-SE" sz="1200" dirty="0" err="1">
                <a:latin typeface="Georgia" pitchFamily="18" charset="0"/>
              </a:rPr>
              <a:t>justo</a:t>
            </a:r>
            <a:r>
              <a:rPr lang="sv-SE" sz="1200" dirty="0">
                <a:latin typeface="Georgia" pitchFamily="18" charset="0"/>
              </a:rPr>
              <a:t> duo </a:t>
            </a:r>
            <a:r>
              <a:rPr lang="sv-SE" sz="1200" dirty="0" err="1">
                <a:latin typeface="Georgia" pitchFamily="18" charset="0"/>
              </a:rPr>
              <a:t>dolores</a:t>
            </a:r>
            <a:r>
              <a:rPr lang="sv-SE" sz="1200" dirty="0">
                <a:latin typeface="Georgia" pitchFamily="18" charset="0"/>
              </a:rPr>
              <a:t> et </a:t>
            </a:r>
            <a:r>
              <a:rPr lang="sv-SE" sz="1200" dirty="0" err="1">
                <a:latin typeface="Georgia" pitchFamily="18" charset="0"/>
              </a:rPr>
              <a:t>ea</a:t>
            </a:r>
            <a:r>
              <a:rPr lang="sv-SE" sz="1200" dirty="0">
                <a:latin typeface="Georgia" pitchFamily="18" charset="0"/>
              </a:rPr>
              <a:t> </a:t>
            </a:r>
            <a:r>
              <a:rPr lang="sv-SE" sz="1200" dirty="0" err="1">
                <a:latin typeface="Georgia" pitchFamily="18" charset="0"/>
              </a:rPr>
              <a:t>rebum</a:t>
            </a:r>
            <a:r>
              <a:rPr lang="sv-SE" sz="1200" dirty="0">
                <a:latin typeface="Georgia" pitchFamily="18" charset="0"/>
              </a:rPr>
              <a:t>. </a:t>
            </a:r>
            <a:r>
              <a:rPr lang="sv-SE" sz="1200" dirty="0" err="1">
                <a:latin typeface="Georgia" pitchFamily="18" charset="0"/>
              </a:rPr>
              <a:t>Stet</a:t>
            </a:r>
            <a:r>
              <a:rPr lang="sv-SE" sz="1200" dirty="0">
                <a:latin typeface="Georgia" pitchFamily="18" charset="0"/>
              </a:rPr>
              <a:t> </a:t>
            </a:r>
            <a:r>
              <a:rPr lang="sv-SE" sz="1200" dirty="0" err="1">
                <a:latin typeface="Georgia" pitchFamily="18" charset="0"/>
              </a:rPr>
              <a:t>clita</a:t>
            </a:r>
            <a:r>
              <a:rPr lang="sv-SE" sz="1200" dirty="0">
                <a:latin typeface="Georgia" pitchFamily="18" charset="0"/>
              </a:rPr>
              <a:t> </a:t>
            </a:r>
            <a:r>
              <a:rPr lang="sv-SE" sz="1200" dirty="0" err="1">
                <a:latin typeface="Georgia" pitchFamily="18" charset="0"/>
              </a:rPr>
              <a:t>kasd</a:t>
            </a:r>
            <a:r>
              <a:rPr lang="sv-SE" sz="1200" dirty="0">
                <a:latin typeface="Georgia" pitchFamily="18" charset="0"/>
              </a:rPr>
              <a:t> </a:t>
            </a:r>
            <a:r>
              <a:rPr lang="sv-SE" sz="1200" dirty="0" err="1">
                <a:latin typeface="Georgia" pitchFamily="18" charset="0"/>
              </a:rPr>
              <a:t>gubergren</a:t>
            </a:r>
            <a:r>
              <a:rPr lang="sv-SE" sz="1200" dirty="0">
                <a:latin typeface="Georgia" pitchFamily="18" charset="0"/>
              </a:rPr>
              <a:t>, no </a:t>
            </a:r>
            <a:r>
              <a:rPr lang="sv-SE" sz="1200" dirty="0" err="1">
                <a:latin typeface="Georgia" pitchFamily="18" charset="0"/>
              </a:rPr>
              <a:t>sea</a:t>
            </a:r>
            <a:r>
              <a:rPr lang="sv-SE" sz="1200" dirty="0">
                <a:latin typeface="Georgia" pitchFamily="18" charset="0"/>
              </a:rPr>
              <a:t> takimata </a:t>
            </a:r>
            <a:r>
              <a:rPr lang="sv-SE" sz="1200" dirty="0" err="1">
                <a:latin typeface="Georgia" pitchFamily="18" charset="0"/>
              </a:rPr>
              <a:t>sanctus</a:t>
            </a:r>
            <a:r>
              <a:rPr lang="sv-SE" sz="1200" dirty="0">
                <a:latin typeface="Georgia" pitchFamily="18" charset="0"/>
              </a:rPr>
              <a:t> est </a:t>
            </a:r>
            <a:r>
              <a:rPr lang="sv-SE" sz="1200" dirty="0" err="1">
                <a:latin typeface="Georgia" pitchFamily="18" charset="0"/>
              </a:rPr>
              <a:t>Lorem</a:t>
            </a:r>
            <a:r>
              <a:rPr lang="sv-SE" sz="1200" dirty="0">
                <a:latin typeface="Georgia" pitchFamily="18" charset="0"/>
              </a:rPr>
              <a:t> </a:t>
            </a:r>
            <a:r>
              <a:rPr lang="sv-SE" sz="1200" dirty="0" err="1">
                <a:latin typeface="Georgia" pitchFamily="18" charset="0"/>
              </a:rPr>
              <a:t>ipsum</a:t>
            </a:r>
            <a:r>
              <a:rPr lang="sv-SE" sz="1200" dirty="0">
                <a:latin typeface="Georgia" pitchFamily="18" charset="0"/>
              </a:rPr>
              <a:t> </a:t>
            </a:r>
            <a:r>
              <a:rPr lang="sv-SE" sz="1200" dirty="0" err="1">
                <a:latin typeface="Georgia" pitchFamily="18" charset="0"/>
              </a:rPr>
              <a:t>dolor</a:t>
            </a:r>
            <a:r>
              <a:rPr lang="sv-SE" sz="1200" dirty="0">
                <a:latin typeface="Georgia" pitchFamily="18" charset="0"/>
              </a:rPr>
              <a:t> </a:t>
            </a:r>
            <a:r>
              <a:rPr lang="sv-SE" sz="1200" dirty="0" err="1">
                <a:latin typeface="Georgia" pitchFamily="18" charset="0"/>
              </a:rPr>
              <a:t>sit</a:t>
            </a:r>
            <a:r>
              <a:rPr lang="sv-SE" sz="1200" dirty="0">
                <a:latin typeface="Georgia" pitchFamily="18" charset="0"/>
              </a:rPr>
              <a:t> </a:t>
            </a:r>
            <a:r>
              <a:rPr lang="sv-SE" sz="1200" dirty="0" err="1">
                <a:latin typeface="Georgia" pitchFamily="18" charset="0"/>
              </a:rPr>
              <a:t>amet</a:t>
            </a:r>
            <a:r>
              <a:rPr lang="sv-SE" sz="1200" dirty="0">
                <a:latin typeface="Georgia" pitchFamily="18" charset="0"/>
              </a:rPr>
              <a:t>. </a:t>
            </a:r>
            <a:r>
              <a:rPr lang="sv-SE" sz="1200" dirty="0" err="1">
                <a:latin typeface="Georgia" pitchFamily="18" charset="0"/>
              </a:rPr>
              <a:t>Lorem</a:t>
            </a:r>
            <a:r>
              <a:rPr lang="sv-SE" sz="1200" dirty="0">
                <a:latin typeface="Georgia" pitchFamily="18" charset="0"/>
              </a:rPr>
              <a:t> </a:t>
            </a:r>
            <a:r>
              <a:rPr lang="sv-SE" sz="1200" dirty="0" err="1">
                <a:latin typeface="Georgia" pitchFamily="18" charset="0"/>
              </a:rPr>
              <a:t>ipsum</a:t>
            </a:r>
            <a:r>
              <a:rPr lang="sv-SE" sz="1200" dirty="0">
                <a:latin typeface="Georgia" pitchFamily="18" charset="0"/>
              </a:rPr>
              <a:t> </a:t>
            </a:r>
            <a:r>
              <a:rPr lang="sv-SE" sz="1200" dirty="0" err="1">
                <a:latin typeface="Georgia" pitchFamily="18" charset="0"/>
              </a:rPr>
              <a:t>dolor</a:t>
            </a:r>
            <a:r>
              <a:rPr lang="sv-SE" sz="1200" dirty="0">
                <a:latin typeface="Georgia" pitchFamily="18" charset="0"/>
              </a:rPr>
              <a:t> </a:t>
            </a:r>
            <a:r>
              <a:rPr lang="sv-SE" sz="1200" dirty="0" err="1">
                <a:latin typeface="Georgia" pitchFamily="18" charset="0"/>
              </a:rPr>
              <a:t>sit</a:t>
            </a:r>
            <a:r>
              <a:rPr lang="sv-SE" sz="1200" dirty="0">
                <a:latin typeface="Georgia" pitchFamily="18" charset="0"/>
              </a:rPr>
              <a:t> </a:t>
            </a:r>
            <a:r>
              <a:rPr lang="sv-SE" sz="1200" dirty="0" err="1">
                <a:latin typeface="Georgia" pitchFamily="18" charset="0"/>
              </a:rPr>
              <a:t>amet</a:t>
            </a:r>
            <a:r>
              <a:rPr lang="sv-SE" sz="1200" dirty="0">
                <a:latin typeface="Georgia" pitchFamily="18" charset="0"/>
              </a:rPr>
              <a:t>, </a:t>
            </a:r>
            <a:r>
              <a:rPr lang="sv-SE" sz="1200" dirty="0" err="1">
                <a:latin typeface="Georgia" pitchFamily="18" charset="0"/>
              </a:rPr>
              <a:t>consetetur</a:t>
            </a:r>
            <a:r>
              <a:rPr lang="sv-SE" sz="1200" dirty="0">
                <a:latin typeface="Georgia" pitchFamily="18" charset="0"/>
              </a:rPr>
              <a:t> </a:t>
            </a:r>
            <a:r>
              <a:rPr lang="sv-SE" sz="1200" dirty="0" err="1">
                <a:latin typeface="Georgia" pitchFamily="18" charset="0"/>
              </a:rPr>
              <a:t>sadipscing</a:t>
            </a:r>
            <a:r>
              <a:rPr lang="sv-SE" sz="1200" dirty="0">
                <a:latin typeface="Georgia" pitchFamily="18" charset="0"/>
              </a:rPr>
              <a:t> </a:t>
            </a:r>
            <a:r>
              <a:rPr lang="sv-SE" sz="1200" dirty="0" err="1">
                <a:latin typeface="Georgia" pitchFamily="18" charset="0"/>
              </a:rPr>
              <a:t>elitr</a:t>
            </a:r>
            <a:r>
              <a:rPr lang="sv-SE" sz="1200" dirty="0">
                <a:latin typeface="Georgia" pitchFamily="18" charset="0"/>
              </a:rPr>
              <a:t>, </a:t>
            </a:r>
            <a:r>
              <a:rPr lang="sv-SE" sz="1200" dirty="0" err="1" smtClean="0">
                <a:latin typeface="Georgia" pitchFamily="18" charset="0"/>
              </a:rPr>
              <a:t>diam</a:t>
            </a:r>
            <a:r>
              <a:rPr lang="sv-SE" sz="1200" dirty="0" smtClean="0">
                <a:latin typeface="Georgia" pitchFamily="18" charset="0"/>
              </a:rPr>
              <a:t> </a:t>
            </a:r>
            <a:r>
              <a:rPr lang="sv-SE" sz="1200" dirty="0" err="1">
                <a:latin typeface="Georgia" pitchFamily="18" charset="0"/>
              </a:rPr>
              <a:t>voluptua</a:t>
            </a:r>
            <a:r>
              <a:rPr lang="sv-SE" sz="1200" dirty="0">
                <a:latin typeface="Georgia" pitchFamily="18" charset="0"/>
              </a:rPr>
              <a:t>. </a:t>
            </a:r>
          </a:p>
        </p:txBody>
      </p:sp>
      <p:sp>
        <p:nvSpPr>
          <p:cNvPr id="6" name="TextBox 5"/>
          <p:cNvSpPr txBox="1"/>
          <p:nvPr/>
        </p:nvSpPr>
        <p:spPr>
          <a:xfrm>
            <a:off x="5652120" y="1129308"/>
            <a:ext cx="2431050" cy="3693319"/>
          </a:xfrm>
          <a:prstGeom prst="rect">
            <a:avLst/>
          </a:prstGeom>
          <a:noFill/>
        </p:spPr>
        <p:txBody>
          <a:bodyPr wrap="none" rtlCol="0">
            <a:spAutoFit/>
          </a:bodyPr>
          <a:lstStyle/>
          <a:p>
            <a:r>
              <a:rPr lang="sv-SE" b="1" dirty="0" smtClean="0">
                <a:latin typeface="Minya Nouvelle" pitchFamily="2" charset="0"/>
              </a:rPr>
              <a:t>Rubrikstorlek</a:t>
            </a:r>
          </a:p>
          <a:p>
            <a:r>
              <a:rPr lang="sv-SE" dirty="0" smtClean="0">
                <a:latin typeface="Minya Nouvelle" pitchFamily="2" charset="0"/>
              </a:rPr>
              <a:t>18-29px</a:t>
            </a:r>
          </a:p>
          <a:p>
            <a:r>
              <a:rPr lang="sv-SE" dirty="0" smtClean="0">
                <a:latin typeface="Minya Nouvelle" pitchFamily="2" charset="0"/>
              </a:rPr>
              <a:t>~2 * brödtextstorlek</a:t>
            </a:r>
          </a:p>
          <a:p>
            <a:endParaRPr lang="sv-SE" b="1" dirty="0" smtClean="0">
              <a:latin typeface="Minya Nouvelle" pitchFamily="2" charset="0"/>
            </a:endParaRPr>
          </a:p>
          <a:p>
            <a:r>
              <a:rPr lang="sv-SE" b="1" dirty="0" smtClean="0">
                <a:latin typeface="Minya Nouvelle" pitchFamily="2" charset="0"/>
              </a:rPr>
              <a:t>Brödtext</a:t>
            </a:r>
          </a:p>
          <a:p>
            <a:r>
              <a:rPr lang="sv-SE" dirty="0" smtClean="0">
                <a:latin typeface="Minya Nouvelle" pitchFamily="2" charset="0"/>
              </a:rPr>
              <a:t>12-14px</a:t>
            </a:r>
          </a:p>
          <a:p>
            <a:r>
              <a:rPr lang="sv-SE" dirty="0" smtClean="0">
                <a:latin typeface="Minya Nouvelle" pitchFamily="2" charset="0"/>
              </a:rPr>
              <a:t>~1/2 * rubrikstorlek</a:t>
            </a:r>
            <a:endParaRPr lang="sv-SE" dirty="0">
              <a:latin typeface="Minya Nouvelle" pitchFamily="2" charset="0"/>
            </a:endParaRPr>
          </a:p>
          <a:p>
            <a:endParaRPr lang="sv-SE" b="1" dirty="0" smtClean="0">
              <a:latin typeface="Minya Nouvelle" pitchFamily="2" charset="0"/>
            </a:endParaRPr>
          </a:p>
          <a:p>
            <a:r>
              <a:rPr lang="sv-SE" b="1" dirty="0" smtClean="0">
                <a:latin typeface="Minya Nouvelle" pitchFamily="2" charset="0"/>
              </a:rPr>
              <a:t>Linjehöjd</a:t>
            </a:r>
          </a:p>
          <a:p>
            <a:r>
              <a:rPr lang="sv-SE" dirty="0" smtClean="0">
                <a:latin typeface="Minya Nouvelle" pitchFamily="2" charset="0"/>
              </a:rPr>
              <a:t>~1.5 * brödtextstorlek</a:t>
            </a:r>
          </a:p>
          <a:p>
            <a:endParaRPr lang="sv-SE" dirty="0" smtClean="0">
              <a:latin typeface="Minya Nouvelle" pitchFamily="2" charset="0"/>
            </a:endParaRPr>
          </a:p>
          <a:p>
            <a:r>
              <a:rPr lang="sv-SE" b="1" dirty="0" smtClean="0">
                <a:latin typeface="Minya Nouvelle" pitchFamily="2" charset="0"/>
              </a:rPr>
              <a:t>Bredd</a:t>
            </a:r>
            <a:r>
              <a:rPr lang="sv-SE" dirty="0" smtClean="0">
                <a:latin typeface="Minya Nouvelle" pitchFamily="2" charset="0"/>
              </a:rPr>
              <a:t>		</a:t>
            </a:r>
          </a:p>
          <a:p>
            <a:r>
              <a:rPr lang="sv-SE" dirty="0" smtClean="0">
                <a:latin typeface="Minya Nouvelle" pitchFamily="2" charset="0"/>
              </a:rPr>
              <a:t>~30 * linjehöjden</a:t>
            </a:r>
          </a:p>
        </p:txBody>
      </p:sp>
      <p:sp>
        <p:nvSpPr>
          <p:cNvPr id="7" name="TextBox 6"/>
          <p:cNvSpPr txBox="1"/>
          <p:nvPr/>
        </p:nvSpPr>
        <p:spPr>
          <a:xfrm rot="20957507">
            <a:off x="298172" y="467483"/>
            <a:ext cx="2206053" cy="307777"/>
          </a:xfrm>
          <a:prstGeom prst="rect">
            <a:avLst/>
          </a:prstGeom>
          <a:noFill/>
        </p:spPr>
        <p:txBody>
          <a:bodyPr wrap="none" rtlCol="0">
            <a:spAutoFit/>
          </a:bodyPr>
          <a:lstStyle/>
          <a:p>
            <a:r>
              <a:rPr lang="sv-SE" sz="1400" dirty="0" smtClean="0">
                <a:solidFill>
                  <a:srgbClr val="FF0000"/>
                </a:solidFill>
                <a:latin typeface="Minya Nouvelle" pitchFamily="2" charset="0"/>
              </a:rPr>
              <a:t>Georgia, Arial, Helvetica</a:t>
            </a:r>
          </a:p>
        </p:txBody>
      </p:sp>
      <p:sp>
        <p:nvSpPr>
          <p:cNvPr id="8" name="Freeform 7"/>
          <p:cNvSpPr/>
          <p:nvPr/>
        </p:nvSpPr>
        <p:spPr>
          <a:xfrm>
            <a:off x="2429301" y="504967"/>
            <a:ext cx="547220" cy="764275"/>
          </a:xfrm>
          <a:custGeom>
            <a:avLst/>
            <a:gdLst>
              <a:gd name="connsiteX0" fmla="*/ 0 w 547220"/>
              <a:gd name="connsiteY0" fmla="*/ 0 h 764275"/>
              <a:gd name="connsiteX1" fmla="*/ 532263 w 547220"/>
              <a:gd name="connsiteY1" fmla="*/ 204717 h 764275"/>
              <a:gd name="connsiteX2" fmla="*/ 348018 w 547220"/>
              <a:gd name="connsiteY2" fmla="*/ 764275 h 764275"/>
            </a:gdLst>
            <a:ahLst/>
            <a:cxnLst>
              <a:cxn ang="0">
                <a:pos x="connsiteX0" y="connsiteY0"/>
              </a:cxn>
              <a:cxn ang="0">
                <a:pos x="connsiteX1" y="connsiteY1"/>
              </a:cxn>
              <a:cxn ang="0">
                <a:pos x="connsiteX2" y="connsiteY2"/>
              </a:cxn>
            </a:cxnLst>
            <a:rect l="l" t="t" r="r" b="b"/>
            <a:pathLst>
              <a:path w="547220" h="764275">
                <a:moveTo>
                  <a:pt x="0" y="0"/>
                </a:moveTo>
                <a:cubicBezTo>
                  <a:pt x="237130" y="38669"/>
                  <a:pt x="474260" y="77338"/>
                  <a:pt x="532263" y="204717"/>
                </a:cubicBezTo>
                <a:cubicBezTo>
                  <a:pt x="590266" y="332096"/>
                  <a:pt x="469142" y="548185"/>
                  <a:pt x="348018" y="76427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TextBox 8"/>
          <p:cNvSpPr txBox="1"/>
          <p:nvPr/>
        </p:nvSpPr>
        <p:spPr>
          <a:xfrm rot="462379">
            <a:off x="5700860" y="5050216"/>
            <a:ext cx="2063898" cy="523220"/>
          </a:xfrm>
          <a:prstGeom prst="rect">
            <a:avLst/>
          </a:prstGeom>
          <a:noFill/>
        </p:spPr>
        <p:txBody>
          <a:bodyPr wrap="none" rtlCol="0">
            <a:spAutoFit/>
          </a:bodyPr>
          <a:lstStyle/>
          <a:p>
            <a:r>
              <a:rPr lang="sv-SE" sz="1400" dirty="0" smtClean="0">
                <a:solidFill>
                  <a:srgbClr val="FF0000"/>
                </a:solidFill>
                <a:latin typeface="Minya Nouvelle" pitchFamily="2" charset="0"/>
              </a:rPr>
              <a:t>Georgia, Arial, Verdana</a:t>
            </a:r>
            <a:br>
              <a:rPr lang="sv-SE" sz="1400" dirty="0" smtClean="0">
                <a:solidFill>
                  <a:srgbClr val="FF0000"/>
                </a:solidFill>
                <a:latin typeface="Minya Nouvelle" pitchFamily="2" charset="0"/>
              </a:rPr>
            </a:br>
            <a:r>
              <a:rPr lang="sv-SE" sz="1400" dirty="0" err="1" smtClean="0">
                <a:solidFill>
                  <a:srgbClr val="FF0000"/>
                </a:solidFill>
                <a:latin typeface="Minya Nouvelle" pitchFamily="2" charset="0"/>
              </a:rPr>
              <a:t>Lucida</a:t>
            </a:r>
            <a:r>
              <a:rPr lang="sv-SE" sz="1400" dirty="0" smtClean="0">
                <a:solidFill>
                  <a:srgbClr val="FF0000"/>
                </a:solidFill>
                <a:latin typeface="Minya Nouvelle" pitchFamily="2" charset="0"/>
              </a:rPr>
              <a:t> Grande</a:t>
            </a:r>
          </a:p>
        </p:txBody>
      </p:sp>
      <p:sp>
        <p:nvSpPr>
          <p:cNvPr id="10" name="Freeform 9"/>
          <p:cNvSpPr/>
          <p:nvPr/>
        </p:nvSpPr>
        <p:spPr>
          <a:xfrm>
            <a:off x="3851920" y="4716950"/>
            <a:ext cx="1931158" cy="516814"/>
          </a:xfrm>
          <a:custGeom>
            <a:avLst/>
            <a:gdLst>
              <a:gd name="connsiteX0" fmla="*/ 1931158 w 1931158"/>
              <a:gd name="connsiteY0" fmla="*/ 402609 h 516814"/>
              <a:gd name="connsiteX1" fmla="*/ 1112293 w 1931158"/>
              <a:gd name="connsiteY1" fmla="*/ 491319 h 516814"/>
              <a:gd name="connsiteX2" fmla="*/ 0 w 1931158"/>
              <a:gd name="connsiteY2" fmla="*/ 0 h 516814"/>
            </a:gdLst>
            <a:ahLst/>
            <a:cxnLst>
              <a:cxn ang="0">
                <a:pos x="connsiteX0" y="connsiteY0"/>
              </a:cxn>
              <a:cxn ang="0">
                <a:pos x="connsiteX1" y="connsiteY1"/>
              </a:cxn>
              <a:cxn ang="0">
                <a:pos x="connsiteX2" y="connsiteY2"/>
              </a:cxn>
            </a:cxnLst>
            <a:rect l="l" t="t" r="r" b="b"/>
            <a:pathLst>
              <a:path w="1931158" h="516814">
                <a:moveTo>
                  <a:pt x="1931158" y="402609"/>
                </a:moveTo>
                <a:cubicBezTo>
                  <a:pt x="1682655" y="480514"/>
                  <a:pt x="1434153" y="558420"/>
                  <a:pt x="1112293" y="491319"/>
                </a:cubicBezTo>
                <a:cubicBezTo>
                  <a:pt x="790433" y="424218"/>
                  <a:pt x="395216" y="212109"/>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Freeform 10"/>
          <p:cNvSpPr/>
          <p:nvPr/>
        </p:nvSpPr>
        <p:spPr>
          <a:xfrm>
            <a:off x="5302155" y="414769"/>
            <a:ext cx="1705970" cy="902240"/>
          </a:xfrm>
          <a:custGeom>
            <a:avLst/>
            <a:gdLst>
              <a:gd name="connsiteX0" fmla="*/ 1705970 w 1705970"/>
              <a:gd name="connsiteY0" fmla="*/ 103846 h 902240"/>
              <a:gd name="connsiteX1" fmla="*/ 784746 w 1705970"/>
              <a:gd name="connsiteY1" fmla="*/ 69727 h 902240"/>
              <a:gd name="connsiteX2" fmla="*/ 0 w 1705970"/>
              <a:gd name="connsiteY2" fmla="*/ 902240 h 902240"/>
            </a:gdLst>
            <a:ahLst/>
            <a:cxnLst>
              <a:cxn ang="0">
                <a:pos x="connsiteX0" y="connsiteY0"/>
              </a:cxn>
              <a:cxn ang="0">
                <a:pos x="connsiteX1" y="connsiteY1"/>
              </a:cxn>
              <a:cxn ang="0">
                <a:pos x="connsiteX2" y="connsiteY2"/>
              </a:cxn>
            </a:cxnLst>
            <a:rect l="l" t="t" r="r" b="b"/>
            <a:pathLst>
              <a:path w="1705970" h="902240">
                <a:moveTo>
                  <a:pt x="1705970" y="103846"/>
                </a:moveTo>
                <a:cubicBezTo>
                  <a:pt x="1387522" y="20253"/>
                  <a:pt x="1069074" y="-63339"/>
                  <a:pt x="784746" y="69727"/>
                </a:cubicBezTo>
                <a:cubicBezTo>
                  <a:pt x="500418" y="202793"/>
                  <a:pt x="0" y="902240"/>
                  <a:pt x="0" y="90224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rot="21217747">
            <a:off x="6378184" y="466159"/>
            <a:ext cx="1503873" cy="338554"/>
          </a:xfrm>
          <a:prstGeom prst="rect">
            <a:avLst/>
          </a:prstGeom>
          <a:noFill/>
        </p:spPr>
        <p:txBody>
          <a:bodyPr wrap="none" rtlCol="0">
            <a:spAutoFit/>
          </a:bodyPr>
          <a:lstStyle/>
          <a:p>
            <a:r>
              <a:rPr lang="sv-SE" sz="1600" dirty="0" smtClean="0">
                <a:solidFill>
                  <a:srgbClr val="FF0000"/>
                </a:solidFill>
                <a:latin typeface="Minya Nouvelle" pitchFamily="2" charset="0"/>
              </a:rPr>
              <a:t>Ljus bakgrund</a:t>
            </a:r>
          </a:p>
        </p:txBody>
      </p:sp>
      <p:sp>
        <p:nvSpPr>
          <p:cNvPr id="13" name="Rectangle 12"/>
          <p:cNvSpPr/>
          <p:nvPr/>
        </p:nvSpPr>
        <p:spPr>
          <a:xfrm>
            <a:off x="255253" y="5080993"/>
            <a:ext cx="2160240" cy="461665"/>
          </a:xfrm>
          <a:prstGeom prst="rect">
            <a:avLst/>
          </a:prstGeom>
        </p:spPr>
        <p:txBody>
          <a:bodyPr wrap="square">
            <a:spAutoFit/>
          </a:bodyPr>
          <a:lstStyle/>
          <a:p>
            <a:r>
              <a:rPr lang="sv-SE" sz="1200" dirty="0" smtClean="0">
                <a:latin typeface="Minya Nouvelle" charset="0"/>
              </a:rPr>
              <a:t>Källa: </a:t>
            </a:r>
            <a:r>
              <a:rPr lang="sv-SE" sz="1200" dirty="0" err="1" smtClean="0">
                <a:latin typeface="Minya Nouvelle" charset="0"/>
              </a:rPr>
              <a:t>Smashing</a:t>
            </a:r>
            <a:r>
              <a:rPr lang="sv-SE" sz="1200" dirty="0" smtClean="0">
                <a:latin typeface="Minya Nouvelle" charset="0"/>
              </a:rPr>
              <a:t> Magazine (http://goo.gl/x2gq0)</a:t>
            </a:r>
            <a:endParaRPr lang="sv-SE" sz="1200" dirty="0">
              <a:latin typeface="Minya Nouvelle" charset="0"/>
            </a:endParaRPr>
          </a:p>
        </p:txBody>
      </p:sp>
    </p:spTree>
    <p:extLst>
      <p:ext uri="{BB962C8B-B14F-4D97-AF65-F5344CB8AC3E}">
        <p14:creationId xmlns:p14="http://schemas.microsoft.com/office/powerpoint/2010/main" val="400939496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Färg</a:t>
            </a:r>
            <a:endParaRPr lang="sv-SE" dirty="0"/>
          </a:p>
        </p:txBody>
      </p:sp>
      <p:sp>
        <p:nvSpPr>
          <p:cNvPr id="4" name="Text Box 13"/>
          <p:cNvSpPr txBox="1">
            <a:spLocks noChangeArrowheads="1"/>
          </p:cNvSpPr>
          <p:nvPr/>
        </p:nvSpPr>
        <p:spPr bwMode="auto">
          <a:xfrm>
            <a:off x="162096" y="1993404"/>
            <a:ext cx="8965916" cy="3647152"/>
          </a:xfrm>
          <a:prstGeom prst="rect">
            <a:avLst/>
          </a:prstGeom>
          <a:noFill/>
          <a:ln w="9525" algn="ctr">
            <a:noFill/>
            <a:miter lim="800000"/>
            <a:headEnd/>
            <a:tailEnd/>
          </a:ln>
        </p:spPr>
        <p:txBody>
          <a:bodyPr wrap="none">
            <a:spAutoFit/>
          </a:bodyPr>
          <a:lstStyle/>
          <a:p>
            <a:r>
              <a:rPr lang="sv-SE" sz="1400" b="1" dirty="0">
                <a:latin typeface="Minya Nouvelle" charset="0"/>
              </a:rPr>
              <a:t>Det finns </a:t>
            </a:r>
            <a:r>
              <a:rPr lang="sv-SE" sz="1400" b="1" dirty="0" smtClean="0">
                <a:latin typeface="Minya Nouvelle" charset="0"/>
              </a:rPr>
              <a:t>17 </a:t>
            </a:r>
            <a:r>
              <a:rPr lang="sv-SE" sz="1400" b="1" dirty="0">
                <a:latin typeface="Minya Nouvelle" charset="0"/>
              </a:rPr>
              <a:t>fördefinierade färger (enligt standarden):</a:t>
            </a:r>
          </a:p>
          <a:p>
            <a:endParaRPr lang="sv-SE" sz="1400" b="1" dirty="0">
              <a:latin typeface="Verdana" pitchFamily="34" charset="0"/>
            </a:endParaRPr>
          </a:p>
          <a:p>
            <a:pPr>
              <a:lnSpc>
                <a:spcPct val="150000"/>
              </a:lnSpc>
            </a:pPr>
            <a:r>
              <a:rPr lang="sv-SE" sz="1400" b="1" dirty="0">
                <a:latin typeface="Verdana" pitchFamily="34" charset="0"/>
              </a:rPr>
              <a:t>Black		#000000 (0,0,0)		Green		#008000 (0,128,0)</a:t>
            </a:r>
          </a:p>
          <a:p>
            <a:pPr>
              <a:lnSpc>
                <a:spcPct val="150000"/>
              </a:lnSpc>
            </a:pPr>
            <a:r>
              <a:rPr lang="sv-SE" sz="1400" b="1" dirty="0">
                <a:latin typeface="Verdana" pitchFamily="34" charset="0"/>
              </a:rPr>
              <a:t>Silver		#C0C0C0 (192,192,192)	Lime		#00FF00 (0,255,0)</a:t>
            </a:r>
          </a:p>
          <a:p>
            <a:pPr>
              <a:lnSpc>
                <a:spcPct val="150000"/>
              </a:lnSpc>
            </a:pPr>
            <a:r>
              <a:rPr lang="sv-SE" sz="1400" b="1" dirty="0">
                <a:latin typeface="Verdana" pitchFamily="34" charset="0"/>
              </a:rPr>
              <a:t>Gray		#808080 (128,128,128)	Olive		#808000 (128,128,0)</a:t>
            </a:r>
            <a:br>
              <a:rPr lang="sv-SE" sz="1400" b="1" dirty="0">
                <a:latin typeface="Verdana" pitchFamily="34" charset="0"/>
              </a:rPr>
            </a:br>
            <a:r>
              <a:rPr lang="sv-SE" sz="1400" b="1" dirty="0">
                <a:latin typeface="Verdana" pitchFamily="34" charset="0"/>
              </a:rPr>
              <a:t>White		#FFFFFF (255,255,255)	</a:t>
            </a:r>
            <a:r>
              <a:rPr lang="sv-SE" sz="1400" b="1" dirty="0" smtClean="0">
                <a:latin typeface="Verdana" pitchFamily="34" charset="0"/>
              </a:rPr>
              <a:t>Orange		#FFA500 (255,165,0)</a:t>
            </a:r>
            <a:endParaRPr lang="sv-SE" sz="1400" b="1" dirty="0">
              <a:latin typeface="Verdana" pitchFamily="34" charset="0"/>
            </a:endParaRPr>
          </a:p>
          <a:p>
            <a:pPr>
              <a:lnSpc>
                <a:spcPct val="150000"/>
              </a:lnSpc>
            </a:pPr>
            <a:r>
              <a:rPr lang="sv-SE" sz="1400" b="1" dirty="0" err="1">
                <a:latin typeface="Verdana" pitchFamily="34" charset="0"/>
              </a:rPr>
              <a:t>Maroon</a:t>
            </a:r>
            <a:r>
              <a:rPr lang="sv-SE" sz="1400" b="1" dirty="0">
                <a:latin typeface="Verdana" pitchFamily="34" charset="0"/>
              </a:rPr>
              <a:t>		#80000 (128,0,0)		</a:t>
            </a:r>
            <a:r>
              <a:rPr lang="sv-SE" sz="1400" b="1" dirty="0" err="1" smtClean="0">
                <a:latin typeface="Verdana" pitchFamily="34" charset="0"/>
              </a:rPr>
              <a:t>Yellow</a:t>
            </a:r>
            <a:r>
              <a:rPr lang="sv-SE" sz="1400" b="1" dirty="0">
                <a:latin typeface="Verdana" pitchFamily="34" charset="0"/>
              </a:rPr>
              <a:t>		#FFFF00 (255,255,0)</a:t>
            </a:r>
          </a:p>
          <a:p>
            <a:pPr>
              <a:lnSpc>
                <a:spcPct val="150000"/>
              </a:lnSpc>
            </a:pPr>
            <a:r>
              <a:rPr lang="sv-SE" sz="1400" b="1" dirty="0">
                <a:latin typeface="Verdana" pitchFamily="34" charset="0"/>
              </a:rPr>
              <a:t>Red		#FF0000 (255,0,0)	</a:t>
            </a:r>
            <a:r>
              <a:rPr lang="sv-SE" sz="1400" b="1" dirty="0" err="1" smtClean="0">
                <a:latin typeface="Verdana" pitchFamily="34" charset="0"/>
              </a:rPr>
              <a:t>Navy</a:t>
            </a:r>
            <a:r>
              <a:rPr lang="sv-SE" sz="1400" b="1" dirty="0">
                <a:latin typeface="Verdana" pitchFamily="34" charset="0"/>
              </a:rPr>
              <a:t>		#000080 (0,0,128)</a:t>
            </a:r>
            <a:r>
              <a:rPr lang="sv-SE" sz="1400" b="1" dirty="0" smtClean="0">
                <a:latin typeface="Verdana" pitchFamily="34" charset="0"/>
              </a:rPr>
              <a:t/>
            </a:r>
            <a:br>
              <a:rPr lang="sv-SE" sz="1400" b="1" dirty="0" smtClean="0">
                <a:latin typeface="Verdana" pitchFamily="34" charset="0"/>
              </a:rPr>
            </a:br>
            <a:r>
              <a:rPr lang="sv-SE" sz="1400" b="1" dirty="0" smtClean="0">
                <a:latin typeface="Verdana" pitchFamily="34" charset="0"/>
              </a:rPr>
              <a:t>Purple</a:t>
            </a:r>
            <a:r>
              <a:rPr lang="sv-SE" sz="1400" b="1" dirty="0">
                <a:latin typeface="Verdana" pitchFamily="34" charset="0"/>
              </a:rPr>
              <a:t>		#800080 (128,0,128)	</a:t>
            </a:r>
            <a:r>
              <a:rPr lang="sv-SE" sz="1400" b="1" dirty="0" err="1">
                <a:latin typeface="Verdana" pitchFamily="34" charset="0"/>
              </a:rPr>
              <a:t>Blue</a:t>
            </a:r>
            <a:r>
              <a:rPr lang="sv-SE" sz="1400" b="1" dirty="0">
                <a:latin typeface="Verdana" pitchFamily="34" charset="0"/>
              </a:rPr>
              <a:t>		#0000FF (0,0,255)</a:t>
            </a:r>
          </a:p>
          <a:p>
            <a:pPr>
              <a:lnSpc>
                <a:spcPct val="150000"/>
              </a:lnSpc>
            </a:pPr>
            <a:r>
              <a:rPr lang="sv-SE" sz="1400" b="1" dirty="0" smtClean="0">
                <a:latin typeface="Verdana" pitchFamily="34" charset="0"/>
              </a:rPr>
              <a:t>Fuchsia</a:t>
            </a:r>
            <a:r>
              <a:rPr lang="sv-SE" sz="1400" b="1" dirty="0">
                <a:latin typeface="Verdana" pitchFamily="34" charset="0"/>
              </a:rPr>
              <a:t>		#FF00FF	(255,0,255)	</a:t>
            </a:r>
            <a:r>
              <a:rPr lang="sv-SE" sz="1400" b="1" dirty="0" err="1">
                <a:latin typeface="Verdana" pitchFamily="34" charset="0"/>
              </a:rPr>
              <a:t>Teal</a:t>
            </a:r>
            <a:r>
              <a:rPr lang="sv-SE" sz="1400" b="1" dirty="0">
                <a:latin typeface="Verdana" pitchFamily="34" charset="0"/>
              </a:rPr>
              <a:t>		#008080 (0,128,128)</a:t>
            </a:r>
            <a:br>
              <a:rPr lang="sv-SE" sz="1400" b="1" dirty="0">
                <a:latin typeface="Verdana" pitchFamily="34" charset="0"/>
              </a:rPr>
            </a:br>
            <a:r>
              <a:rPr lang="sv-SE" sz="1400" b="1" dirty="0" smtClean="0">
                <a:latin typeface="Verdana" pitchFamily="34" charset="0"/>
              </a:rPr>
              <a:t>					Aqua</a:t>
            </a:r>
            <a:r>
              <a:rPr lang="sv-SE" sz="1400" b="1" dirty="0">
                <a:latin typeface="Verdana" pitchFamily="34" charset="0"/>
              </a:rPr>
              <a:t>		#00FFFF (0,255,255)</a:t>
            </a:r>
          </a:p>
          <a:p>
            <a:endParaRPr lang="sv-SE" sz="1400" b="1" dirty="0">
              <a:latin typeface="Verdana" pitchFamily="34" charset="0"/>
            </a:endParaRPr>
          </a:p>
        </p:txBody>
      </p:sp>
      <p:sp>
        <p:nvSpPr>
          <p:cNvPr id="5" name="Rectangle 14"/>
          <p:cNvSpPr>
            <a:spLocks noChangeArrowheads="1"/>
          </p:cNvSpPr>
          <p:nvPr/>
        </p:nvSpPr>
        <p:spPr bwMode="auto">
          <a:xfrm>
            <a:off x="1140036" y="2426272"/>
            <a:ext cx="914400" cy="369332"/>
          </a:xfrm>
          <a:prstGeom prst="rect">
            <a:avLst/>
          </a:prstGeom>
          <a:solidFill>
            <a:schemeClr val="tx1"/>
          </a:solidFill>
          <a:ln w="9525" algn="ctr">
            <a:solidFill>
              <a:schemeClr val="tx1"/>
            </a:solidFill>
            <a:miter lim="800000"/>
            <a:headEnd/>
            <a:tailEnd/>
          </a:ln>
        </p:spPr>
        <p:txBody>
          <a:bodyPr wrap="square" anchor="ctr">
            <a:spAutoFit/>
          </a:bodyPr>
          <a:lstStyle/>
          <a:p>
            <a:endParaRPr lang="sv-SE"/>
          </a:p>
        </p:txBody>
      </p:sp>
      <p:sp>
        <p:nvSpPr>
          <p:cNvPr id="6" name="Rectangle 15"/>
          <p:cNvSpPr>
            <a:spLocks noChangeArrowheads="1"/>
          </p:cNvSpPr>
          <p:nvPr/>
        </p:nvSpPr>
        <p:spPr bwMode="auto">
          <a:xfrm>
            <a:off x="1140036" y="2786635"/>
            <a:ext cx="914400" cy="369332"/>
          </a:xfrm>
          <a:prstGeom prst="rect">
            <a:avLst/>
          </a:prstGeom>
          <a:solidFill>
            <a:srgbClr val="C0C0C0"/>
          </a:solidFill>
          <a:ln w="9525" algn="ctr">
            <a:solidFill>
              <a:schemeClr val="tx1"/>
            </a:solidFill>
            <a:miter lim="800000"/>
            <a:headEnd/>
            <a:tailEnd/>
          </a:ln>
        </p:spPr>
        <p:txBody>
          <a:bodyPr wrap="square" anchor="ctr">
            <a:spAutoFit/>
          </a:bodyPr>
          <a:lstStyle/>
          <a:p>
            <a:endParaRPr lang="sv-SE"/>
          </a:p>
        </p:txBody>
      </p:sp>
      <p:sp>
        <p:nvSpPr>
          <p:cNvPr id="7" name="Rectangle 16"/>
          <p:cNvSpPr>
            <a:spLocks noChangeArrowheads="1"/>
          </p:cNvSpPr>
          <p:nvPr/>
        </p:nvSpPr>
        <p:spPr bwMode="auto">
          <a:xfrm>
            <a:off x="1140036" y="3108897"/>
            <a:ext cx="914400" cy="369332"/>
          </a:xfrm>
          <a:prstGeom prst="rect">
            <a:avLst/>
          </a:prstGeom>
          <a:solidFill>
            <a:srgbClr val="505050"/>
          </a:solidFill>
          <a:ln w="9525" algn="ctr">
            <a:solidFill>
              <a:schemeClr val="tx1"/>
            </a:solidFill>
            <a:miter lim="800000"/>
            <a:headEnd/>
            <a:tailEnd/>
          </a:ln>
        </p:spPr>
        <p:txBody>
          <a:bodyPr wrap="square" anchor="ctr">
            <a:spAutoFit/>
          </a:bodyPr>
          <a:lstStyle/>
          <a:p>
            <a:endParaRPr lang="sv-SE"/>
          </a:p>
        </p:txBody>
      </p:sp>
      <p:sp>
        <p:nvSpPr>
          <p:cNvPr id="8" name="Rectangle 17"/>
          <p:cNvSpPr>
            <a:spLocks noChangeArrowheads="1"/>
          </p:cNvSpPr>
          <p:nvPr/>
        </p:nvSpPr>
        <p:spPr bwMode="auto">
          <a:xfrm>
            <a:off x="1140036" y="3434335"/>
            <a:ext cx="914400" cy="369332"/>
          </a:xfrm>
          <a:prstGeom prst="rect">
            <a:avLst/>
          </a:prstGeom>
          <a:solidFill>
            <a:schemeClr val="bg1"/>
          </a:solidFill>
          <a:ln w="9525" algn="ctr">
            <a:solidFill>
              <a:schemeClr val="tx1"/>
            </a:solidFill>
            <a:miter lim="800000"/>
            <a:headEnd/>
            <a:tailEnd/>
          </a:ln>
        </p:spPr>
        <p:txBody>
          <a:bodyPr wrap="square" anchor="ctr">
            <a:spAutoFit/>
          </a:bodyPr>
          <a:lstStyle/>
          <a:p>
            <a:endParaRPr lang="sv-SE"/>
          </a:p>
        </p:txBody>
      </p:sp>
      <p:sp>
        <p:nvSpPr>
          <p:cNvPr id="9" name="Rectangle 18"/>
          <p:cNvSpPr>
            <a:spLocks noChangeArrowheads="1"/>
          </p:cNvSpPr>
          <p:nvPr/>
        </p:nvSpPr>
        <p:spPr bwMode="auto">
          <a:xfrm>
            <a:off x="1140036" y="3774060"/>
            <a:ext cx="914400" cy="369332"/>
          </a:xfrm>
          <a:prstGeom prst="rect">
            <a:avLst/>
          </a:prstGeom>
          <a:solidFill>
            <a:srgbClr val="800000"/>
          </a:solidFill>
          <a:ln w="9525" algn="ctr">
            <a:solidFill>
              <a:schemeClr val="tx1"/>
            </a:solidFill>
            <a:miter lim="800000"/>
            <a:headEnd/>
            <a:tailEnd/>
          </a:ln>
        </p:spPr>
        <p:txBody>
          <a:bodyPr wrap="square" anchor="ctr">
            <a:spAutoFit/>
          </a:bodyPr>
          <a:lstStyle/>
          <a:p>
            <a:endParaRPr lang="sv-SE"/>
          </a:p>
        </p:txBody>
      </p:sp>
      <p:sp>
        <p:nvSpPr>
          <p:cNvPr id="10" name="Rectangle 19"/>
          <p:cNvSpPr>
            <a:spLocks noChangeArrowheads="1"/>
          </p:cNvSpPr>
          <p:nvPr/>
        </p:nvSpPr>
        <p:spPr bwMode="auto">
          <a:xfrm>
            <a:off x="1140036" y="4083622"/>
            <a:ext cx="914400" cy="369332"/>
          </a:xfrm>
          <a:prstGeom prst="rect">
            <a:avLst/>
          </a:prstGeom>
          <a:solidFill>
            <a:srgbClr val="FF0000"/>
          </a:solidFill>
          <a:ln w="9525" algn="ctr">
            <a:solidFill>
              <a:schemeClr val="tx1"/>
            </a:solidFill>
            <a:miter lim="800000"/>
            <a:headEnd/>
            <a:tailEnd/>
          </a:ln>
        </p:spPr>
        <p:txBody>
          <a:bodyPr wrap="square" anchor="ctr">
            <a:spAutoFit/>
          </a:bodyPr>
          <a:lstStyle/>
          <a:p>
            <a:endParaRPr lang="sv-SE"/>
          </a:p>
        </p:txBody>
      </p:sp>
      <p:sp>
        <p:nvSpPr>
          <p:cNvPr id="11" name="Rectangle 20"/>
          <p:cNvSpPr>
            <a:spLocks noChangeArrowheads="1"/>
          </p:cNvSpPr>
          <p:nvPr/>
        </p:nvSpPr>
        <p:spPr bwMode="auto">
          <a:xfrm>
            <a:off x="1140037" y="4416997"/>
            <a:ext cx="914400" cy="369332"/>
          </a:xfrm>
          <a:prstGeom prst="rect">
            <a:avLst/>
          </a:prstGeom>
          <a:solidFill>
            <a:srgbClr val="800080"/>
          </a:solidFill>
          <a:ln w="9525" algn="ctr">
            <a:solidFill>
              <a:schemeClr val="tx1"/>
            </a:solidFill>
            <a:miter lim="800000"/>
            <a:headEnd/>
            <a:tailEnd/>
          </a:ln>
        </p:spPr>
        <p:txBody>
          <a:bodyPr wrap="square" anchor="ctr">
            <a:spAutoFit/>
          </a:bodyPr>
          <a:lstStyle/>
          <a:p>
            <a:endParaRPr lang="sv-SE"/>
          </a:p>
        </p:txBody>
      </p:sp>
      <p:sp>
        <p:nvSpPr>
          <p:cNvPr id="12" name="Rectangle 21"/>
          <p:cNvSpPr>
            <a:spLocks noChangeArrowheads="1"/>
          </p:cNvSpPr>
          <p:nvPr/>
        </p:nvSpPr>
        <p:spPr bwMode="auto">
          <a:xfrm>
            <a:off x="1140036" y="4731322"/>
            <a:ext cx="914400" cy="369332"/>
          </a:xfrm>
          <a:prstGeom prst="rect">
            <a:avLst/>
          </a:prstGeom>
          <a:solidFill>
            <a:srgbClr val="FF00FF"/>
          </a:solidFill>
          <a:ln w="9525" algn="ctr">
            <a:solidFill>
              <a:schemeClr val="tx1"/>
            </a:solidFill>
            <a:miter lim="800000"/>
            <a:headEnd/>
            <a:tailEnd/>
          </a:ln>
        </p:spPr>
        <p:txBody>
          <a:bodyPr wrap="square" anchor="ctr">
            <a:spAutoFit/>
          </a:bodyPr>
          <a:lstStyle/>
          <a:p>
            <a:endParaRPr lang="sv-SE"/>
          </a:p>
        </p:txBody>
      </p:sp>
      <p:sp>
        <p:nvSpPr>
          <p:cNvPr id="13" name="Rectangle 22"/>
          <p:cNvSpPr>
            <a:spLocks noChangeArrowheads="1"/>
          </p:cNvSpPr>
          <p:nvPr/>
        </p:nvSpPr>
        <p:spPr bwMode="auto">
          <a:xfrm>
            <a:off x="5652121" y="2435797"/>
            <a:ext cx="914400" cy="369332"/>
          </a:xfrm>
          <a:prstGeom prst="rect">
            <a:avLst/>
          </a:prstGeom>
          <a:solidFill>
            <a:srgbClr val="008000"/>
          </a:solidFill>
          <a:ln w="9525" algn="ctr">
            <a:solidFill>
              <a:schemeClr val="tx1"/>
            </a:solidFill>
            <a:miter lim="800000"/>
            <a:headEnd/>
            <a:tailEnd/>
          </a:ln>
        </p:spPr>
        <p:txBody>
          <a:bodyPr wrap="square" anchor="ctr">
            <a:spAutoFit/>
          </a:bodyPr>
          <a:lstStyle/>
          <a:p>
            <a:endParaRPr lang="sv-SE"/>
          </a:p>
        </p:txBody>
      </p:sp>
      <p:sp>
        <p:nvSpPr>
          <p:cNvPr id="14" name="Rectangle 23"/>
          <p:cNvSpPr>
            <a:spLocks noChangeArrowheads="1"/>
          </p:cNvSpPr>
          <p:nvPr/>
        </p:nvSpPr>
        <p:spPr bwMode="auto">
          <a:xfrm>
            <a:off x="5652121" y="2796160"/>
            <a:ext cx="914400" cy="369332"/>
          </a:xfrm>
          <a:prstGeom prst="rect">
            <a:avLst/>
          </a:prstGeom>
          <a:solidFill>
            <a:srgbClr val="00FF00"/>
          </a:solidFill>
          <a:ln w="9525" algn="ctr">
            <a:solidFill>
              <a:schemeClr val="tx1"/>
            </a:solidFill>
            <a:miter lim="800000"/>
            <a:headEnd/>
            <a:tailEnd/>
          </a:ln>
        </p:spPr>
        <p:txBody>
          <a:bodyPr wrap="square" anchor="ctr">
            <a:spAutoFit/>
          </a:bodyPr>
          <a:lstStyle/>
          <a:p>
            <a:endParaRPr lang="sv-SE"/>
          </a:p>
        </p:txBody>
      </p:sp>
      <p:sp>
        <p:nvSpPr>
          <p:cNvPr id="15" name="Rectangle 24"/>
          <p:cNvSpPr>
            <a:spLocks noChangeArrowheads="1"/>
          </p:cNvSpPr>
          <p:nvPr/>
        </p:nvSpPr>
        <p:spPr bwMode="auto">
          <a:xfrm>
            <a:off x="5652121" y="3118422"/>
            <a:ext cx="914400" cy="369332"/>
          </a:xfrm>
          <a:prstGeom prst="rect">
            <a:avLst/>
          </a:prstGeom>
          <a:solidFill>
            <a:srgbClr val="808000"/>
          </a:solidFill>
          <a:ln w="9525" algn="ctr">
            <a:solidFill>
              <a:schemeClr val="tx1"/>
            </a:solidFill>
            <a:miter lim="800000"/>
            <a:headEnd/>
            <a:tailEnd/>
          </a:ln>
        </p:spPr>
        <p:txBody>
          <a:bodyPr wrap="square" anchor="ctr">
            <a:spAutoFit/>
          </a:bodyPr>
          <a:lstStyle/>
          <a:p>
            <a:endParaRPr lang="sv-SE"/>
          </a:p>
        </p:txBody>
      </p:sp>
      <p:sp>
        <p:nvSpPr>
          <p:cNvPr id="16" name="Rectangle 25"/>
          <p:cNvSpPr>
            <a:spLocks noChangeArrowheads="1"/>
          </p:cNvSpPr>
          <p:nvPr/>
        </p:nvSpPr>
        <p:spPr bwMode="auto">
          <a:xfrm>
            <a:off x="5652121" y="3793604"/>
            <a:ext cx="914400" cy="369332"/>
          </a:xfrm>
          <a:prstGeom prst="rect">
            <a:avLst/>
          </a:prstGeom>
          <a:solidFill>
            <a:srgbClr val="FFFF00"/>
          </a:solidFill>
          <a:ln w="9525" algn="ctr">
            <a:solidFill>
              <a:schemeClr val="tx1"/>
            </a:solidFill>
            <a:miter lim="800000"/>
            <a:headEnd/>
            <a:tailEnd/>
          </a:ln>
        </p:spPr>
        <p:txBody>
          <a:bodyPr wrap="square" anchor="ctr">
            <a:spAutoFit/>
          </a:bodyPr>
          <a:lstStyle/>
          <a:p>
            <a:endParaRPr lang="sv-SE"/>
          </a:p>
        </p:txBody>
      </p:sp>
      <p:sp>
        <p:nvSpPr>
          <p:cNvPr id="17" name="Rectangle 26"/>
          <p:cNvSpPr>
            <a:spLocks noChangeArrowheads="1"/>
          </p:cNvSpPr>
          <p:nvPr/>
        </p:nvSpPr>
        <p:spPr bwMode="auto">
          <a:xfrm>
            <a:off x="5652121" y="4133329"/>
            <a:ext cx="914400" cy="369332"/>
          </a:xfrm>
          <a:prstGeom prst="rect">
            <a:avLst/>
          </a:prstGeom>
          <a:solidFill>
            <a:srgbClr val="000080"/>
          </a:solidFill>
          <a:ln w="9525" algn="ctr">
            <a:solidFill>
              <a:schemeClr val="tx1"/>
            </a:solidFill>
            <a:miter lim="800000"/>
            <a:headEnd/>
            <a:tailEnd/>
          </a:ln>
        </p:spPr>
        <p:txBody>
          <a:bodyPr wrap="square" anchor="ctr">
            <a:spAutoFit/>
          </a:bodyPr>
          <a:lstStyle/>
          <a:p>
            <a:endParaRPr lang="sv-SE"/>
          </a:p>
        </p:txBody>
      </p:sp>
      <p:sp>
        <p:nvSpPr>
          <p:cNvPr id="18" name="Rectangle 27"/>
          <p:cNvSpPr>
            <a:spLocks noChangeArrowheads="1"/>
          </p:cNvSpPr>
          <p:nvPr/>
        </p:nvSpPr>
        <p:spPr bwMode="auto">
          <a:xfrm>
            <a:off x="5652121" y="4442891"/>
            <a:ext cx="914400" cy="369332"/>
          </a:xfrm>
          <a:prstGeom prst="rect">
            <a:avLst/>
          </a:prstGeom>
          <a:solidFill>
            <a:srgbClr val="0000FF"/>
          </a:solidFill>
          <a:ln w="9525" algn="ctr">
            <a:solidFill>
              <a:schemeClr val="tx1"/>
            </a:solidFill>
            <a:miter lim="800000"/>
            <a:headEnd/>
            <a:tailEnd/>
          </a:ln>
        </p:spPr>
        <p:txBody>
          <a:bodyPr wrap="square" anchor="ctr">
            <a:spAutoFit/>
          </a:bodyPr>
          <a:lstStyle/>
          <a:p>
            <a:endParaRPr lang="sv-SE"/>
          </a:p>
        </p:txBody>
      </p:sp>
      <p:sp>
        <p:nvSpPr>
          <p:cNvPr id="19" name="Rectangle 28"/>
          <p:cNvSpPr>
            <a:spLocks noChangeArrowheads="1"/>
          </p:cNvSpPr>
          <p:nvPr/>
        </p:nvSpPr>
        <p:spPr bwMode="auto">
          <a:xfrm>
            <a:off x="5652120" y="4783132"/>
            <a:ext cx="914400" cy="369332"/>
          </a:xfrm>
          <a:prstGeom prst="rect">
            <a:avLst/>
          </a:prstGeom>
          <a:solidFill>
            <a:srgbClr val="008080"/>
          </a:solidFill>
          <a:ln w="9525" algn="ctr">
            <a:solidFill>
              <a:schemeClr val="tx1"/>
            </a:solidFill>
            <a:miter lim="800000"/>
            <a:headEnd/>
            <a:tailEnd/>
          </a:ln>
        </p:spPr>
        <p:txBody>
          <a:bodyPr wrap="square" anchor="ctr">
            <a:spAutoFit/>
          </a:bodyPr>
          <a:lstStyle/>
          <a:p>
            <a:endParaRPr lang="sv-SE"/>
          </a:p>
        </p:txBody>
      </p:sp>
      <p:sp>
        <p:nvSpPr>
          <p:cNvPr id="20" name="Rectangle 29"/>
          <p:cNvSpPr>
            <a:spLocks noChangeArrowheads="1"/>
          </p:cNvSpPr>
          <p:nvPr/>
        </p:nvSpPr>
        <p:spPr bwMode="auto">
          <a:xfrm>
            <a:off x="5652121" y="5090591"/>
            <a:ext cx="914400" cy="369332"/>
          </a:xfrm>
          <a:prstGeom prst="rect">
            <a:avLst/>
          </a:prstGeom>
          <a:solidFill>
            <a:srgbClr val="00FFFF"/>
          </a:solidFill>
          <a:ln w="9525" algn="ctr">
            <a:solidFill>
              <a:schemeClr val="tx1"/>
            </a:solidFill>
            <a:miter lim="800000"/>
            <a:headEnd/>
            <a:tailEnd/>
          </a:ln>
        </p:spPr>
        <p:txBody>
          <a:bodyPr wrap="square" anchor="ctr">
            <a:spAutoFit/>
          </a:bodyPr>
          <a:lstStyle/>
          <a:p>
            <a:endParaRPr lang="sv-SE"/>
          </a:p>
        </p:txBody>
      </p:sp>
      <p:sp>
        <p:nvSpPr>
          <p:cNvPr id="21" name="Text Box 5"/>
          <p:cNvSpPr txBox="1">
            <a:spLocks noChangeArrowheads="1"/>
          </p:cNvSpPr>
          <p:nvPr/>
        </p:nvSpPr>
        <p:spPr bwMode="auto">
          <a:xfrm>
            <a:off x="2754946" y="1205007"/>
            <a:ext cx="4841390" cy="369332"/>
          </a:xfrm>
          <a:prstGeom prst="rect">
            <a:avLst/>
          </a:prstGeom>
          <a:noFill/>
          <a:ln w="9525" algn="ctr">
            <a:noFill/>
            <a:miter lim="800000"/>
            <a:headEnd/>
            <a:tailEnd/>
          </a:ln>
        </p:spPr>
        <p:txBody>
          <a:bodyPr wrap="none">
            <a:spAutoFit/>
          </a:bodyPr>
          <a:lstStyle/>
          <a:p>
            <a:r>
              <a:rPr lang="sv-SE" b="1" dirty="0">
                <a:latin typeface="Verdana" pitchFamily="34" charset="0"/>
              </a:rPr>
              <a:t>= </a:t>
            </a:r>
            <a:r>
              <a:rPr lang="sv-SE" b="1" dirty="0" err="1">
                <a:latin typeface="Verdana" pitchFamily="34" charset="0"/>
              </a:rPr>
              <a:t>Navy</a:t>
            </a:r>
            <a:r>
              <a:rPr lang="sv-SE" b="1" dirty="0">
                <a:latin typeface="Verdana" pitchFamily="34" charset="0"/>
              </a:rPr>
              <a:t> = #000080 = </a:t>
            </a:r>
            <a:r>
              <a:rPr lang="sv-SE" b="1" dirty="0" err="1">
                <a:latin typeface="Verdana" pitchFamily="34" charset="0"/>
              </a:rPr>
              <a:t>rgb</a:t>
            </a:r>
            <a:r>
              <a:rPr lang="sv-SE" b="1" dirty="0">
                <a:latin typeface="Verdana" pitchFamily="34" charset="0"/>
              </a:rPr>
              <a:t>(0, 0, 128)</a:t>
            </a:r>
          </a:p>
        </p:txBody>
      </p:sp>
      <p:sp>
        <p:nvSpPr>
          <p:cNvPr id="22" name="Rectangle 6"/>
          <p:cNvSpPr>
            <a:spLocks noChangeArrowheads="1"/>
          </p:cNvSpPr>
          <p:nvPr/>
        </p:nvSpPr>
        <p:spPr bwMode="auto">
          <a:xfrm>
            <a:off x="1673862" y="1201316"/>
            <a:ext cx="1052510" cy="369332"/>
          </a:xfrm>
          <a:prstGeom prst="rect">
            <a:avLst/>
          </a:prstGeom>
          <a:solidFill>
            <a:srgbClr val="000080"/>
          </a:solidFill>
          <a:ln w="9525" algn="ctr">
            <a:noFill/>
            <a:miter lim="800000"/>
            <a:headEnd/>
            <a:tailEnd/>
          </a:ln>
        </p:spPr>
        <p:txBody>
          <a:bodyPr wrap="square" anchor="ctr">
            <a:spAutoFit/>
          </a:bodyPr>
          <a:lstStyle/>
          <a:p>
            <a:endParaRPr lang="sv-SE"/>
          </a:p>
        </p:txBody>
      </p:sp>
      <p:sp>
        <p:nvSpPr>
          <p:cNvPr id="23" name="Text Box 10"/>
          <p:cNvSpPr txBox="1">
            <a:spLocks noChangeArrowheads="1"/>
          </p:cNvSpPr>
          <p:nvPr/>
        </p:nvSpPr>
        <p:spPr bwMode="auto">
          <a:xfrm>
            <a:off x="4371374" y="1574339"/>
            <a:ext cx="312906" cy="307777"/>
          </a:xfrm>
          <a:prstGeom prst="rect">
            <a:avLst/>
          </a:prstGeom>
          <a:noFill/>
          <a:ln w="9525" algn="ctr">
            <a:noFill/>
            <a:miter lim="800000"/>
            <a:headEnd/>
            <a:tailEnd/>
          </a:ln>
        </p:spPr>
        <p:txBody>
          <a:bodyPr wrap="none">
            <a:spAutoFit/>
          </a:bodyPr>
          <a:lstStyle/>
          <a:p>
            <a:r>
              <a:rPr lang="sv-SE" sz="1400" b="1" dirty="0">
                <a:solidFill>
                  <a:schemeClr val="tx2"/>
                </a:solidFill>
                <a:latin typeface="Verdana" pitchFamily="34" charset="0"/>
              </a:rPr>
              <a:t>0</a:t>
            </a:r>
          </a:p>
        </p:txBody>
      </p:sp>
      <p:sp>
        <p:nvSpPr>
          <p:cNvPr id="24" name="Text Box 11"/>
          <p:cNvSpPr txBox="1">
            <a:spLocks noChangeArrowheads="1"/>
          </p:cNvSpPr>
          <p:nvPr/>
        </p:nvSpPr>
        <p:spPr bwMode="auto">
          <a:xfrm>
            <a:off x="4652486" y="1578695"/>
            <a:ext cx="312906" cy="307777"/>
          </a:xfrm>
          <a:prstGeom prst="rect">
            <a:avLst/>
          </a:prstGeom>
          <a:noFill/>
          <a:ln w="9525" algn="ctr">
            <a:noFill/>
            <a:miter lim="800000"/>
            <a:headEnd/>
            <a:tailEnd/>
          </a:ln>
        </p:spPr>
        <p:txBody>
          <a:bodyPr wrap="none">
            <a:spAutoFit/>
          </a:bodyPr>
          <a:lstStyle/>
          <a:p>
            <a:r>
              <a:rPr lang="sv-SE" sz="1400" b="1" dirty="0">
                <a:solidFill>
                  <a:schemeClr val="tx2"/>
                </a:solidFill>
                <a:latin typeface="Verdana" pitchFamily="34" charset="0"/>
              </a:rPr>
              <a:t>0</a:t>
            </a:r>
          </a:p>
        </p:txBody>
      </p:sp>
      <p:sp>
        <p:nvSpPr>
          <p:cNvPr id="25" name="Text Box 12"/>
          <p:cNvSpPr txBox="1">
            <a:spLocks noChangeArrowheads="1"/>
          </p:cNvSpPr>
          <p:nvPr/>
        </p:nvSpPr>
        <p:spPr bwMode="auto">
          <a:xfrm>
            <a:off x="4886179" y="1576319"/>
            <a:ext cx="569387" cy="307777"/>
          </a:xfrm>
          <a:prstGeom prst="rect">
            <a:avLst/>
          </a:prstGeom>
          <a:noFill/>
          <a:ln w="9525" algn="ctr">
            <a:noFill/>
            <a:miter lim="800000"/>
            <a:headEnd/>
            <a:tailEnd/>
          </a:ln>
        </p:spPr>
        <p:txBody>
          <a:bodyPr wrap="none">
            <a:spAutoFit/>
          </a:bodyPr>
          <a:lstStyle/>
          <a:p>
            <a:r>
              <a:rPr lang="sv-SE" sz="1400" b="1" dirty="0">
                <a:solidFill>
                  <a:schemeClr val="tx2"/>
                </a:solidFill>
                <a:latin typeface="Verdana" pitchFamily="34" charset="0"/>
              </a:rPr>
              <a:t>128</a:t>
            </a:r>
          </a:p>
        </p:txBody>
      </p:sp>
      <p:sp>
        <p:nvSpPr>
          <p:cNvPr id="26" name="Left Brace 25"/>
          <p:cNvSpPr/>
          <p:nvPr/>
        </p:nvSpPr>
        <p:spPr>
          <a:xfrm rot="16200000">
            <a:off x="4721857" y="1451064"/>
            <a:ext cx="152400" cy="2286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Left Brace 26"/>
          <p:cNvSpPr/>
          <p:nvPr/>
        </p:nvSpPr>
        <p:spPr>
          <a:xfrm rot="16200000">
            <a:off x="5040946" y="1451073"/>
            <a:ext cx="152400" cy="2286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Left Brace 27"/>
          <p:cNvSpPr/>
          <p:nvPr/>
        </p:nvSpPr>
        <p:spPr>
          <a:xfrm rot="16200000">
            <a:off x="4440872" y="1451064"/>
            <a:ext cx="152400" cy="2286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Rectangle 25"/>
          <p:cNvSpPr>
            <a:spLocks noChangeArrowheads="1"/>
          </p:cNvSpPr>
          <p:nvPr/>
        </p:nvSpPr>
        <p:spPr bwMode="auto">
          <a:xfrm>
            <a:off x="5652124" y="3491924"/>
            <a:ext cx="914400" cy="324000"/>
          </a:xfrm>
          <a:prstGeom prst="rect">
            <a:avLst/>
          </a:prstGeom>
          <a:solidFill>
            <a:srgbClr val="FF9900"/>
          </a:solidFill>
          <a:ln w="9525" algn="ctr">
            <a:solidFill>
              <a:schemeClr val="tx1"/>
            </a:solidFill>
            <a:miter lim="800000"/>
            <a:headEnd/>
            <a:tailEnd/>
          </a:ln>
        </p:spPr>
        <p:txBody>
          <a:bodyPr wrap="square" anchor="ctr">
            <a:spAutoFit/>
          </a:bodyPr>
          <a:lstStyle/>
          <a:p>
            <a:endParaRPr lang="sv-SE"/>
          </a:p>
        </p:txBody>
      </p:sp>
      <p:pic>
        <p:nvPicPr>
          <p:cNvPr id="121858" name="Picture 2" descr="S:\dfm\info\icons\v-collections\v_collections_png\software_graphics_media\128x128\shadow\colors_cmy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234924"/>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27966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Förgrund/bakgrund</a:t>
            </a:r>
            <a:endParaRPr lang="sv-SE" dirty="0"/>
          </a:p>
        </p:txBody>
      </p:sp>
      <p:sp>
        <p:nvSpPr>
          <p:cNvPr id="4" name="Rectangle 3"/>
          <p:cNvSpPr/>
          <p:nvPr/>
        </p:nvSpPr>
        <p:spPr>
          <a:xfrm>
            <a:off x="467544" y="1444630"/>
            <a:ext cx="5472608" cy="212365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color</a:t>
            </a:r>
            <a:r>
              <a:rPr lang="en-US" sz="1200" b="1" dirty="0" smtClean="0">
                <a:solidFill>
                  <a:schemeClr val="tx1"/>
                </a:solidFill>
                <a:latin typeface="Courier New" pitchFamily="49" charset="0"/>
                <a:cs typeface="Courier New" pitchFamily="49" charset="0"/>
              </a:rPr>
              <a:t>: navy; }</a:t>
            </a:r>
          </a:p>
          <a:p>
            <a:endParaRPr lang="en-US" sz="1200" b="1" dirty="0" smtClean="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a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#000080; }</a:t>
            </a:r>
          </a:p>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div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rgb</a:t>
            </a:r>
            <a:r>
              <a:rPr lang="en-US" sz="1200" b="1" dirty="0" smtClean="0">
                <a:solidFill>
                  <a:schemeClr val="tx1"/>
                </a:solidFill>
                <a:latin typeface="Courier New" pitchFamily="49" charset="0"/>
                <a:cs typeface="Courier New" pitchFamily="49" charset="0"/>
              </a:rPr>
              <a:t>(241, 23, 87); }</a:t>
            </a:r>
          </a:p>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#top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#6C3; } </a:t>
            </a:r>
            <a:r>
              <a:rPr lang="en-US" sz="1200" b="1" dirty="0">
                <a:solidFill>
                  <a:srgbClr val="517D47"/>
                </a:solidFill>
                <a:latin typeface="Courier New" pitchFamily="49" charset="0"/>
                <a:cs typeface="Courier New" pitchFamily="49" charset="0"/>
              </a:rPr>
              <a:t>/* </a:t>
            </a:r>
            <a:r>
              <a:rPr lang="en-US" sz="1200" b="1" dirty="0" err="1">
                <a:solidFill>
                  <a:srgbClr val="517D47"/>
                </a:solidFill>
                <a:latin typeface="Courier New" pitchFamily="49" charset="0"/>
                <a:cs typeface="Courier New" pitchFamily="49" charset="0"/>
              </a:rPr>
              <a:t>Samma</a:t>
            </a:r>
            <a:r>
              <a:rPr lang="en-US" sz="1200" b="1" dirty="0">
                <a:solidFill>
                  <a:srgbClr val="517D47"/>
                </a:solidFill>
                <a:latin typeface="Courier New" pitchFamily="49" charset="0"/>
                <a:cs typeface="Courier New" pitchFamily="49" charset="0"/>
              </a:rPr>
              <a:t> </a:t>
            </a:r>
            <a:r>
              <a:rPr lang="en-US" sz="1200" b="1" dirty="0" err="1">
                <a:solidFill>
                  <a:srgbClr val="517D47"/>
                </a:solidFill>
                <a:latin typeface="Courier New" pitchFamily="49" charset="0"/>
                <a:cs typeface="Courier New" pitchFamily="49" charset="0"/>
              </a:rPr>
              <a:t>som</a:t>
            </a:r>
            <a:r>
              <a:rPr lang="en-US" sz="1200" b="1" dirty="0">
                <a:solidFill>
                  <a:srgbClr val="517D47"/>
                </a:solidFill>
                <a:latin typeface="Courier New" pitchFamily="49" charset="0"/>
                <a:cs typeface="Courier New" pitchFamily="49" charset="0"/>
              </a:rPr>
              <a:t> #66CC33 */</a:t>
            </a:r>
          </a:p>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.aside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#FFF; } </a:t>
            </a:r>
            <a:r>
              <a:rPr lang="en-US" sz="1200" b="1" dirty="0">
                <a:solidFill>
                  <a:srgbClr val="517D47"/>
                </a:solidFill>
                <a:latin typeface="Courier New" pitchFamily="49" charset="0"/>
                <a:cs typeface="Courier New" pitchFamily="49" charset="0"/>
              </a:rPr>
              <a:t>/* </a:t>
            </a:r>
            <a:r>
              <a:rPr lang="en-US" sz="1200" b="1" dirty="0" err="1">
                <a:solidFill>
                  <a:srgbClr val="517D47"/>
                </a:solidFill>
                <a:latin typeface="Courier New" pitchFamily="49" charset="0"/>
                <a:cs typeface="Courier New" pitchFamily="49" charset="0"/>
              </a:rPr>
              <a:t>Vitt</a:t>
            </a:r>
            <a:r>
              <a:rPr lang="en-US" sz="1200" b="1" dirty="0">
                <a:solidFill>
                  <a:srgbClr val="517D47"/>
                </a:solidFill>
                <a:latin typeface="Courier New" pitchFamily="49" charset="0"/>
                <a:cs typeface="Courier New" pitchFamily="49" charset="0"/>
              </a:rPr>
              <a:t> */</a:t>
            </a:r>
          </a:p>
          <a:p>
            <a:endParaRPr lang="en-US" sz="1200" b="1" dirty="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a:hover </a:t>
            </a:r>
            <a:r>
              <a:rPr lang="en-US" sz="1200" b="1" dirty="0">
                <a:solidFill>
                  <a:schemeClr val="tx1"/>
                </a:solidFill>
                <a:latin typeface="Courier New" pitchFamily="49" charset="0"/>
                <a:cs typeface="Courier New" pitchFamily="49" charset="0"/>
              </a:rPr>
              <a:t>{  </a:t>
            </a:r>
            <a:r>
              <a:rPr lang="en-US" sz="1200" b="1" dirty="0">
                <a:solidFill>
                  <a:srgbClr val="4086C0"/>
                </a:solidFill>
                <a:latin typeface="Courier New" pitchFamily="49" charset="0"/>
                <a:cs typeface="Courier New" pitchFamily="49" charset="0"/>
              </a:rPr>
              <a:t>color</a:t>
            </a:r>
            <a:r>
              <a:rPr lang="en-US" sz="1200" b="1" dirty="0">
                <a:solidFill>
                  <a:schemeClr val="tx1"/>
                </a:solidFill>
                <a:latin typeface="Courier New" pitchFamily="49" charset="0"/>
                <a:cs typeface="Courier New" pitchFamily="49" charset="0"/>
              </a:rPr>
              <a:t>: #000; } </a:t>
            </a:r>
            <a:r>
              <a:rPr lang="en-US" sz="1200" b="1" dirty="0">
                <a:solidFill>
                  <a:srgbClr val="517D47"/>
                </a:solidFill>
                <a:latin typeface="Courier New" pitchFamily="49" charset="0"/>
                <a:cs typeface="Courier New" pitchFamily="49" charset="0"/>
              </a:rPr>
              <a:t>/* </a:t>
            </a:r>
            <a:r>
              <a:rPr lang="en-US" sz="1200" b="1" dirty="0" err="1">
                <a:solidFill>
                  <a:srgbClr val="517D47"/>
                </a:solidFill>
                <a:latin typeface="Courier New" pitchFamily="49" charset="0"/>
                <a:cs typeface="Courier New" pitchFamily="49" charset="0"/>
              </a:rPr>
              <a:t>Svart</a:t>
            </a:r>
            <a:r>
              <a:rPr lang="en-US" sz="1200" b="1" dirty="0">
                <a:solidFill>
                  <a:srgbClr val="517D47"/>
                </a:solidFill>
                <a:latin typeface="Courier New" pitchFamily="49" charset="0"/>
                <a:cs typeface="Courier New" pitchFamily="49" charset="0"/>
              </a:rPr>
              <a:t> </a:t>
            </a:r>
            <a:r>
              <a:rPr lang="en-US" sz="1200" b="1" dirty="0" smtClean="0">
                <a:solidFill>
                  <a:srgbClr val="517D47"/>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p:txBody>
      </p:sp>
      <p:pic>
        <p:nvPicPr>
          <p:cNvPr id="9" name="Picture 2" descr="S:\dfm\info\icons\v-collections\v_collections_png\software_graphics_media\128x128\shadow\colors_cmy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23492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5536" y="1120016"/>
            <a:ext cx="1699504" cy="369332"/>
          </a:xfrm>
          <a:prstGeom prst="rect">
            <a:avLst/>
          </a:prstGeom>
          <a:noFill/>
        </p:spPr>
        <p:txBody>
          <a:bodyPr wrap="none" rtlCol="0">
            <a:spAutoFit/>
          </a:bodyPr>
          <a:lstStyle/>
          <a:p>
            <a:r>
              <a:rPr lang="sv-SE" dirty="0" smtClean="0">
                <a:latin typeface="Minya Nouvelle" pitchFamily="2" charset="0"/>
              </a:rPr>
              <a:t>Förgrundsfärg:</a:t>
            </a:r>
          </a:p>
        </p:txBody>
      </p:sp>
      <p:sp>
        <p:nvSpPr>
          <p:cNvPr id="11" name="Rectangle 10"/>
          <p:cNvSpPr/>
          <p:nvPr/>
        </p:nvSpPr>
        <p:spPr>
          <a:xfrm>
            <a:off x="480549" y="4515425"/>
            <a:ext cx="54726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p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background-color</a:t>
            </a:r>
            <a:r>
              <a:rPr lang="en-US" sz="1200" b="1" dirty="0" smtClean="0">
                <a:solidFill>
                  <a:schemeClr val="tx1"/>
                </a:solidFill>
                <a:latin typeface="Courier New" pitchFamily="49" charset="0"/>
                <a:cs typeface="Courier New" pitchFamily="49" charset="0"/>
              </a:rPr>
              <a:t>: #9FC; }</a:t>
            </a:r>
          </a:p>
          <a:p>
            <a:endParaRPr lang="en-US" sz="1200" b="1" dirty="0" smtClean="0">
              <a:solidFill>
                <a:schemeClr val="tx1"/>
              </a:solidFill>
              <a:latin typeface="Courier New" pitchFamily="49" charset="0"/>
              <a:cs typeface="Courier New" pitchFamily="49" charset="0"/>
            </a:endParaRPr>
          </a:p>
          <a:p>
            <a:r>
              <a:rPr lang="en-US" sz="1200" b="1" dirty="0" smtClean="0">
                <a:solidFill>
                  <a:schemeClr val="accent3"/>
                </a:solidFill>
                <a:latin typeface="Courier New" pitchFamily="49" charset="0"/>
                <a:cs typeface="Courier New" pitchFamily="49" charset="0"/>
              </a:rPr>
              <a:t>a </a:t>
            </a:r>
            <a:r>
              <a:rPr lang="en-US" sz="1200" b="1" dirty="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background-color</a:t>
            </a:r>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transparent; }</a:t>
            </a:r>
          </a:p>
        </p:txBody>
      </p:sp>
      <p:sp>
        <p:nvSpPr>
          <p:cNvPr id="12" name="TextBox 11"/>
          <p:cNvSpPr txBox="1"/>
          <p:nvPr/>
        </p:nvSpPr>
        <p:spPr>
          <a:xfrm>
            <a:off x="395536" y="4144352"/>
            <a:ext cx="1745991" cy="369332"/>
          </a:xfrm>
          <a:prstGeom prst="rect">
            <a:avLst/>
          </a:prstGeom>
          <a:noFill/>
        </p:spPr>
        <p:txBody>
          <a:bodyPr wrap="none" rtlCol="0">
            <a:spAutoFit/>
          </a:bodyPr>
          <a:lstStyle/>
          <a:p>
            <a:r>
              <a:rPr lang="sv-SE" dirty="0" smtClean="0">
                <a:latin typeface="Minya Nouvelle" pitchFamily="2" charset="0"/>
              </a:rPr>
              <a:t>Bakgrundsfärg:</a:t>
            </a:r>
          </a:p>
        </p:txBody>
      </p:sp>
      <p:pic>
        <p:nvPicPr>
          <p:cNvPr id="123906" name="Picture 2" descr="S:\dfm\info\icons\v-collections\v_collections_png\software_graphics_media\256x256\shadow\paint_bucket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06647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8826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Bakgrundsbilder</a:t>
            </a:r>
            <a:endParaRPr lang="sv-SE" dirty="0"/>
          </a:p>
        </p:txBody>
      </p:sp>
      <p:sp>
        <p:nvSpPr>
          <p:cNvPr id="4" name="TextBox 3"/>
          <p:cNvSpPr txBox="1"/>
          <p:nvPr/>
        </p:nvSpPr>
        <p:spPr>
          <a:xfrm>
            <a:off x="467544" y="1402531"/>
            <a:ext cx="3384375" cy="461665"/>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sv-SE" sz="2400" dirty="0" smtClean="0">
                <a:latin typeface="Georgia" pitchFamily="18" charset="0"/>
              </a:rPr>
              <a:t>Händelser v32</a:t>
            </a:r>
          </a:p>
        </p:txBody>
      </p:sp>
      <p:sp>
        <p:nvSpPr>
          <p:cNvPr id="7" name="TextBox 6"/>
          <p:cNvSpPr txBox="1"/>
          <p:nvPr/>
        </p:nvSpPr>
        <p:spPr>
          <a:xfrm>
            <a:off x="4788024" y="1402531"/>
            <a:ext cx="3384375" cy="461665"/>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sv-SE" sz="2400" dirty="0" smtClean="0">
                <a:latin typeface="Georgia" pitchFamily="18" charset="0"/>
              </a:rPr>
              <a:t>       Händelser v32</a:t>
            </a:r>
          </a:p>
        </p:txBody>
      </p:sp>
      <p:sp>
        <p:nvSpPr>
          <p:cNvPr id="5" name="Freeform 4"/>
          <p:cNvSpPr/>
          <p:nvPr/>
        </p:nvSpPr>
        <p:spPr>
          <a:xfrm>
            <a:off x="3275856" y="1174136"/>
            <a:ext cx="1357952" cy="511363"/>
          </a:xfrm>
          <a:custGeom>
            <a:avLst/>
            <a:gdLst>
              <a:gd name="connsiteX0" fmla="*/ 0 w 1357952"/>
              <a:gd name="connsiteY0" fmla="*/ 511363 h 511363"/>
              <a:gd name="connsiteX1" fmla="*/ 634620 w 1357952"/>
              <a:gd name="connsiteY1" fmla="*/ 6395 h 511363"/>
              <a:gd name="connsiteX2" fmla="*/ 1357952 w 1357952"/>
              <a:gd name="connsiteY2" fmla="*/ 272527 h 511363"/>
            </a:gdLst>
            <a:ahLst/>
            <a:cxnLst>
              <a:cxn ang="0">
                <a:pos x="connsiteX0" y="connsiteY0"/>
              </a:cxn>
              <a:cxn ang="0">
                <a:pos x="connsiteX1" y="connsiteY1"/>
              </a:cxn>
              <a:cxn ang="0">
                <a:pos x="connsiteX2" y="connsiteY2"/>
              </a:cxn>
            </a:cxnLst>
            <a:rect l="l" t="t" r="r" b="b"/>
            <a:pathLst>
              <a:path w="1357952" h="511363">
                <a:moveTo>
                  <a:pt x="0" y="511363"/>
                </a:moveTo>
                <a:cubicBezTo>
                  <a:pt x="204147" y="278782"/>
                  <a:pt x="408295" y="46201"/>
                  <a:pt x="634620" y="6395"/>
                </a:cubicBezTo>
                <a:cubicBezTo>
                  <a:pt x="860945" y="-33411"/>
                  <a:pt x="1109448" y="119558"/>
                  <a:pt x="1357952" y="27252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5954" name="Picture 2" descr="S:\dfm\info\icons\v-collections\v_collections_png\business_finance_data\128x128\shadow\note_pinn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7154" y="1453046"/>
            <a:ext cx="360633" cy="3606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405463" y="2065412"/>
            <a:ext cx="3601596" cy="49244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  &lt;h1 </a:t>
            </a:r>
            <a:r>
              <a:rPr lang="en-US" sz="1200" b="1" dirty="0" smtClean="0">
                <a:solidFill>
                  <a:srgbClr val="FF0000"/>
                </a:solidFill>
                <a:latin typeface="Courier New" pitchFamily="49" charset="0"/>
                <a:cs typeface="Courier New" pitchFamily="49" charset="0"/>
              </a:rPr>
              <a:t>class</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"note"</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Händelser</a:t>
            </a:r>
            <a:r>
              <a:rPr lang="en-US" sz="1200" b="1" dirty="0" smtClean="0">
                <a:solidFill>
                  <a:schemeClr val="tx1"/>
                </a:solidFill>
                <a:latin typeface="Courier New" pitchFamily="49" charset="0"/>
                <a:cs typeface="Courier New" pitchFamily="49" charset="0"/>
              </a:rPr>
              <a:t> v32</a:t>
            </a:r>
            <a:r>
              <a:rPr lang="en-US" sz="1200" b="1" dirty="0" smtClean="0">
                <a:solidFill>
                  <a:srgbClr val="0070C0"/>
                </a:solidFill>
                <a:latin typeface="Courier New" pitchFamily="49" charset="0"/>
                <a:cs typeface="Courier New" pitchFamily="49" charset="0"/>
              </a:rPr>
              <a:t>&lt;/h1&gt;</a:t>
            </a:r>
            <a:br>
              <a:rPr lang="en-US" sz="1200" b="1" dirty="0" smtClean="0">
                <a:solidFill>
                  <a:srgbClr val="0070C0"/>
                </a:solidFill>
                <a:latin typeface="Courier New" pitchFamily="49" charset="0"/>
                <a:cs typeface="Courier New" pitchFamily="49" charset="0"/>
              </a:rPr>
            </a:br>
            <a:endParaRPr lang="en-US" sz="1400" dirty="0">
              <a:solidFill>
                <a:srgbClr val="0070C0"/>
              </a:solidFill>
              <a:latin typeface="Courier New" pitchFamily="49" charset="0"/>
              <a:cs typeface="Courier New" pitchFamily="49" charset="0"/>
            </a:endParaRPr>
          </a:p>
        </p:txBody>
      </p:sp>
      <p:sp>
        <p:nvSpPr>
          <p:cNvPr id="9" name="Rectangle 8"/>
          <p:cNvSpPr/>
          <p:nvPr/>
        </p:nvSpPr>
        <p:spPr>
          <a:xfrm>
            <a:off x="2591778" y="2425452"/>
            <a:ext cx="6300702"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chemeClr val="accent3"/>
                </a:solidFill>
                <a:latin typeface="Courier New" pitchFamily="49" charset="0"/>
                <a:cs typeface="Courier New" pitchFamily="49" charset="0"/>
              </a:rPr>
              <a:t>h1.note </a:t>
            </a:r>
            <a:r>
              <a:rPr lang="en-US" sz="1200" b="1" dirty="0" smtClean="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background-image</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url</a:t>
            </a:r>
            <a:r>
              <a:rPr lang="en-US" sz="1200" b="1" dirty="0" smtClean="0">
                <a:solidFill>
                  <a:schemeClr val="tx1"/>
                </a:solidFill>
                <a:latin typeface="Courier New" pitchFamily="49" charset="0"/>
                <a:cs typeface="Courier New" pitchFamily="49" charset="0"/>
              </a:rPr>
              <a:t>(note.png); </a:t>
            </a:r>
            <a:br>
              <a:rPr lang="en-US" sz="1200" b="1" dirty="0" smtClean="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background-repeat</a:t>
            </a:r>
            <a:r>
              <a:rPr lang="en-US" sz="1200" b="1" dirty="0" smtClean="0">
                <a:solidFill>
                  <a:schemeClr val="tx1"/>
                </a:solidFill>
                <a:latin typeface="Courier New" pitchFamily="49" charset="0"/>
                <a:cs typeface="Courier New" pitchFamily="49" charset="0"/>
              </a:rPr>
              <a:t>: no-repeat; </a:t>
            </a:r>
            <a:r>
              <a:rPr lang="en-US" sz="1200" b="1" dirty="0" smtClean="0">
                <a:solidFill>
                  <a:srgbClr val="517D47"/>
                </a:solidFill>
                <a:latin typeface="Courier New" pitchFamily="49" charset="0"/>
                <a:cs typeface="Courier New" pitchFamily="49" charset="0"/>
              </a:rPr>
              <a:t>/* repeat, repeat-x, repeat-y */</a:t>
            </a:r>
            <a:r>
              <a:rPr lang="en-US" sz="1200" b="1" dirty="0" smtClean="0">
                <a:solidFill>
                  <a:schemeClr val="tx1"/>
                </a:solidFill>
                <a:latin typeface="Courier New" pitchFamily="49" charset="0"/>
                <a:cs typeface="Courier New" pitchFamily="49" charset="0"/>
              </a:rPr>
              <a:t> </a:t>
            </a:r>
            <a:br>
              <a:rPr lang="en-US" sz="1200" b="1" dirty="0" smtClean="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background-position</a:t>
            </a:r>
            <a:r>
              <a:rPr lang="en-US" sz="1200" b="1" dirty="0" smtClean="0">
                <a:solidFill>
                  <a:schemeClr val="tx1"/>
                </a:solidFill>
                <a:latin typeface="Courier New" pitchFamily="49" charset="0"/>
                <a:cs typeface="Courier New" pitchFamily="49" charset="0"/>
              </a:rPr>
              <a:t>: top left; </a:t>
            </a:r>
            <a:r>
              <a:rPr lang="en-US" sz="1200" b="1" dirty="0">
                <a:solidFill>
                  <a:srgbClr val="517D47"/>
                </a:solidFill>
                <a:latin typeface="Courier New" pitchFamily="49" charset="0"/>
                <a:cs typeface="Courier New" pitchFamily="49" charset="0"/>
              </a:rPr>
              <a:t>/* </a:t>
            </a:r>
            <a:r>
              <a:rPr lang="en-US" sz="1200" b="1" dirty="0" smtClean="0">
                <a:solidFill>
                  <a:srgbClr val="517D47"/>
                </a:solidFill>
                <a:latin typeface="Courier New" pitchFamily="49" charset="0"/>
                <a:cs typeface="Courier New" pitchFamily="49" charset="0"/>
              </a:rPr>
              <a:t>right, bottom, center … </a:t>
            </a:r>
            <a:r>
              <a:rPr lang="en-US" sz="1200" b="1" dirty="0">
                <a:solidFill>
                  <a:srgbClr val="517D47"/>
                </a:solidFill>
                <a:latin typeface="Courier New" pitchFamily="49" charset="0"/>
                <a:cs typeface="Courier New" pitchFamily="49" charset="0"/>
              </a:rPr>
              <a:t>*/</a:t>
            </a:r>
            <a:r>
              <a:rPr lang="en-US" sz="1200" b="1" dirty="0">
                <a:solidFill>
                  <a:schemeClr val="tx1"/>
                </a:solidFill>
                <a:latin typeface="Courier New" pitchFamily="49" charset="0"/>
                <a:cs typeface="Courier New" pitchFamily="49" charset="0"/>
              </a:rPr>
              <a:t> </a:t>
            </a:r>
            <a:br>
              <a:rPr lang="en-US" sz="1200" b="1" dirty="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  </a:t>
            </a:r>
            <a:r>
              <a:rPr lang="en-US" sz="1200" b="1" dirty="0" smtClean="0">
                <a:solidFill>
                  <a:srgbClr val="4086C0"/>
                </a:solidFill>
                <a:latin typeface="Courier New" pitchFamily="49" charset="0"/>
                <a:cs typeface="Courier New" pitchFamily="49" charset="0"/>
              </a:rPr>
              <a:t>text-indent</a:t>
            </a:r>
            <a:r>
              <a:rPr lang="en-US" sz="1200" b="1" dirty="0" smtClean="0">
                <a:solidFill>
                  <a:schemeClr val="tx1"/>
                </a:solidFill>
                <a:latin typeface="Courier New" pitchFamily="49" charset="0"/>
                <a:cs typeface="Courier New" pitchFamily="49" charset="0"/>
              </a:rPr>
              <a:t>: 60px; </a:t>
            </a:r>
            <a:r>
              <a:rPr lang="en-US" sz="1200" b="1" dirty="0">
                <a:solidFill>
                  <a:schemeClr val="tx1"/>
                </a:solidFill>
                <a:latin typeface="Courier New" pitchFamily="49" charset="0"/>
                <a:cs typeface="Courier New" pitchFamily="49" charset="0"/>
              </a:rPr>
              <a:t/>
            </a:r>
            <a:br>
              <a:rPr lang="en-US" sz="1200" b="1" dirty="0">
                <a:solidFill>
                  <a:schemeClr val="tx1"/>
                </a:solidFill>
                <a:latin typeface="Courier New" pitchFamily="49" charset="0"/>
                <a:cs typeface="Courier New" pitchFamily="49" charset="0"/>
              </a:rPr>
            </a:br>
            <a:r>
              <a:rPr lang="en-US"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p:txBody>
      </p:sp>
      <p:sp>
        <p:nvSpPr>
          <p:cNvPr id="10" name="Rectangle 9"/>
          <p:cNvSpPr/>
          <p:nvPr/>
        </p:nvSpPr>
        <p:spPr>
          <a:xfrm>
            <a:off x="467544" y="4671373"/>
            <a:ext cx="8195907" cy="30777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1400" b="1" dirty="0" smtClean="0">
                <a:solidFill>
                  <a:schemeClr val="accent3"/>
                </a:solidFill>
                <a:latin typeface="Courier New" pitchFamily="49" charset="0"/>
                <a:cs typeface="Courier New" pitchFamily="49" charset="0"/>
              </a:rPr>
              <a:t>p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background</a:t>
            </a:r>
            <a:r>
              <a:rPr lang="en-US" sz="1400" b="1" dirty="0" smtClean="0">
                <a:solidFill>
                  <a:schemeClr val="tx1"/>
                </a:solidFill>
                <a:latin typeface="Courier New" pitchFamily="49" charset="0"/>
                <a:cs typeface="Courier New" pitchFamily="49" charset="0"/>
              </a:rPr>
              <a:t>: #9FC </a:t>
            </a:r>
            <a:r>
              <a:rPr lang="en-US" sz="1400" b="1" dirty="0" err="1" smtClean="0">
                <a:solidFill>
                  <a:schemeClr val="tx1"/>
                </a:solidFill>
                <a:latin typeface="Courier New" pitchFamily="49" charset="0"/>
                <a:cs typeface="Courier New" pitchFamily="49" charset="0"/>
              </a:rPr>
              <a:t>url</a:t>
            </a:r>
            <a:r>
              <a:rPr lang="en-US" sz="1400" b="1" dirty="0" smtClean="0">
                <a:solidFill>
                  <a:schemeClr val="tx1"/>
                </a:solidFill>
                <a:latin typeface="Courier New" pitchFamily="49" charset="0"/>
                <a:cs typeface="Courier New" pitchFamily="49" charset="0"/>
              </a:rPr>
              <a:t>(note.png) no-repeat top left; }</a:t>
            </a:r>
          </a:p>
        </p:txBody>
      </p:sp>
      <p:sp>
        <p:nvSpPr>
          <p:cNvPr id="6" name="TextBox 5"/>
          <p:cNvSpPr txBox="1"/>
          <p:nvPr/>
        </p:nvSpPr>
        <p:spPr>
          <a:xfrm>
            <a:off x="3191161" y="4979150"/>
            <a:ext cx="660758" cy="338554"/>
          </a:xfrm>
          <a:prstGeom prst="rect">
            <a:avLst/>
          </a:prstGeom>
          <a:noFill/>
        </p:spPr>
        <p:txBody>
          <a:bodyPr wrap="none" rtlCol="0">
            <a:spAutoFit/>
          </a:bodyPr>
          <a:lstStyle/>
          <a:p>
            <a:r>
              <a:rPr lang="sv-SE" sz="1600" dirty="0" smtClean="0">
                <a:solidFill>
                  <a:srgbClr val="FF0000"/>
                </a:solidFill>
                <a:latin typeface="Minya Nouvelle" pitchFamily="2" charset="0"/>
              </a:rPr>
              <a:t>color</a:t>
            </a:r>
          </a:p>
        </p:txBody>
      </p:sp>
      <p:sp>
        <p:nvSpPr>
          <p:cNvPr id="13" name="TextBox 12"/>
          <p:cNvSpPr txBox="1"/>
          <p:nvPr/>
        </p:nvSpPr>
        <p:spPr>
          <a:xfrm>
            <a:off x="4168534" y="4979150"/>
            <a:ext cx="742511" cy="338554"/>
          </a:xfrm>
          <a:prstGeom prst="rect">
            <a:avLst/>
          </a:prstGeom>
          <a:noFill/>
        </p:spPr>
        <p:txBody>
          <a:bodyPr wrap="none" rtlCol="0">
            <a:spAutoFit/>
          </a:bodyPr>
          <a:lstStyle/>
          <a:p>
            <a:r>
              <a:rPr lang="sv-SE" sz="1600" dirty="0" smtClean="0">
                <a:solidFill>
                  <a:srgbClr val="FF0000"/>
                </a:solidFill>
                <a:latin typeface="Minya Nouvelle" pitchFamily="2" charset="0"/>
              </a:rPr>
              <a:t>image</a:t>
            </a:r>
          </a:p>
        </p:txBody>
      </p:sp>
      <p:sp>
        <p:nvSpPr>
          <p:cNvPr id="14" name="TextBox 13"/>
          <p:cNvSpPr txBox="1"/>
          <p:nvPr/>
        </p:nvSpPr>
        <p:spPr>
          <a:xfrm>
            <a:off x="5436095" y="4979150"/>
            <a:ext cx="752129" cy="338554"/>
          </a:xfrm>
          <a:prstGeom prst="rect">
            <a:avLst/>
          </a:prstGeom>
          <a:noFill/>
        </p:spPr>
        <p:txBody>
          <a:bodyPr wrap="none" rtlCol="0">
            <a:spAutoFit/>
          </a:bodyPr>
          <a:lstStyle/>
          <a:p>
            <a:r>
              <a:rPr lang="sv-SE" sz="1600" dirty="0" err="1" smtClean="0">
                <a:solidFill>
                  <a:srgbClr val="FF0000"/>
                </a:solidFill>
                <a:latin typeface="Minya Nouvelle" pitchFamily="2" charset="0"/>
              </a:rPr>
              <a:t>repeat</a:t>
            </a:r>
            <a:endParaRPr lang="sv-SE" sz="1600" dirty="0" smtClean="0">
              <a:solidFill>
                <a:srgbClr val="FF0000"/>
              </a:solidFill>
              <a:latin typeface="Minya Nouvelle" pitchFamily="2" charset="0"/>
            </a:endParaRPr>
          </a:p>
        </p:txBody>
      </p:sp>
      <p:sp>
        <p:nvSpPr>
          <p:cNvPr id="15" name="TextBox 14"/>
          <p:cNvSpPr txBox="1"/>
          <p:nvPr/>
        </p:nvSpPr>
        <p:spPr>
          <a:xfrm>
            <a:off x="6480532" y="4979150"/>
            <a:ext cx="938077" cy="338554"/>
          </a:xfrm>
          <a:prstGeom prst="rect">
            <a:avLst/>
          </a:prstGeom>
          <a:noFill/>
        </p:spPr>
        <p:txBody>
          <a:bodyPr wrap="none" rtlCol="0">
            <a:spAutoFit/>
          </a:bodyPr>
          <a:lstStyle/>
          <a:p>
            <a:r>
              <a:rPr lang="sv-SE" sz="1600" dirty="0" smtClean="0">
                <a:solidFill>
                  <a:srgbClr val="FF0000"/>
                </a:solidFill>
                <a:latin typeface="Minya Nouvelle" pitchFamily="2" charset="0"/>
              </a:rPr>
              <a:t>position</a:t>
            </a:r>
          </a:p>
        </p:txBody>
      </p:sp>
      <p:pic>
        <p:nvPicPr>
          <p:cNvPr id="125956" name="Picture 4" descr="S:\dfm\info\icons\v-collections\v_collections_png\software_graphics_media\128x128\shadow\photo_landscap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280" y="15888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4599296" y="4310471"/>
            <a:ext cx="1330656" cy="432126"/>
          </a:xfrm>
          <a:custGeom>
            <a:avLst/>
            <a:gdLst>
              <a:gd name="connsiteX0" fmla="*/ 1330656 w 1330656"/>
              <a:gd name="connsiteY0" fmla="*/ 15869 h 432126"/>
              <a:gd name="connsiteX1" fmla="*/ 429904 w 1330656"/>
              <a:gd name="connsiteY1" fmla="*/ 49989 h 432126"/>
              <a:gd name="connsiteX2" fmla="*/ 0 w 1330656"/>
              <a:gd name="connsiteY2" fmla="*/ 432126 h 432126"/>
            </a:gdLst>
            <a:ahLst/>
            <a:cxnLst>
              <a:cxn ang="0">
                <a:pos x="connsiteX0" y="connsiteY0"/>
              </a:cxn>
              <a:cxn ang="0">
                <a:pos x="connsiteX1" y="connsiteY1"/>
              </a:cxn>
              <a:cxn ang="0">
                <a:pos x="connsiteX2" y="connsiteY2"/>
              </a:cxn>
            </a:cxnLst>
            <a:rect l="l" t="t" r="r" b="b"/>
            <a:pathLst>
              <a:path w="1330656" h="432126">
                <a:moveTo>
                  <a:pt x="1330656" y="15869"/>
                </a:moveTo>
                <a:cubicBezTo>
                  <a:pt x="991168" y="-1759"/>
                  <a:pt x="651680" y="-19387"/>
                  <a:pt x="429904" y="49989"/>
                </a:cubicBezTo>
                <a:cubicBezTo>
                  <a:pt x="208128" y="119365"/>
                  <a:pt x="104064" y="275745"/>
                  <a:pt x="0" y="43212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TextBox 10"/>
          <p:cNvSpPr txBox="1"/>
          <p:nvPr/>
        </p:nvSpPr>
        <p:spPr>
          <a:xfrm rot="20861827">
            <a:off x="5880773" y="4027071"/>
            <a:ext cx="1861407" cy="523220"/>
          </a:xfrm>
          <a:prstGeom prst="rect">
            <a:avLst/>
          </a:prstGeom>
          <a:noFill/>
        </p:spPr>
        <p:txBody>
          <a:bodyPr wrap="none" rtlCol="0">
            <a:spAutoFit/>
          </a:bodyPr>
          <a:lstStyle/>
          <a:p>
            <a:r>
              <a:rPr lang="sv-SE" sz="1400" dirty="0" smtClean="0">
                <a:solidFill>
                  <a:srgbClr val="FF0000"/>
                </a:solidFill>
                <a:latin typeface="Minya Nouvelle" pitchFamily="2" charset="0"/>
              </a:rPr>
              <a:t>Adress relativ </a:t>
            </a:r>
            <a:br>
              <a:rPr lang="sv-SE" sz="1400" dirty="0" smtClean="0">
                <a:solidFill>
                  <a:srgbClr val="FF0000"/>
                </a:solidFill>
                <a:latin typeface="Minya Nouvelle" pitchFamily="2" charset="0"/>
              </a:rPr>
            </a:br>
            <a:r>
              <a:rPr lang="sv-SE" sz="1400" dirty="0" err="1" smtClean="0">
                <a:solidFill>
                  <a:srgbClr val="FF0000"/>
                </a:solidFill>
                <a:latin typeface="Minya Nouvelle" pitchFamily="2" charset="0"/>
              </a:rPr>
              <a:t>css-filens</a:t>
            </a:r>
            <a:r>
              <a:rPr lang="sv-SE" sz="1400" dirty="0" smtClean="0">
                <a:solidFill>
                  <a:srgbClr val="FF0000"/>
                </a:solidFill>
                <a:latin typeface="Minya Nouvelle" pitchFamily="2" charset="0"/>
              </a:rPr>
              <a:t> </a:t>
            </a:r>
            <a:r>
              <a:rPr lang="sv-SE" sz="1400" dirty="0" err="1" smtClean="0">
                <a:solidFill>
                  <a:srgbClr val="FF0000"/>
                </a:solidFill>
                <a:latin typeface="Minya Nouvelle" pitchFamily="2" charset="0"/>
              </a:rPr>
              <a:t>plassering</a:t>
            </a:r>
            <a:endParaRPr lang="sv-SE" sz="1400" dirty="0" smtClean="0">
              <a:solidFill>
                <a:srgbClr val="FF0000"/>
              </a:solidFill>
              <a:latin typeface="Minya Nouvelle" pitchFamily="2" charset="0"/>
            </a:endParaRPr>
          </a:p>
        </p:txBody>
      </p:sp>
    </p:spTree>
    <p:extLst>
      <p:ext uri="{BB962C8B-B14F-4D97-AF65-F5344CB8AC3E}">
        <p14:creationId xmlns:p14="http://schemas.microsoft.com/office/powerpoint/2010/main" val="75368831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Boxar</a:t>
            </a:r>
            <a:endParaRPr lang="sv-SE" dirty="0"/>
          </a:p>
        </p:txBody>
      </p:sp>
      <p:pic>
        <p:nvPicPr>
          <p:cNvPr id="126980" name="Picture 4" descr="S:\dfm\info\icons\v-collections\v_collections_png\objects_people_industries\128x128\shadow\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stjo\AppData\Local\Temp\SNAGHTML9b8e13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137588"/>
            <a:ext cx="2370275" cy="2151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8482" y="1345332"/>
            <a:ext cx="2286125" cy="1440160"/>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dirty="0"/>
          </a:p>
        </p:txBody>
      </p:sp>
      <p:sp>
        <p:nvSpPr>
          <p:cNvPr id="9" name="Rectangle 8"/>
          <p:cNvSpPr/>
          <p:nvPr/>
        </p:nvSpPr>
        <p:spPr>
          <a:xfrm>
            <a:off x="348482" y="2857500"/>
            <a:ext cx="2278241" cy="357065"/>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dirty="0"/>
          </a:p>
        </p:txBody>
      </p:sp>
      <p:sp>
        <p:nvSpPr>
          <p:cNvPr id="7" name="Rectangle 6"/>
          <p:cNvSpPr/>
          <p:nvPr/>
        </p:nvSpPr>
        <p:spPr>
          <a:xfrm>
            <a:off x="422832" y="1409466"/>
            <a:ext cx="2160240" cy="295905"/>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11" name="Rectangle 10"/>
          <p:cNvSpPr/>
          <p:nvPr/>
        </p:nvSpPr>
        <p:spPr>
          <a:xfrm>
            <a:off x="429656" y="1777380"/>
            <a:ext cx="2160240" cy="295905"/>
          </a:xfrm>
          <a:prstGeom prst="rect">
            <a:avLst/>
          </a:prstGeom>
          <a:ln w="28575">
            <a:solidFill>
              <a:schemeClr val="bg2">
                <a:lumMod val="25000"/>
              </a:schemeClr>
            </a:solidFill>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sv-SE" sz="1100" dirty="0" smtClean="0"/>
              <a:t>Detta är en box med text</a:t>
            </a:r>
            <a:endParaRPr lang="sv-SE" sz="1100" dirty="0"/>
          </a:p>
        </p:txBody>
      </p:sp>
      <p:sp>
        <p:nvSpPr>
          <p:cNvPr id="12" name="Rectangle 11"/>
          <p:cNvSpPr/>
          <p:nvPr/>
        </p:nvSpPr>
        <p:spPr>
          <a:xfrm>
            <a:off x="433424" y="2137420"/>
            <a:ext cx="2160240" cy="295905"/>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8" name="TextBox 7"/>
          <p:cNvSpPr txBox="1"/>
          <p:nvPr/>
        </p:nvSpPr>
        <p:spPr>
          <a:xfrm>
            <a:off x="2915816" y="2616215"/>
            <a:ext cx="470000" cy="338554"/>
          </a:xfrm>
          <a:prstGeom prst="rect">
            <a:avLst/>
          </a:prstGeom>
          <a:noFill/>
        </p:spPr>
        <p:txBody>
          <a:bodyPr wrap="none" rtlCol="0">
            <a:spAutoFit/>
          </a:bodyPr>
          <a:lstStyle/>
          <a:p>
            <a:r>
              <a:rPr lang="sv-SE" sz="1600" dirty="0" smtClean="0">
                <a:solidFill>
                  <a:srgbClr val="FF0000"/>
                </a:solidFill>
                <a:latin typeface="Minya Nouvelle" pitchFamily="2" charset="0"/>
              </a:rPr>
              <a:t>div</a:t>
            </a:r>
          </a:p>
        </p:txBody>
      </p:sp>
      <p:sp>
        <p:nvSpPr>
          <p:cNvPr id="10" name="Freeform 9"/>
          <p:cNvSpPr/>
          <p:nvPr/>
        </p:nvSpPr>
        <p:spPr>
          <a:xfrm>
            <a:off x="2388358" y="2920621"/>
            <a:ext cx="786114" cy="264029"/>
          </a:xfrm>
          <a:custGeom>
            <a:avLst/>
            <a:gdLst>
              <a:gd name="connsiteX0" fmla="*/ 784746 w 786114"/>
              <a:gd name="connsiteY0" fmla="*/ 0 h 264029"/>
              <a:gd name="connsiteX1" fmla="*/ 661917 w 786114"/>
              <a:gd name="connsiteY1" fmla="*/ 252483 h 264029"/>
              <a:gd name="connsiteX2" fmla="*/ 0 w 786114"/>
              <a:gd name="connsiteY2" fmla="*/ 197892 h 264029"/>
            </a:gdLst>
            <a:ahLst/>
            <a:cxnLst>
              <a:cxn ang="0">
                <a:pos x="connsiteX0" y="connsiteY0"/>
              </a:cxn>
              <a:cxn ang="0">
                <a:pos x="connsiteX1" y="connsiteY1"/>
              </a:cxn>
              <a:cxn ang="0">
                <a:pos x="connsiteX2" y="connsiteY2"/>
              </a:cxn>
            </a:cxnLst>
            <a:rect l="l" t="t" r="r" b="b"/>
            <a:pathLst>
              <a:path w="786114" h="264029">
                <a:moveTo>
                  <a:pt x="784746" y="0"/>
                </a:moveTo>
                <a:cubicBezTo>
                  <a:pt x="788727" y="109750"/>
                  <a:pt x="792708" y="219501"/>
                  <a:pt x="661917" y="252483"/>
                </a:cubicBezTo>
                <a:cubicBezTo>
                  <a:pt x="531126" y="285465"/>
                  <a:pt x="265563" y="241678"/>
                  <a:pt x="0" y="19789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Freeform 12"/>
          <p:cNvSpPr/>
          <p:nvPr/>
        </p:nvSpPr>
        <p:spPr>
          <a:xfrm>
            <a:off x="2477069" y="2613546"/>
            <a:ext cx="504967" cy="143302"/>
          </a:xfrm>
          <a:custGeom>
            <a:avLst/>
            <a:gdLst>
              <a:gd name="connsiteX0" fmla="*/ 504967 w 504967"/>
              <a:gd name="connsiteY0" fmla="*/ 143302 h 143302"/>
              <a:gd name="connsiteX1" fmla="*/ 0 w 504967"/>
              <a:gd name="connsiteY1" fmla="*/ 0 h 143302"/>
            </a:gdLst>
            <a:ahLst/>
            <a:cxnLst>
              <a:cxn ang="0">
                <a:pos x="connsiteX0" y="connsiteY0"/>
              </a:cxn>
              <a:cxn ang="0">
                <a:pos x="connsiteX1" y="connsiteY1"/>
              </a:cxn>
            </a:cxnLst>
            <a:rect l="l" t="t" r="r" b="b"/>
            <a:pathLst>
              <a:path w="504967" h="143302">
                <a:moveTo>
                  <a:pt x="504967" y="143302"/>
                </a:moveTo>
                <a:cubicBezTo>
                  <a:pt x="336645" y="95535"/>
                  <a:pt x="86436" y="19334"/>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TextBox 16"/>
          <p:cNvSpPr txBox="1"/>
          <p:nvPr/>
        </p:nvSpPr>
        <p:spPr>
          <a:xfrm>
            <a:off x="2843808" y="2065412"/>
            <a:ext cx="288862" cy="338554"/>
          </a:xfrm>
          <a:prstGeom prst="rect">
            <a:avLst/>
          </a:prstGeom>
          <a:noFill/>
        </p:spPr>
        <p:txBody>
          <a:bodyPr wrap="none" rtlCol="0">
            <a:spAutoFit/>
          </a:bodyPr>
          <a:lstStyle/>
          <a:p>
            <a:r>
              <a:rPr lang="sv-SE" sz="1600" dirty="0">
                <a:solidFill>
                  <a:srgbClr val="FF0000"/>
                </a:solidFill>
                <a:latin typeface="Minya Nouvelle" pitchFamily="2" charset="0"/>
              </a:rPr>
              <a:t>p</a:t>
            </a:r>
            <a:endParaRPr lang="sv-SE" sz="1600" dirty="0" smtClean="0">
              <a:solidFill>
                <a:srgbClr val="FF0000"/>
              </a:solidFill>
              <a:latin typeface="Minya Nouvelle" pitchFamily="2" charset="0"/>
            </a:endParaRPr>
          </a:p>
        </p:txBody>
      </p:sp>
      <p:sp>
        <p:nvSpPr>
          <p:cNvPr id="15" name="Freeform 14"/>
          <p:cNvSpPr/>
          <p:nvPr/>
        </p:nvSpPr>
        <p:spPr>
          <a:xfrm>
            <a:off x="2367887" y="1892228"/>
            <a:ext cx="655731" cy="270942"/>
          </a:xfrm>
          <a:custGeom>
            <a:avLst/>
            <a:gdLst>
              <a:gd name="connsiteX0" fmla="*/ 620973 w 655731"/>
              <a:gd name="connsiteY0" fmla="*/ 270942 h 270942"/>
              <a:gd name="connsiteX1" fmla="*/ 586853 w 655731"/>
              <a:gd name="connsiteY1" fmla="*/ 18459 h 270942"/>
              <a:gd name="connsiteX2" fmla="*/ 0 w 655731"/>
              <a:gd name="connsiteY2" fmla="*/ 38930 h 270942"/>
            </a:gdLst>
            <a:ahLst/>
            <a:cxnLst>
              <a:cxn ang="0">
                <a:pos x="connsiteX0" y="connsiteY0"/>
              </a:cxn>
              <a:cxn ang="0">
                <a:pos x="connsiteX1" y="connsiteY1"/>
              </a:cxn>
              <a:cxn ang="0">
                <a:pos x="connsiteX2" y="connsiteY2"/>
              </a:cxn>
            </a:cxnLst>
            <a:rect l="l" t="t" r="r" b="b"/>
            <a:pathLst>
              <a:path w="655731" h="270942">
                <a:moveTo>
                  <a:pt x="620973" y="270942"/>
                </a:moveTo>
                <a:cubicBezTo>
                  <a:pt x="655660" y="164035"/>
                  <a:pt x="690348" y="57128"/>
                  <a:pt x="586853" y="18459"/>
                </a:cubicBezTo>
                <a:cubicBezTo>
                  <a:pt x="483358" y="-20210"/>
                  <a:pt x="241679" y="9360"/>
                  <a:pt x="0" y="3893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6" name="Freeform 15"/>
          <p:cNvSpPr/>
          <p:nvPr/>
        </p:nvSpPr>
        <p:spPr>
          <a:xfrm>
            <a:off x="2292824" y="2279176"/>
            <a:ext cx="600501" cy="144743"/>
          </a:xfrm>
          <a:custGeom>
            <a:avLst/>
            <a:gdLst>
              <a:gd name="connsiteX0" fmla="*/ 600501 w 600501"/>
              <a:gd name="connsiteY0" fmla="*/ 0 h 144743"/>
              <a:gd name="connsiteX1" fmla="*/ 484495 w 600501"/>
              <a:gd name="connsiteY1" fmla="*/ 143302 h 144743"/>
              <a:gd name="connsiteX2" fmla="*/ 0 w 600501"/>
              <a:gd name="connsiteY2" fmla="*/ 61415 h 144743"/>
            </a:gdLst>
            <a:ahLst/>
            <a:cxnLst>
              <a:cxn ang="0">
                <a:pos x="connsiteX0" y="connsiteY0"/>
              </a:cxn>
              <a:cxn ang="0">
                <a:pos x="connsiteX1" y="connsiteY1"/>
              </a:cxn>
              <a:cxn ang="0">
                <a:pos x="connsiteX2" y="connsiteY2"/>
              </a:cxn>
            </a:cxnLst>
            <a:rect l="l" t="t" r="r" b="b"/>
            <a:pathLst>
              <a:path w="600501" h="144743">
                <a:moveTo>
                  <a:pt x="600501" y="0"/>
                </a:moveTo>
                <a:cubicBezTo>
                  <a:pt x="592539" y="66533"/>
                  <a:pt x="584578" y="133066"/>
                  <a:pt x="484495" y="143302"/>
                </a:cubicBezTo>
                <a:cubicBezTo>
                  <a:pt x="384411" y="153538"/>
                  <a:pt x="192205" y="107476"/>
                  <a:pt x="0" y="6141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TextBox 19"/>
          <p:cNvSpPr txBox="1"/>
          <p:nvPr/>
        </p:nvSpPr>
        <p:spPr>
          <a:xfrm>
            <a:off x="2893325" y="1340811"/>
            <a:ext cx="396262" cy="338554"/>
          </a:xfrm>
          <a:prstGeom prst="rect">
            <a:avLst/>
          </a:prstGeom>
          <a:noFill/>
        </p:spPr>
        <p:txBody>
          <a:bodyPr wrap="none" rtlCol="0">
            <a:spAutoFit/>
          </a:bodyPr>
          <a:lstStyle/>
          <a:p>
            <a:r>
              <a:rPr lang="sv-SE" sz="1600" dirty="0" smtClean="0">
                <a:solidFill>
                  <a:srgbClr val="FF0000"/>
                </a:solidFill>
                <a:latin typeface="Minya Nouvelle" pitchFamily="2" charset="0"/>
              </a:rPr>
              <a:t>h1</a:t>
            </a:r>
          </a:p>
        </p:txBody>
      </p:sp>
      <p:sp>
        <p:nvSpPr>
          <p:cNvPr id="18" name="Freeform 17"/>
          <p:cNvSpPr/>
          <p:nvPr/>
        </p:nvSpPr>
        <p:spPr>
          <a:xfrm>
            <a:off x="2408830" y="1239924"/>
            <a:ext cx="675441" cy="274977"/>
          </a:xfrm>
          <a:custGeom>
            <a:avLst/>
            <a:gdLst>
              <a:gd name="connsiteX0" fmla="*/ 634621 w 675441"/>
              <a:gd name="connsiteY0" fmla="*/ 172619 h 274977"/>
              <a:gd name="connsiteX1" fmla="*/ 607325 w 675441"/>
              <a:gd name="connsiteY1" fmla="*/ 2022 h 274977"/>
              <a:gd name="connsiteX2" fmla="*/ 0 w 675441"/>
              <a:gd name="connsiteY2" fmla="*/ 274977 h 274977"/>
            </a:gdLst>
            <a:ahLst/>
            <a:cxnLst>
              <a:cxn ang="0">
                <a:pos x="connsiteX0" y="connsiteY0"/>
              </a:cxn>
              <a:cxn ang="0">
                <a:pos x="connsiteX1" y="connsiteY1"/>
              </a:cxn>
              <a:cxn ang="0">
                <a:pos x="connsiteX2" y="connsiteY2"/>
              </a:cxn>
            </a:cxnLst>
            <a:rect l="l" t="t" r="r" b="b"/>
            <a:pathLst>
              <a:path w="675441" h="274977">
                <a:moveTo>
                  <a:pt x="634621" y="172619"/>
                </a:moveTo>
                <a:cubicBezTo>
                  <a:pt x="673858" y="78790"/>
                  <a:pt x="713095" y="-15038"/>
                  <a:pt x="607325" y="2022"/>
                </a:cubicBezTo>
                <a:cubicBezTo>
                  <a:pt x="501555" y="19082"/>
                  <a:pt x="250777" y="147029"/>
                  <a:pt x="0" y="27497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Rectangle 21"/>
          <p:cNvSpPr/>
          <p:nvPr/>
        </p:nvSpPr>
        <p:spPr>
          <a:xfrm>
            <a:off x="4427983" y="3016126"/>
            <a:ext cx="4320480" cy="621711"/>
          </a:xfrm>
          <a:prstGeom prst="rect">
            <a:avLst/>
          </a:prstGeom>
          <a:ln w="76200">
            <a:solidFill>
              <a:schemeClr val="bg2">
                <a:lumMod val="25000"/>
              </a:schemeClr>
            </a:solidFill>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sv-SE" sz="2400" dirty="0" smtClean="0"/>
              <a:t>Detta är en box med text</a:t>
            </a:r>
            <a:endParaRPr lang="sv-SE" sz="2400" dirty="0"/>
          </a:p>
        </p:txBody>
      </p:sp>
      <p:cxnSp>
        <p:nvCxnSpPr>
          <p:cNvPr id="21" name="Straight Connector 20"/>
          <p:cNvCxnSpPr/>
          <p:nvPr/>
        </p:nvCxnSpPr>
        <p:spPr>
          <a:xfrm>
            <a:off x="4396918" y="3606748"/>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62102" y="3606748"/>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009583" y="3056083"/>
            <a:ext cx="778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16407" y="3233060"/>
            <a:ext cx="7716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396918" y="2137420"/>
            <a:ext cx="4351546" cy="617245"/>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34" name="TextBox 33"/>
          <p:cNvSpPr txBox="1"/>
          <p:nvPr/>
        </p:nvSpPr>
        <p:spPr>
          <a:xfrm>
            <a:off x="4483288" y="4398836"/>
            <a:ext cx="777777" cy="338554"/>
          </a:xfrm>
          <a:prstGeom prst="rect">
            <a:avLst/>
          </a:prstGeom>
          <a:noFill/>
        </p:spPr>
        <p:txBody>
          <a:bodyPr wrap="none" rtlCol="0">
            <a:spAutoFit/>
          </a:bodyPr>
          <a:lstStyle/>
          <a:p>
            <a:r>
              <a:rPr lang="sv-SE" sz="1600" dirty="0" err="1" smtClean="0">
                <a:solidFill>
                  <a:srgbClr val="FF0000"/>
                </a:solidFill>
                <a:latin typeface="Minya Nouvelle" pitchFamily="2" charset="0"/>
              </a:rPr>
              <a:t>border</a:t>
            </a:r>
            <a:endParaRPr lang="sv-SE" sz="1600" dirty="0" smtClean="0">
              <a:solidFill>
                <a:srgbClr val="FF0000"/>
              </a:solidFill>
              <a:latin typeface="Minya Nouvelle" pitchFamily="2" charset="0"/>
            </a:endParaRPr>
          </a:p>
        </p:txBody>
      </p:sp>
      <p:sp>
        <p:nvSpPr>
          <p:cNvPr id="35" name="TextBox 34"/>
          <p:cNvSpPr txBox="1"/>
          <p:nvPr/>
        </p:nvSpPr>
        <p:spPr>
          <a:xfrm>
            <a:off x="3260127" y="3576118"/>
            <a:ext cx="899605" cy="338554"/>
          </a:xfrm>
          <a:prstGeom prst="rect">
            <a:avLst/>
          </a:prstGeom>
          <a:noFill/>
        </p:spPr>
        <p:txBody>
          <a:bodyPr wrap="none" rtlCol="0">
            <a:spAutoFit/>
          </a:bodyPr>
          <a:lstStyle/>
          <a:p>
            <a:r>
              <a:rPr lang="sv-SE" sz="1600" dirty="0" err="1" smtClean="0">
                <a:solidFill>
                  <a:srgbClr val="FF0000"/>
                </a:solidFill>
                <a:latin typeface="Minya Nouvelle" pitchFamily="2" charset="0"/>
              </a:rPr>
              <a:t>padding</a:t>
            </a:r>
            <a:endParaRPr lang="sv-SE" sz="1600" dirty="0" smtClean="0">
              <a:solidFill>
                <a:srgbClr val="FF0000"/>
              </a:solidFill>
              <a:latin typeface="Minya Nouvelle" pitchFamily="2" charset="0"/>
            </a:endParaRPr>
          </a:p>
        </p:txBody>
      </p:sp>
      <p:sp>
        <p:nvSpPr>
          <p:cNvPr id="36" name="TextBox 35"/>
          <p:cNvSpPr txBox="1"/>
          <p:nvPr/>
        </p:nvSpPr>
        <p:spPr>
          <a:xfrm>
            <a:off x="3423317" y="2272891"/>
            <a:ext cx="856325" cy="338554"/>
          </a:xfrm>
          <a:prstGeom prst="rect">
            <a:avLst/>
          </a:prstGeom>
          <a:noFill/>
        </p:spPr>
        <p:txBody>
          <a:bodyPr wrap="none" rtlCol="0">
            <a:spAutoFit/>
          </a:bodyPr>
          <a:lstStyle/>
          <a:p>
            <a:r>
              <a:rPr lang="sv-SE" sz="1600" dirty="0" err="1" smtClean="0">
                <a:solidFill>
                  <a:srgbClr val="FF0000"/>
                </a:solidFill>
                <a:latin typeface="Minya Nouvelle" pitchFamily="2" charset="0"/>
              </a:rPr>
              <a:t>margin</a:t>
            </a:r>
            <a:endParaRPr lang="sv-SE" sz="1600" dirty="0" smtClean="0">
              <a:solidFill>
                <a:srgbClr val="FF0000"/>
              </a:solidFill>
              <a:latin typeface="Minya Nouvelle" pitchFamily="2" charset="0"/>
            </a:endParaRPr>
          </a:p>
        </p:txBody>
      </p:sp>
      <p:cxnSp>
        <p:nvCxnSpPr>
          <p:cNvPr id="32" name="Straight Arrow Connector 31"/>
          <p:cNvCxnSpPr/>
          <p:nvPr/>
        </p:nvCxnSpPr>
        <p:spPr>
          <a:xfrm>
            <a:off x="4493167" y="2754665"/>
            <a:ext cx="0" cy="24737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3781599" y="2538016"/>
            <a:ext cx="603101" cy="341194"/>
          </a:xfrm>
          <a:custGeom>
            <a:avLst/>
            <a:gdLst>
              <a:gd name="connsiteX0" fmla="*/ 43543 w 603101"/>
              <a:gd name="connsiteY0" fmla="*/ 0 h 341194"/>
              <a:gd name="connsiteX1" fmla="*/ 57190 w 603101"/>
              <a:gd name="connsiteY1" fmla="*/ 238836 h 341194"/>
              <a:gd name="connsiteX2" fmla="*/ 603101 w 603101"/>
              <a:gd name="connsiteY2" fmla="*/ 341194 h 341194"/>
            </a:gdLst>
            <a:ahLst/>
            <a:cxnLst>
              <a:cxn ang="0">
                <a:pos x="connsiteX0" y="connsiteY0"/>
              </a:cxn>
              <a:cxn ang="0">
                <a:pos x="connsiteX1" y="connsiteY1"/>
              </a:cxn>
              <a:cxn ang="0">
                <a:pos x="connsiteX2" y="connsiteY2"/>
              </a:cxn>
            </a:cxnLst>
            <a:rect l="l" t="t" r="r" b="b"/>
            <a:pathLst>
              <a:path w="603101" h="341194">
                <a:moveTo>
                  <a:pt x="43543" y="0"/>
                </a:moveTo>
                <a:cubicBezTo>
                  <a:pt x="3736" y="90985"/>
                  <a:pt x="-36070" y="181970"/>
                  <a:pt x="57190" y="238836"/>
                </a:cubicBezTo>
                <a:cubicBezTo>
                  <a:pt x="150450" y="295702"/>
                  <a:pt x="376775" y="318448"/>
                  <a:pt x="603101" y="34119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8" name="Freeform 37"/>
          <p:cNvSpPr/>
          <p:nvPr/>
        </p:nvSpPr>
        <p:spPr>
          <a:xfrm>
            <a:off x="3741698" y="3172637"/>
            <a:ext cx="233569" cy="464024"/>
          </a:xfrm>
          <a:custGeom>
            <a:avLst/>
            <a:gdLst>
              <a:gd name="connsiteX0" fmla="*/ 69796 w 233569"/>
              <a:gd name="connsiteY0" fmla="*/ 464024 h 464024"/>
              <a:gd name="connsiteX1" fmla="*/ 8381 w 233569"/>
              <a:gd name="connsiteY1" fmla="*/ 184245 h 464024"/>
              <a:gd name="connsiteX2" fmla="*/ 233569 w 233569"/>
              <a:gd name="connsiteY2" fmla="*/ 0 h 464024"/>
            </a:gdLst>
            <a:ahLst/>
            <a:cxnLst>
              <a:cxn ang="0">
                <a:pos x="connsiteX0" y="connsiteY0"/>
              </a:cxn>
              <a:cxn ang="0">
                <a:pos x="connsiteX1" y="connsiteY1"/>
              </a:cxn>
              <a:cxn ang="0">
                <a:pos x="connsiteX2" y="connsiteY2"/>
              </a:cxn>
            </a:cxnLst>
            <a:rect l="l" t="t" r="r" b="b"/>
            <a:pathLst>
              <a:path w="233569" h="464024">
                <a:moveTo>
                  <a:pt x="69796" y="464024"/>
                </a:moveTo>
                <a:cubicBezTo>
                  <a:pt x="25441" y="362803"/>
                  <a:pt x="-18914" y="261582"/>
                  <a:pt x="8381" y="184245"/>
                </a:cubicBezTo>
                <a:cubicBezTo>
                  <a:pt x="35676" y="106908"/>
                  <a:pt x="134622" y="53454"/>
                  <a:pt x="233569"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9" name="Freeform 38"/>
          <p:cNvSpPr/>
          <p:nvPr/>
        </p:nvSpPr>
        <p:spPr>
          <a:xfrm>
            <a:off x="4575768" y="4264458"/>
            <a:ext cx="252484" cy="211540"/>
          </a:xfrm>
          <a:custGeom>
            <a:avLst/>
            <a:gdLst>
              <a:gd name="connsiteX0" fmla="*/ 252484 w 252484"/>
              <a:gd name="connsiteY0" fmla="*/ 211540 h 211540"/>
              <a:gd name="connsiteX1" fmla="*/ 0 w 252484"/>
              <a:gd name="connsiteY1" fmla="*/ 0 h 211540"/>
            </a:gdLst>
            <a:ahLst/>
            <a:cxnLst>
              <a:cxn ang="0">
                <a:pos x="connsiteX0" y="connsiteY0"/>
              </a:cxn>
              <a:cxn ang="0">
                <a:pos x="connsiteX1" y="connsiteY1"/>
              </a:cxn>
            </a:cxnLst>
            <a:rect l="l" t="t" r="r" b="b"/>
            <a:pathLst>
              <a:path w="252484" h="211540">
                <a:moveTo>
                  <a:pt x="252484" y="211540"/>
                </a:moveTo>
                <a:lnTo>
                  <a:pt x="0" y="0"/>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41" name="Straight Arrow Connector 40"/>
          <p:cNvCxnSpPr/>
          <p:nvPr/>
        </p:nvCxnSpPr>
        <p:spPr>
          <a:xfrm flipH="1">
            <a:off x="4465871" y="4210108"/>
            <a:ext cx="2361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59732" y="4210108"/>
            <a:ext cx="2371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054295" y="3056083"/>
            <a:ext cx="0" cy="17697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reeform 47"/>
          <p:cNvSpPr/>
          <p:nvPr/>
        </p:nvSpPr>
        <p:spPr>
          <a:xfrm>
            <a:off x="6585045" y="3848669"/>
            <a:ext cx="586854" cy="812041"/>
          </a:xfrm>
          <a:custGeom>
            <a:avLst/>
            <a:gdLst>
              <a:gd name="connsiteX0" fmla="*/ 586854 w 586854"/>
              <a:gd name="connsiteY0" fmla="*/ 812041 h 812041"/>
              <a:gd name="connsiteX1" fmla="*/ 184245 w 586854"/>
              <a:gd name="connsiteY1" fmla="*/ 423080 h 812041"/>
              <a:gd name="connsiteX2" fmla="*/ 0 w 586854"/>
              <a:gd name="connsiteY2" fmla="*/ 0 h 812041"/>
            </a:gdLst>
            <a:ahLst/>
            <a:cxnLst>
              <a:cxn ang="0">
                <a:pos x="connsiteX0" y="connsiteY0"/>
              </a:cxn>
              <a:cxn ang="0">
                <a:pos x="connsiteX1" y="connsiteY1"/>
              </a:cxn>
              <a:cxn ang="0">
                <a:pos x="connsiteX2" y="connsiteY2"/>
              </a:cxn>
            </a:cxnLst>
            <a:rect l="l" t="t" r="r" b="b"/>
            <a:pathLst>
              <a:path w="586854" h="812041">
                <a:moveTo>
                  <a:pt x="586854" y="812041"/>
                </a:moveTo>
                <a:cubicBezTo>
                  <a:pt x="434454" y="685230"/>
                  <a:pt x="282054" y="558420"/>
                  <a:pt x="184245" y="423080"/>
                </a:cubicBezTo>
                <a:cubicBezTo>
                  <a:pt x="86436" y="287740"/>
                  <a:pt x="43218" y="143870"/>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0" name="TextBox 49"/>
          <p:cNvSpPr txBox="1"/>
          <p:nvPr/>
        </p:nvSpPr>
        <p:spPr>
          <a:xfrm>
            <a:off x="6891872" y="4683617"/>
            <a:ext cx="878767" cy="369332"/>
          </a:xfrm>
          <a:prstGeom prst="rect">
            <a:avLst/>
          </a:prstGeom>
          <a:noFill/>
        </p:spPr>
        <p:txBody>
          <a:bodyPr wrap="none" rtlCol="0">
            <a:spAutoFit/>
          </a:bodyPr>
          <a:lstStyle/>
          <a:p>
            <a:r>
              <a:rPr lang="sv-SE" dirty="0" err="1" smtClean="0">
                <a:solidFill>
                  <a:srgbClr val="FF0000"/>
                </a:solidFill>
                <a:latin typeface="Minya Nouvelle" pitchFamily="2" charset="0"/>
              </a:rPr>
              <a:t>width</a:t>
            </a:r>
            <a:r>
              <a:rPr lang="sv-SE" dirty="0" smtClean="0">
                <a:solidFill>
                  <a:srgbClr val="FF0000"/>
                </a:solidFill>
                <a:latin typeface="Minya Nouvelle" pitchFamily="2" charset="0"/>
              </a:rPr>
              <a:t>?</a:t>
            </a:r>
          </a:p>
        </p:txBody>
      </p:sp>
    </p:spTree>
    <p:extLst>
      <p:ext uri="{BB962C8B-B14F-4D97-AF65-F5344CB8AC3E}">
        <p14:creationId xmlns:p14="http://schemas.microsoft.com/office/powerpoint/2010/main" val="4178501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Boxens bredd?</a:t>
            </a:r>
            <a:endParaRPr lang="sv-SE" dirty="0"/>
          </a:p>
        </p:txBody>
      </p:sp>
      <p:sp>
        <p:nvSpPr>
          <p:cNvPr id="4" name="Rectangle 3"/>
          <p:cNvSpPr/>
          <p:nvPr/>
        </p:nvSpPr>
        <p:spPr>
          <a:xfrm>
            <a:off x="2627783" y="1345332"/>
            <a:ext cx="3816424" cy="621711"/>
          </a:xfrm>
          <a:prstGeom prst="rect">
            <a:avLst/>
          </a:prstGeom>
          <a:ln w="123825">
            <a:solidFill>
              <a:schemeClr val="bg2">
                <a:lumMod val="25000"/>
              </a:schemeClr>
            </a:solidFill>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sv-SE" sz="2400" dirty="0" smtClean="0"/>
              <a:t>    Detta är en box med text</a:t>
            </a:r>
            <a:endParaRPr lang="sv-SE" sz="2400" dirty="0"/>
          </a:p>
        </p:txBody>
      </p:sp>
      <p:cxnSp>
        <p:nvCxnSpPr>
          <p:cNvPr id="6" name="Straight Connector 5"/>
          <p:cNvCxnSpPr/>
          <p:nvPr/>
        </p:nvCxnSpPr>
        <p:spPr>
          <a:xfrm>
            <a:off x="3001471"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59927"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92967"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55775"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16215"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79023" y="1626540"/>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9509" y="2634652"/>
            <a:ext cx="772969" cy="369332"/>
          </a:xfrm>
          <a:prstGeom prst="rect">
            <a:avLst/>
          </a:prstGeom>
          <a:noFill/>
        </p:spPr>
        <p:txBody>
          <a:bodyPr wrap="none" rtlCol="0">
            <a:spAutoFit/>
          </a:bodyPr>
          <a:lstStyle/>
          <a:p>
            <a:r>
              <a:rPr lang="sv-SE" dirty="0" smtClean="0">
                <a:latin typeface="Minya Nouvelle" pitchFamily="2" charset="0"/>
              </a:rPr>
              <a:t>400px</a:t>
            </a:r>
          </a:p>
        </p:txBody>
      </p:sp>
      <p:sp>
        <p:nvSpPr>
          <p:cNvPr id="15" name="TextBox 14"/>
          <p:cNvSpPr txBox="1"/>
          <p:nvPr/>
        </p:nvSpPr>
        <p:spPr>
          <a:xfrm>
            <a:off x="4220043" y="3019467"/>
            <a:ext cx="684803" cy="369332"/>
          </a:xfrm>
          <a:prstGeom prst="rect">
            <a:avLst/>
          </a:prstGeom>
          <a:noFill/>
        </p:spPr>
        <p:txBody>
          <a:bodyPr wrap="none" rtlCol="0">
            <a:spAutoFit/>
          </a:bodyPr>
          <a:lstStyle/>
          <a:p>
            <a:r>
              <a:rPr lang="sv-SE" dirty="0" smtClean="0">
                <a:latin typeface="Minya Nouvelle" pitchFamily="2" charset="0"/>
              </a:rPr>
              <a:t>90px</a:t>
            </a:r>
          </a:p>
        </p:txBody>
      </p:sp>
      <p:sp>
        <p:nvSpPr>
          <p:cNvPr id="16" name="TextBox 15"/>
          <p:cNvSpPr txBox="1"/>
          <p:nvPr/>
        </p:nvSpPr>
        <p:spPr>
          <a:xfrm>
            <a:off x="4211960" y="3432307"/>
            <a:ext cx="684803" cy="369332"/>
          </a:xfrm>
          <a:prstGeom prst="rect">
            <a:avLst/>
          </a:prstGeom>
          <a:noFill/>
        </p:spPr>
        <p:txBody>
          <a:bodyPr wrap="none" rtlCol="0">
            <a:spAutoFit/>
          </a:bodyPr>
          <a:lstStyle/>
          <a:p>
            <a:r>
              <a:rPr lang="sv-SE" dirty="0" smtClean="0">
                <a:latin typeface="Minya Nouvelle" pitchFamily="2" charset="0"/>
              </a:rPr>
              <a:t>10px</a:t>
            </a:r>
          </a:p>
        </p:txBody>
      </p:sp>
      <p:sp>
        <p:nvSpPr>
          <p:cNvPr id="17" name="Freeform 16"/>
          <p:cNvSpPr/>
          <p:nvPr/>
        </p:nvSpPr>
        <p:spPr>
          <a:xfrm>
            <a:off x="4856976" y="2657741"/>
            <a:ext cx="1385248" cy="646524"/>
          </a:xfrm>
          <a:custGeom>
            <a:avLst/>
            <a:gdLst>
              <a:gd name="connsiteX0" fmla="*/ 0 w 1385248"/>
              <a:gd name="connsiteY0" fmla="*/ 580030 h 646524"/>
              <a:gd name="connsiteX1" fmla="*/ 648269 w 1385248"/>
              <a:gd name="connsiteY1" fmla="*/ 593678 h 646524"/>
              <a:gd name="connsiteX2" fmla="*/ 1385248 w 1385248"/>
              <a:gd name="connsiteY2" fmla="*/ 0 h 646524"/>
            </a:gdLst>
            <a:ahLst/>
            <a:cxnLst>
              <a:cxn ang="0">
                <a:pos x="connsiteX0" y="connsiteY0"/>
              </a:cxn>
              <a:cxn ang="0">
                <a:pos x="connsiteX1" y="connsiteY1"/>
              </a:cxn>
              <a:cxn ang="0">
                <a:pos x="connsiteX2" y="connsiteY2"/>
              </a:cxn>
            </a:cxnLst>
            <a:rect l="l" t="t" r="r" b="b"/>
            <a:pathLst>
              <a:path w="1385248" h="646524">
                <a:moveTo>
                  <a:pt x="0" y="580030"/>
                </a:moveTo>
                <a:cubicBezTo>
                  <a:pt x="208697" y="635190"/>
                  <a:pt x="417394" y="690350"/>
                  <a:pt x="648269" y="593678"/>
                </a:cubicBezTo>
                <a:cubicBezTo>
                  <a:pt x="879144" y="497006"/>
                  <a:pt x="1132196" y="248503"/>
                  <a:pt x="1385248"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Freeform 18"/>
          <p:cNvSpPr/>
          <p:nvPr/>
        </p:nvSpPr>
        <p:spPr>
          <a:xfrm>
            <a:off x="2871227" y="2637269"/>
            <a:ext cx="1398896" cy="698636"/>
          </a:xfrm>
          <a:custGeom>
            <a:avLst/>
            <a:gdLst>
              <a:gd name="connsiteX0" fmla="*/ 1398896 w 1398896"/>
              <a:gd name="connsiteY0" fmla="*/ 607326 h 698636"/>
              <a:gd name="connsiteX1" fmla="*/ 272955 w 1398896"/>
              <a:gd name="connsiteY1" fmla="*/ 648269 h 698636"/>
              <a:gd name="connsiteX2" fmla="*/ 0 w 1398896"/>
              <a:gd name="connsiteY2" fmla="*/ 0 h 698636"/>
            </a:gdLst>
            <a:ahLst/>
            <a:cxnLst>
              <a:cxn ang="0">
                <a:pos x="connsiteX0" y="connsiteY0"/>
              </a:cxn>
              <a:cxn ang="0">
                <a:pos x="connsiteX1" y="connsiteY1"/>
              </a:cxn>
              <a:cxn ang="0">
                <a:pos x="connsiteX2" y="connsiteY2"/>
              </a:cxn>
            </a:cxnLst>
            <a:rect l="l" t="t" r="r" b="b"/>
            <a:pathLst>
              <a:path w="1398896" h="698636">
                <a:moveTo>
                  <a:pt x="1398896" y="607326"/>
                </a:moveTo>
                <a:cubicBezTo>
                  <a:pt x="952500" y="678408"/>
                  <a:pt x="506104" y="749490"/>
                  <a:pt x="272955" y="648269"/>
                </a:cubicBezTo>
                <a:cubicBezTo>
                  <a:pt x="39806" y="547048"/>
                  <a:pt x="19903" y="273524"/>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Freeform 19"/>
          <p:cNvSpPr/>
          <p:nvPr/>
        </p:nvSpPr>
        <p:spPr>
          <a:xfrm>
            <a:off x="4850152" y="2616798"/>
            <a:ext cx="1603612" cy="1106108"/>
          </a:xfrm>
          <a:custGeom>
            <a:avLst/>
            <a:gdLst>
              <a:gd name="connsiteX0" fmla="*/ 0 w 1603612"/>
              <a:gd name="connsiteY0" fmla="*/ 1064525 h 1106108"/>
              <a:gd name="connsiteX1" fmla="*/ 1214651 w 1603612"/>
              <a:gd name="connsiteY1" fmla="*/ 1023582 h 1106108"/>
              <a:gd name="connsiteX2" fmla="*/ 1535374 w 1603612"/>
              <a:gd name="connsiteY2" fmla="*/ 320722 h 1106108"/>
              <a:gd name="connsiteX3" fmla="*/ 1603612 w 1603612"/>
              <a:gd name="connsiteY3" fmla="*/ 0 h 1106108"/>
            </a:gdLst>
            <a:ahLst/>
            <a:cxnLst>
              <a:cxn ang="0">
                <a:pos x="connsiteX0" y="connsiteY0"/>
              </a:cxn>
              <a:cxn ang="0">
                <a:pos x="connsiteX1" y="connsiteY1"/>
              </a:cxn>
              <a:cxn ang="0">
                <a:pos x="connsiteX2" y="connsiteY2"/>
              </a:cxn>
              <a:cxn ang="0">
                <a:pos x="connsiteX3" y="connsiteY3"/>
              </a:cxn>
            </a:cxnLst>
            <a:rect l="l" t="t" r="r" b="b"/>
            <a:pathLst>
              <a:path w="1603612" h="1106108">
                <a:moveTo>
                  <a:pt x="0" y="1064525"/>
                </a:moveTo>
                <a:cubicBezTo>
                  <a:pt x="479377" y="1106037"/>
                  <a:pt x="958755" y="1147549"/>
                  <a:pt x="1214651" y="1023582"/>
                </a:cubicBezTo>
                <a:cubicBezTo>
                  <a:pt x="1470547" y="899615"/>
                  <a:pt x="1470547" y="491319"/>
                  <a:pt x="1535374" y="320722"/>
                </a:cubicBezTo>
                <a:cubicBezTo>
                  <a:pt x="1600201" y="150125"/>
                  <a:pt x="1601906" y="75062"/>
                  <a:pt x="1603612"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1" name="Freeform 20"/>
          <p:cNvSpPr/>
          <p:nvPr/>
        </p:nvSpPr>
        <p:spPr>
          <a:xfrm>
            <a:off x="2475648" y="2657741"/>
            <a:ext cx="1801298" cy="1009934"/>
          </a:xfrm>
          <a:custGeom>
            <a:avLst/>
            <a:gdLst>
              <a:gd name="connsiteX0" fmla="*/ 1801298 w 1801298"/>
              <a:gd name="connsiteY0" fmla="*/ 1009934 h 1009934"/>
              <a:gd name="connsiteX1" fmla="*/ 784540 w 1801298"/>
              <a:gd name="connsiteY1" fmla="*/ 982639 h 1009934"/>
              <a:gd name="connsiteX2" fmla="*/ 40737 w 1801298"/>
              <a:gd name="connsiteY2" fmla="*/ 914400 h 1009934"/>
              <a:gd name="connsiteX3" fmla="*/ 163567 w 1801298"/>
              <a:gd name="connsiteY3" fmla="*/ 0 h 1009934"/>
            </a:gdLst>
            <a:ahLst/>
            <a:cxnLst>
              <a:cxn ang="0">
                <a:pos x="connsiteX0" y="connsiteY0"/>
              </a:cxn>
              <a:cxn ang="0">
                <a:pos x="connsiteX1" y="connsiteY1"/>
              </a:cxn>
              <a:cxn ang="0">
                <a:pos x="connsiteX2" y="connsiteY2"/>
              </a:cxn>
              <a:cxn ang="0">
                <a:pos x="connsiteX3" y="connsiteY3"/>
              </a:cxn>
            </a:cxnLst>
            <a:rect l="l" t="t" r="r" b="b"/>
            <a:pathLst>
              <a:path w="1801298" h="1009934">
                <a:moveTo>
                  <a:pt x="1801298" y="1009934"/>
                </a:moveTo>
                <a:cubicBezTo>
                  <a:pt x="1439632" y="1004247"/>
                  <a:pt x="1077967" y="998561"/>
                  <a:pt x="784540" y="982639"/>
                </a:cubicBezTo>
                <a:cubicBezTo>
                  <a:pt x="491113" y="966717"/>
                  <a:pt x="144232" y="1078173"/>
                  <a:pt x="40737" y="914400"/>
                </a:cubicBezTo>
                <a:cubicBezTo>
                  <a:pt x="-62758" y="750627"/>
                  <a:pt x="50404" y="375313"/>
                  <a:pt x="163567"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Freeform 21"/>
          <p:cNvSpPr/>
          <p:nvPr/>
        </p:nvSpPr>
        <p:spPr>
          <a:xfrm>
            <a:off x="4549902" y="2371138"/>
            <a:ext cx="0" cy="272955"/>
          </a:xfrm>
          <a:custGeom>
            <a:avLst/>
            <a:gdLst>
              <a:gd name="connsiteX0" fmla="*/ 0 w 0"/>
              <a:gd name="connsiteY0" fmla="*/ 272955 h 272955"/>
              <a:gd name="connsiteX1" fmla="*/ 0 w 0"/>
              <a:gd name="connsiteY1" fmla="*/ 0 h 272955"/>
            </a:gdLst>
            <a:ahLst/>
            <a:cxnLst>
              <a:cxn ang="0">
                <a:pos x="connsiteX0" y="connsiteY0"/>
              </a:cxn>
              <a:cxn ang="0">
                <a:pos x="connsiteX1" y="connsiteY1"/>
              </a:cxn>
            </a:cxnLst>
            <a:rect l="l" t="t" r="r" b="b"/>
            <a:pathLst>
              <a:path h="272955">
                <a:moveTo>
                  <a:pt x="0" y="272955"/>
                </a:moveTo>
                <a:lnTo>
                  <a:pt x="0" y="0"/>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TextBox 22"/>
          <p:cNvSpPr txBox="1"/>
          <p:nvPr/>
        </p:nvSpPr>
        <p:spPr>
          <a:xfrm>
            <a:off x="3491880" y="3818566"/>
            <a:ext cx="1281120" cy="523220"/>
          </a:xfrm>
          <a:prstGeom prst="rect">
            <a:avLst/>
          </a:prstGeom>
          <a:noFill/>
        </p:spPr>
        <p:txBody>
          <a:bodyPr wrap="none" rtlCol="0">
            <a:spAutoFit/>
          </a:bodyPr>
          <a:lstStyle/>
          <a:p>
            <a:r>
              <a:rPr lang="sv-SE" sz="2800" dirty="0" err="1" smtClean="0">
                <a:latin typeface="Minya Nouvelle" pitchFamily="2" charset="0"/>
              </a:rPr>
              <a:t>width</a:t>
            </a:r>
            <a:r>
              <a:rPr lang="sv-SE" sz="2800" dirty="0" smtClean="0">
                <a:latin typeface="Minya Nouvelle" pitchFamily="2" charset="0"/>
              </a:rPr>
              <a:t>:</a:t>
            </a:r>
            <a:r>
              <a:rPr lang="sv-SE" dirty="0" smtClean="0">
                <a:latin typeface="Minya Nouvelle" pitchFamily="2" charset="0"/>
              </a:rPr>
              <a:t> </a:t>
            </a:r>
          </a:p>
        </p:txBody>
      </p:sp>
      <p:sp>
        <p:nvSpPr>
          <p:cNvPr id="24" name="TextBox 23"/>
          <p:cNvSpPr txBox="1"/>
          <p:nvPr/>
        </p:nvSpPr>
        <p:spPr>
          <a:xfrm>
            <a:off x="4608977" y="3793604"/>
            <a:ext cx="1149674" cy="523220"/>
          </a:xfrm>
          <a:prstGeom prst="rect">
            <a:avLst/>
          </a:prstGeom>
          <a:noFill/>
        </p:spPr>
        <p:txBody>
          <a:bodyPr wrap="none" rtlCol="0">
            <a:spAutoFit/>
          </a:bodyPr>
          <a:lstStyle/>
          <a:p>
            <a:r>
              <a:rPr lang="sv-SE" sz="2800" b="1" dirty="0" smtClean="0">
                <a:latin typeface="Minya Nouvelle" pitchFamily="2" charset="0"/>
              </a:rPr>
              <a:t>400px</a:t>
            </a:r>
            <a:endParaRPr lang="sv-SE" b="1" dirty="0" smtClean="0">
              <a:latin typeface="Minya Nouvelle" pitchFamily="2" charset="0"/>
            </a:endParaRPr>
          </a:p>
        </p:txBody>
      </p:sp>
      <p:pic>
        <p:nvPicPr>
          <p:cNvPr id="25" name="Picture 4" descr="S:\dfm\info\icons\v-collections\v_collections_png\objects_people_industries\128x128\shadow\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627784" y="4513684"/>
            <a:ext cx="396044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400px; </a:t>
            </a:r>
          </a:p>
          <a:p>
            <a:r>
              <a:rPr lang="en-US" sz="1400" b="1" dirty="0" smtClean="0">
                <a:solidFill>
                  <a:srgbClr val="4086C0"/>
                </a:solidFill>
                <a:latin typeface="Courier New" pitchFamily="49" charset="0"/>
                <a:cs typeface="Courier New" pitchFamily="49" charset="0"/>
              </a:rPr>
              <a:t>   height</a:t>
            </a:r>
            <a:r>
              <a:rPr lang="en-US" sz="1400" b="1" dirty="0" smtClean="0">
                <a:solidFill>
                  <a:schemeClr val="tx1"/>
                </a:solidFill>
                <a:latin typeface="Courier New" pitchFamily="49" charset="0"/>
                <a:cs typeface="Courier New" pitchFamily="49" charset="0"/>
              </a:rPr>
              <a:t>: 40px</a:t>
            </a:r>
            <a:r>
              <a:rPr lang="en-US" sz="1400" b="1" dirty="0">
                <a:solidFill>
                  <a:schemeClr val="tx1"/>
                </a:solidFill>
                <a:latin typeface="Courier New" pitchFamily="49" charset="0"/>
                <a:cs typeface="Courier New" pitchFamily="49" charset="0"/>
              </a:rPr>
              <a:t>; </a:t>
            </a:r>
          </a:p>
          <a:p>
            <a:r>
              <a:rPr lang="en-US" sz="1400" b="1" dirty="0" smtClean="0">
                <a:solidFill>
                  <a:schemeClr val="tx1"/>
                </a:solidFill>
                <a:latin typeface="Courier New" pitchFamily="49" charset="0"/>
                <a:cs typeface="Courier New" pitchFamily="49" charset="0"/>
              </a:rPr>
              <a:t>}</a:t>
            </a:r>
          </a:p>
        </p:txBody>
      </p:sp>
      <p:pic>
        <p:nvPicPr>
          <p:cNvPr id="129026" name="Picture 2" descr="L:\WorkSpace\tstjo\Icons\v_collection_png\64x64\shadow\tape_meas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1293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92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Margin</a:t>
            </a:r>
            <a:r>
              <a:rPr lang="sv-SE" dirty="0" smtClean="0"/>
              <a:t>, </a:t>
            </a:r>
            <a:r>
              <a:rPr lang="sv-SE" dirty="0" err="1" smtClean="0"/>
              <a:t>padding</a:t>
            </a:r>
            <a:endParaRPr lang="sv-SE" dirty="0"/>
          </a:p>
        </p:txBody>
      </p:sp>
      <p:sp>
        <p:nvSpPr>
          <p:cNvPr id="3" name="Subtitle 2"/>
          <p:cNvSpPr>
            <a:spLocks noGrp="1"/>
          </p:cNvSpPr>
          <p:nvPr>
            <p:ph type="subTitle" idx="1"/>
          </p:nvPr>
        </p:nvSpPr>
        <p:spPr>
          <a:xfrm>
            <a:off x="619472" y="1060118"/>
            <a:ext cx="6400800" cy="611719"/>
          </a:xfrm>
        </p:spPr>
        <p:txBody>
          <a:bodyPr/>
          <a:lstStyle/>
          <a:p>
            <a:r>
              <a:rPr lang="sv-SE" dirty="0" err="1" smtClean="0"/>
              <a:t>Padding</a:t>
            </a:r>
            <a:r>
              <a:rPr lang="sv-SE" dirty="0" smtClean="0"/>
              <a:t>:</a:t>
            </a:r>
            <a:endParaRPr lang="sv-SE" dirty="0"/>
          </a:p>
        </p:txBody>
      </p:sp>
      <p:pic>
        <p:nvPicPr>
          <p:cNvPr id="4" name="Picture 4" descr="S:\dfm\info\icons\v-collections\v_collections_png\objects_people_industries\128x128\shadow\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3568" y="1491468"/>
            <a:ext cx="302433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padding-top</a:t>
            </a:r>
            <a:r>
              <a:rPr lang="en-US" sz="1400" b="1" dirty="0" smtClean="0">
                <a:solidFill>
                  <a:schemeClr val="tx1"/>
                </a:solidFill>
                <a:latin typeface="Courier New" pitchFamily="49" charset="0"/>
                <a:cs typeface="Courier New" pitchFamily="49" charset="0"/>
              </a:rPr>
              <a:t>: 10px; </a:t>
            </a:r>
          </a:p>
          <a:p>
            <a:r>
              <a:rPr lang="en-US" sz="1400" b="1" dirty="0" smtClean="0">
                <a:solidFill>
                  <a:srgbClr val="4086C0"/>
                </a:solidFill>
                <a:latin typeface="Courier New" pitchFamily="49" charset="0"/>
                <a:cs typeface="Courier New" pitchFamily="49" charset="0"/>
              </a:rPr>
              <a:t>  padding-right</a:t>
            </a:r>
            <a:r>
              <a:rPr lang="en-US" sz="1400" b="1" dirty="0" smtClean="0">
                <a:solidFill>
                  <a:schemeClr val="tx1"/>
                </a:solidFill>
                <a:latin typeface="Courier New" pitchFamily="49" charset="0"/>
                <a:cs typeface="Courier New" pitchFamily="49" charset="0"/>
              </a:rPr>
              <a:t>: 5px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rgbClr val="4086C0"/>
                </a:solidFill>
                <a:latin typeface="Courier New" pitchFamily="49" charset="0"/>
                <a:cs typeface="Courier New" pitchFamily="49" charset="0"/>
              </a:rPr>
              <a:t>  padding-bottom</a:t>
            </a:r>
            <a:r>
              <a:rPr lang="en-US" sz="1400" b="1" dirty="0" smtClean="0">
                <a:solidFill>
                  <a:schemeClr val="tx1"/>
                </a:solidFill>
                <a:latin typeface="Courier New" pitchFamily="49" charset="0"/>
                <a:cs typeface="Courier New" pitchFamily="49" charset="0"/>
              </a:rPr>
              <a:t>: 20px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a:solidFill>
                  <a:srgbClr val="4086C0"/>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 padding-left</a:t>
            </a:r>
            <a:r>
              <a:rPr lang="en-US" sz="1400" b="1" dirty="0" smtClean="0">
                <a:solidFill>
                  <a:schemeClr val="tx1"/>
                </a:solidFill>
                <a:latin typeface="Courier New" pitchFamily="49" charset="0"/>
                <a:cs typeface="Courier New" pitchFamily="49" charset="0"/>
              </a:rPr>
              <a:t>: 4px</a:t>
            </a:r>
            <a:r>
              <a:rPr lang="en-US" sz="1400" b="1" dirty="0">
                <a:solidFill>
                  <a:schemeClr val="tx1"/>
                </a:solidFill>
                <a:latin typeface="Courier New" pitchFamily="49" charset="0"/>
                <a:cs typeface="Courier New" pitchFamily="49" charset="0"/>
              </a:rPr>
              <a:t>; </a:t>
            </a:r>
          </a:p>
          <a:p>
            <a:r>
              <a:rPr lang="en-US" sz="1400" b="1" dirty="0" smtClean="0">
                <a:solidFill>
                  <a:schemeClr val="tx1"/>
                </a:solidFill>
                <a:latin typeface="Courier New" pitchFamily="49" charset="0"/>
                <a:cs typeface="Courier New" pitchFamily="49" charset="0"/>
              </a:rPr>
              <a:t>}</a:t>
            </a:r>
          </a:p>
        </p:txBody>
      </p:sp>
      <p:sp>
        <p:nvSpPr>
          <p:cNvPr id="6" name="Rectangle 5"/>
          <p:cNvSpPr/>
          <p:nvPr/>
        </p:nvSpPr>
        <p:spPr>
          <a:xfrm>
            <a:off x="4677544" y="1814633"/>
            <a:ext cx="3600400"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padding</a:t>
            </a:r>
            <a:r>
              <a:rPr lang="en-US" sz="1400" b="1" dirty="0" smtClean="0">
                <a:solidFill>
                  <a:schemeClr val="tx1"/>
                </a:solidFill>
                <a:latin typeface="Courier New" pitchFamily="49" charset="0"/>
                <a:cs typeface="Courier New" pitchFamily="49" charset="0"/>
              </a:rPr>
              <a:t>: 10px 5px 20px 4px; </a:t>
            </a:r>
          </a:p>
          <a:p>
            <a:r>
              <a:rPr lang="en-US" sz="1400" b="1" dirty="0" smtClean="0">
                <a:solidFill>
                  <a:schemeClr val="tx1"/>
                </a:solidFill>
                <a:latin typeface="Courier New" pitchFamily="49" charset="0"/>
                <a:cs typeface="Courier New" pitchFamily="49" charset="0"/>
              </a:rPr>
              <a:t>}</a:t>
            </a:r>
          </a:p>
        </p:txBody>
      </p:sp>
      <p:sp>
        <p:nvSpPr>
          <p:cNvPr id="7" name="Chevron 6"/>
          <p:cNvSpPr/>
          <p:nvPr/>
        </p:nvSpPr>
        <p:spPr>
          <a:xfrm>
            <a:off x="3923928" y="1851508"/>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8" name="Freeform 7"/>
          <p:cNvSpPr/>
          <p:nvPr/>
        </p:nvSpPr>
        <p:spPr>
          <a:xfrm>
            <a:off x="2750024" y="1257530"/>
            <a:ext cx="996286" cy="499846"/>
          </a:xfrm>
          <a:custGeom>
            <a:avLst/>
            <a:gdLst>
              <a:gd name="connsiteX0" fmla="*/ 996286 w 996286"/>
              <a:gd name="connsiteY0" fmla="*/ 1703 h 499846"/>
              <a:gd name="connsiteX1" fmla="*/ 368489 w 996286"/>
              <a:gd name="connsiteY1" fmla="*/ 76766 h 499846"/>
              <a:gd name="connsiteX2" fmla="*/ 0 w 996286"/>
              <a:gd name="connsiteY2" fmla="*/ 499846 h 499846"/>
            </a:gdLst>
            <a:ahLst/>
            <a:cxnLst>
              <a:cxn ang="0">
                <a:pos x="connsiteX0" y="connsiteY0"/>
              </a:cxn>
              <a:cxn ang="0">
                <a:pos x="connsiteX1" y="connsiteY1"/>
              </a:cxn>
              <a:cxn ang="0">
                <a:pos x="connsiteX2" y="connsiteY2"/>
              </a:cxn>
            </a:cxnLst>
            <a:rect l="l" t="t" r="r" b="b"/>
            <a:pathLst>
              <a:path w="996286" h="499846">
                <a:moveTo>
                  <a:pt x="996286" y="1703"/>
                </a:moveTo>
                <a:cubicBezTo>
                  <a:pt x="765411" y="-2278"/>
                  <a:pt x="534537" y="-6258"/>
                  <a:pt x="368489" y="76766"/>
                </a:cubicBezTo>
                <a:cubicBezTo>
                  <a:pt x="202441" y="159790"/>
                  <a:pt x="101220" y="329818"/>
                  <a:pt x="0" y="49984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TextBox 8"/>
          <p:cNvSpPr txBox="1"/>
          <p:nvPr/>
        </p:nvSpPr>
        <p:spPr>
          <a:xfrm rot="1201883">
            <a:off x="3379351" y="1170610"/>
            <a:ext cx="1556836" cy="307777"/>
          </a:xfrm>
          <a:prstGeom prst="rect">
            <a:avLst/>
          </a:prstGeom>
          <a:noFill/>
        </p:spPr>
        <p:txBody>
          <a:bodyPr wrap="none" rtlCol="0">
            <a:spAutoFit/>
          </a:bodyPr>
          <a:lstStyle/>
          <a:p>
            <a:r>
              <a:rPr lang="sv-SE" sz="1400" dirty="0" smtClean="0">
                <a:solidFill>
                  <a:srgbClr val="FF0000"/>
                </a:solidFill>
                <a:latin typeface="Minya Nouvelle" pitchFamily="2" charset="0"/>
              </a:rPr>
              <a:t>% fungerar också</a:t>
            </a:r>
          </a:p>
        </p:txBody>
      </p:sp>
      <p:sp>
        <p:nvSpPr>
          <p:cNvPr id="10" name="Subtitle 2"/>
          <p:cNvSpPr txBox="1">
            <a:spLocks/>
          </p:cNvSpPr>
          <p:nvPr/>
        </p:nvSpPr>
        <p:spPr>
          <a:xfrm>
            <a:off x="611560" y="2929508"/>
            <a:ext cx="6400800" cy="611719"/>
          </a:xfrm>
          <a:prstGeom prst="rect">
            <a:avLst/>
          </a:prstGeom>
        </p:spPr>
        <p:txBody>
          <a:bodyPr/>
          <a:lstStyle>
            <a:lvl1pPr marL="0" indent="0" algn="l" defTabSz="914400" rtl="0" eaLnBrk="1" latinLnBrk="0" hangingPunct="1">
              <a:spcBef>
                <a:spcPct val="20000"/>
              </a:spcBef>
              <a:buFont typeface="Arial" pitchFamily="34" charset="0"/>
              <a:buNone/>
              <a:defRPr sz="2400" kern="1200">
                <a:solidFill>
                  <a:schemeClr val="tx1"/>
                </a:solidFill>
                <a:latin typeface="Minya Nouvelle" pitchFamily="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sv-SE" dirty="0" err="1" smtClean="0"/>
              <a:t>Margin</a:t>
            </a:r>
            <a:r>
              <a:rPr lang="sv-SE" dirty="0" smtClean="0"/>
              <a:t>:</a:t>
            </a:r>
            <a:endParaRPr lang="sv-SE" dirty="0"/>
          </a:p>
        </p:txBody>
      </p:sp>
      <p:sp>
        <p:nvSpPr>
          <p:cNvPr id="11" name="Rectangle 10"/>
          <p:cNvSpPr/>
          <p:nvPr/>
        </p:nvSpPr>
        <p:spPr>
          <a:xfrm>
            <a:off x="683568" y="3344713"/>
            <a:ext cx="3024336"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margin-top</a:t>
            </a:r>
            <a:r>
              <a:rPr lang="en-US" sz="1400" b="1" dirty="0" smtClean="0">
                <a:solidFill>
                  <a:schemeClr val="tx1"/>
                </a:solidFill>
                <a:latin typeface="Courier New" pitchFamily="49" charset="0"/>
                <a:cs typeface="Courier New" pitchFamily="49" charset="0"/>
              </a:rPr>
              <a:t>: 10px; </a:t>
            </a:r>
          </a:p>
          <a:p>
            <a:r>
              <a:rPr lang="en-US" sz="1400" b="1" dirty="0" smtClean="0">
                <a:solidFill>
                  <a:srgbClr val="4086C0"/>
                </a:solidFill>
                <a:latin typeface="Courier New" pitchFamily="49" charset="0"/>
                <a:cs typeface="Courier New" pitchFamily="49" charset="0"/>
              </a:rPr>
              <a:t>  …</a:t>
            </a:r>
            <a:endParaRPr lang="en-US" sz="1400" b="1"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12" name="Rectangle 11"/>
          <p:cNvSpPr/>
          <p:nvPr/>
        </p:nvSpPr>
        <p:spPr>
          <a:xfrm>
            <a:off x="4677544" y="3486988"/>
            <a:ext cx="3600400"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margin</a:t>
            </a:r>
            <a:r>
              <a:rPr lang="en-US" sz="1400" b="1" dirty="0" smtClean="0">
                <a:solidFill>
                  <a:schemeClr val="tx1"/>
                </a:solidFill>
                <a:latin typeface="Courier New" pitchFamily="49" charset="0"/>
                <a:cs typeface="Courier New" pitchFamily="49" charset="0"/>
              </a:rPr>
              <a:t>: 10px 5px 20px 4px; </a:t>
            </a:r>
          </a:p>
          <a:p>
            <a:r>
              <a:rPr lang="en-US" sz="1400" b="1" dirty="0" smtClean="0">
                <a:solidFill>
                  <a:schemeClr val="tx1"/>
                </a:solidFill>
                <a:latin typeface="Courier New" pitchFamily="49" charset="0"/>
                <a:cs typeface="Courier New" pitchFamily="49" charset="0"/>
              </a:rPr>
              <a:t>}</a:t>
            </a:r>
          </a:p>
        </p:txBody>
      </p:sp>
      <p:sp>
        <p:nvSpPr>
          <p:cNvPr id="13" name="Chevron 12"/>
          <p:cNvSpPr/>
          <p:nvPr/>
        </p:nvSpPr>
        <p:spPr>
          <a:xfrm>
            <a:off x="3923928" y="3523863"/>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22" name="Rectangle 21"/>
          <p:cNvSpPr/>
          <p:nvPr/>
        </p:nvSpPr>
        <p:spPr>
          <a:xfrm>
            <a:off x="683568" y="4441676"/>
            <a:ext cx="3024336"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h1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margin-left</a:t>
            </a:r>
            <a:r>
              <a:rPr lang="en-US" sz="1400" b="1" dirty="0" smtClean="0">
                <a:solidFill>
                  <a:schemeClr val="tx1"/>
                </a:solidFill>
                <a:latin typeface="Courier New" pitchFamily="49" charset="0"/>
                <a:cs typeface="Courier New" pitchFamily="49" charset="0"/>
              </a:rPr>
              <a:t>: auto;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margin-right</a:t>
            </a:r>
            <a:r>
              <a:rPr lang="en-US" sz="1400" b="1" dirty="0" smtClean="0">
                <a:solidFill>
                  <a:schemeClr val="tx1"/>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auto; </a:t>
            </a:r>
            <a:endParaRPr lang="en-US" sz="1400" b="1" dirty="0" smtClean="0">
              <a:solidFill>
                <a:schemeClr val="tx1"/>
              </a:solidFill>
              <a:latin typeface="Courier New" pitchFamily="49" charset="0"/>
              <a:cs typeface="Courier New" pitchFamily="49" charset="0"/>
            </a:endParaRPr>
          </a:p>
          <a:p>
            <a:r>
              <a:rPr lang="en-US" sz="1400" b="1" dirty="0" smtClean="0">
                <a:solidFill>
                  <a:srgbClr val="4086C0"/>
                </a:solidFill>
                <a:latin typeface="Courier New" pitchFamily="49" charset="0"/>
                <a:cs typeface="Courier New" pitchFamily="49" charset="0"/>
              </a:rPr>
              <a:t>  width:</a:t>
            </a:r>
            <a:r>
              <a:rPr lang="en-US" sz="1400" b="1" dirty="0" smtClean="0">
                <a:solidFill>
                  <a:schemeClr val="tx1"/>
                </a:solidFill>
                <a:latin typeface="Courier New" pitchFamily="49" charset="0"/>
                <a:cs typeface="Courier New" pitchFamily="49" charset="0"/>
              </a:rPr>
              <a:t>50%; }</a:t>
            </a:r>
          </a:p>
        </p:txBody>
      </p:sp>
      <p:sp>
        <p:nvSpPr>
          <p:cNvPr id="23" name="Rectangle 22"/>
          <p:cNvSpPr/>
          <p:nvPr/>
        </p:nvSpPr>
        <p:spPr>
          <a:xfrm>
            <a:off x="5220072" y="4513684"/>
            <a:ext cx="2286125" cy="882099"/>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
            </a:r>
            <a:br>
              <a:rPr lang="sv-SE" dirty="0" smtClean="0"/>
            </a:br>
            <a:r>
              <a:rPr lang="sv-SE" dirty="0" smtClean="0"/>
              <a:t>div</a:t>
            </a:r>
            <a:endParaRPr lang="sv-SE" dirty="0"/>
          </a:p>
        </p:txBody>
      </p:sp>
      <p:sp>
        <p:nvSpPr>
          <p:cNvPr id="24" name="Rectangle 23"/>
          <p:cNvSpPr/>
          <p:nvPr/>
        </p:nvSpPr>
        <p:spPr>
          <a:xfrm>
            <a:off x="5796136" y="4551165"/>
            <a:ext cx="1080120" cy="295905"/>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h1</a:t>
            </a:r>
            <a:endParaRPr lang="sv-SE" dirty="0"/>
          </a:p>
        </p:txBody>
      </p:sp>
      <p:sp>
        <p:nvSpPr>
          <p:cNvPr id="25" name="Chevron 24"/>
          <p:cNvSpPr/>
          <p:nvPr/>
        </p:nvSpPr>
        <p:spPr>
          <a:xfrm>
            <a:off x="3923928" y="4585692"/>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pic>
        <p:nvPicPr>
          <p:cNvPr id="128002" name="Picture 2" descr="S:\dfm\info\icons\v-collections\v_collections_png\basic_foundation\64x64\shadow\lightbulb_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8" y="4649933"/>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89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128002"/>
                                        </p:tgtEl>
                                        <p:attrNameLst>
                                          <p:attrName>style.visibility</p:attrName>
                                        </p:attrNameLst>
                                      </p:cBhvr>
                                      <p:to>
                                        <p:strVal val="visible"/>
                                      </p:to>
                                    </p:set>
                                    <p:animEffect transition="in" filter="fade">
                                      <p:cBhvr>
                                        <p:cTn id="33" dur="500"/>
                                        <p:tgtEl>
                                          <p:spTgt spid="128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22" grpId="0" animBg="1"/>
      <p:bldP spid="23" grpId="0" animBg="1"/>
      <p:bldP spid="24" grpId="0" animBg="1"/>
      <p:bldP spid="25"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Borders</a:t>
            </a:r>
            <a:endParaRPr lang="sv-SE" dirty="0"/>
          </a:p>
        </p:txBody>
      </p:sp>
      <p:sp>
        <p:nvSpPr>
          <p:cNvPr id="4" name="Rectangle 3"/>
          <p:cNvSpPr/>
          <p:nvPr/>
        </p:nvSpPr>
        <p:spPr>
          <a:xfrm>
            <a:off x="683568" y="1696661"/>
            <a:ext cx="3024336"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border-style</a:t>
            </a:r>
            <a:r>
              <a:rPr lang="en-US" sz="1400" b="1" dirty="0" smtClean="0">
                <a:solidFill>
                  <a:schemeClr val="tx1"/>
                </a:solidFill>
                <a:latin typeface="Courier New" pitchFamily="49" charset="0"/>
                <a:cs typeface="Courier New" pitchFamily="49" charset="0"/>
              </a:rPr>
              <a:t>: dashed; </a:t>
            </a:r>
          </a:p>
          <a:p>
            <a:r>
              <a:rPr lang="en-US" sz="1400" b="1" dirty="0" smtClean="0">
                <a:solidFill>
                  <a:srgbClr val="4086C0"/>
                </a:solidFill>
                <a:latin typeface="Courier New" pitchFamily="49" charset="0"/>
                <a:cs typeface="Courier New" pitchFamily="49" charset="0"/>
              </a:rPr>
              <a:t>  border-color</a:t>
            </a:r>
            <a:r>
              <a:rPr lang="en-US" sz="1400" b="1" dirty="0" smtClean="0">
                <a:solidFill>
                  <a:schemeClr val="tx1"/>
                </a:solidFill>
                <a:latin typeface="Courier New" pitchFamily="49" charset="0"/>
                <a:cs typeface="Courier New" pitchFamily="49" charset="0"/>
              </a:rPr>
              <a:t>: #0C9; </a:t>
            </a:r>
          </a:p>
          <a:p>
            <a:r>
              <a:rPr lang="en-US" sz="1400" b="1" dirty="0" smtClean="0">
                <a:solidFill>
                  <a:srgbClr val="4086C0"/>
                </a:solidFill>
                <a:latin typeface="Courier New" pitchFamily="49" charset="0"/>
                <a:cs typeface="Courier New" pitchFamily="49" charset="0"/>
              </a:rPr>
              <a:t>  border-width</a:t>
            </a:r>
            <a:r>
              <a:rPr lang="en-US" sz="1400" b="1" dirty="0" smtClean="0">
                <a:solidFill>
                  <a:schemeClr val="tx1"/>
                </a:solidFill>
                <a:latin typeface="Courier New" pitchFamily="49" charset="0"/>
                <a:cs typeface="Courier New" pitchFamily="49" charset="0"/>
              </a:rPr>
              <a:t>: 5px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4716016" y="1963989"/>
            <a:ext cx="3024336"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a:t>
            </a:r>
            <a:r>
              <a:rPr lang="en-US" sz="1400" b="1" dirty="0" smtClean="0">
                <a:solidFill>
                  <a:schemeClr val="tx1"/>
                </a:solidFill>
                <a:latin typeface="Courier New" pitchFamily="49" charset="0"/>
                <a:cs typeface="Courier New" pitchFamily="49" charset="0"/>
              </a:rPr>
              <a:t>: 5px dashed #0C9; </a:t>
            </a:r>
          </a:p>
          <a:p>
            <a:r>
              <a:rPr lang="en-US" sz="1400" b="1" dirty="0" smtClean="0">
                <a:solidFill>
                  <a:schemeClr val="tx1"/>
                </a:solidFill>
                <a:latin typeface="Courier New" pitchFamily="49" charset="0"/>
                <a:cs typeface="Courier New" pitchFamily="49" charset="0"/>
              </a:rPr>
              <a:t>}</a:t>
            </a:r>
          </a:p>
        </p:txBody>
      </p:sp>
      <p:sp>
        <p:nvSpPr>
          <p:cNvPr id="6" name="Chevron 5"/>
          <p:cNvSpPr/>
          <p:nvPr/>
        </p:nvSpPr>
        <p:spPr>
          <a:xfrm>
            <a:off x="3923928" y="1984693"/>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7" name="Rectangle 6"/>
          <p:cNvSpPr/>
          <p:nvPr/>
        </p:nvSpPr>
        <p:spPr>
          <a:xfrm>
            <a:off x="7236296" y="1726931"/>
            <a:ext cx="1440160" cy="397286"/>
          </a:xfrm>
          <a:prstGeom prst="rect">
            <a:avLst/>
          </a:prstGeom>
          <a:ln w="38100">
            <a:solidFill>
              <a:srgbClr val="2BA78F"/>
            </a:solidFill>
            <a:prstDash val="dash"/>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Exempel</a:t>
            </a:r>
            <a:endParaRPr lang="sv-SE" dirty="0"/>
          </a:p>
        </p:txBody>
      </p:sp>
      <p:sp>
        <p:nvSpPr>
          <p:cNvPr id="8" name="Rectangle 7"/>
          <p:cNvSpPr/>
          <p:nvPr/>
        </p:nvSpPr>
        <p:spPr>
          <a:xfrm>
            <a:off x="683568" y="3208829"/>
            <a:ext cx="3492388"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border-bottom-style</a:t>
            </a:r>
            <a:r>
              <a:rPr lang="en-US" sz="1400" b="1" dirty="0" smtClean="0">
                <a:solidFill>
                  <a:schemeClr val="tx1"/>
                </a:solidFill>
                <a:latin typeface="Courier New" pitchFamily="49" charset="0"/>
                <a:cs typeface="Courier New" pitchFamily="49" charset="0"/>
              </a:rPr>
              <a:t>: solid; </a:t>
            </a:r>
          </a:p>
          <a:p>
            <a:r>
              <a:rPr lang="en-US" sz="1400" b="1" dirty="0" smtClean="0">
                <a:solidFill>
                  <a:srgbClr val="4086C0"/>
                </a:solidFill>
                <a:latin typeface="Courier New" pitchFamily="49" charset="0"/>
                <a:cs typeface="Courier New" pitchFamily="49" charset="0"/>
              </a:rPr>
              <a:t>  border-bottom-color</a:t>
            </a:r>
            <a:r>
              <a:rPr lang="en-US" sz="1400" b="1" dirty="0" smtClean="0">
                <a:solidFill>
                  <a:schemeClr val="tx1"/>
                </a:solidFill>
                <a:latin typeface="Courier New" pitchFamily="49" charset="0"/>
                <a:cs typeface="Courier New" pitchFamily="49" charset="0"/>
              </a:rPr>
              <a:t>: #0C9; </a:t>
            </a:r>
          </a:p>
          <a:p>
            <a:r>
              <a:rPr lang="en-US" sz="1400" b="1" dirty="0" smtClean="0">
                <a:solidFill>
                  <a:srgbClr val="4086C0"/>
                </a:solidFill>
                <a:latin typeface="Courier New" pitchFamily="49" charset="0"/>
                <a:cs typeface="Courier New" pitchFamily="49" charset="0"/>
              </a:rPr>
              <a:t>  border-bottom-width</a:t>
            </a:r>
            <a:r>
              <a:rPr lang="en-US" sz="1400" b="1" dirty="0" smtClean="0">
                <a:solidFill>
                  <a:schemeClr val="tx1"/>
                </a:solidFill>
                <a:latin typeface="Courier New" pitchFamily="49" charset="0"/>
                <a:cs typeface="Courier New" pitchFamily="49" charset="0"/>
              </a:rPr>
              <a:t>: 5px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9" name="Chevron 8"/>
          <p:cNvSpPr/>
          <p:nvPr/>
        </p:nvSpPr>
        <p:spPr>
          <a:xfrm>
            <a:off x="4344019" y="3469568"/>
            <a:ext cx="504056" cy="648072"/>
          </a:xfrm>
          <a:prstGeom prst="chevron">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10" name="Rectangle 9"/>
          <p:cNvSpPr/>
          <p:nvPr/>
        </p:nvSpPr>
        <p:spPr>
          <a:xfrm>
            <a:off x="5004048" y="3406269"/>
            <a:ext cx="3672408"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border-bottom</a:t>
            </a:r>
            <a:r>
              <a:rPr lang="en-US" sz="1400" b="1" dirty="0" smtClean="0">
                <a:solidFill>
                  <a:schemeClr val="tx1"/>
                </a:solidFill>
                <a:latin typeface="Courier New" pitchFamily="49" charset="0"/>
                <a:cs typeface="Courier New" pitchFamily="49" charset="0"/>
              </a:rPr>
              <a:t>: 5px solid #0C9; </a:t>
            </a:r>
          </a:p>
          <a:p>
            <a:r>
              <a:rPr lang="en-US" sz="1400" b="1" dirty="0" smtClean="0">
                <a:solidFill>
                  <a:schemeClr val="tx1"/>
                </a:solidFill>
                <a:latin typeface="Courier New" pitchFamily="49" charset="0"/>
                <a:cs typeface="Courier New" pitchFamily="49" charset="0"/>
              </a:rPr>
              <a:t>}</a:t>
            </a:r>
          </a:p>
        </p:txBody>
      </p:sp>
      <p:cxnSp>
        <p:nvCxnSpPr>
          <p:cNvPr id="16" name="Straight Connector 15"/>
          <p:cNvCxnSpPr/>
          <p:nvPr/>
        </p:nvCxnSpPr>
        <p:spPr>
          <a:xfrm>
            <a:off x="7334567" y="3305908"/>
            <a:ext cx="1260140" cy="0"/>
          </a:xfrm>
          <a:prstGeom prst="line">
            <a:avLst/>
          </a:prstGeom>
          <a:ln w="41275">
            <a:solidFill>
              <a:srgbClr val="2BA78F"/>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236296" y="2920797"/>
            <a:ext cx="1440160" cy="397286"/>
          </a:xfrm>
          <a:prstGeom prst="rect">
            <a:avLst/>
          </a:prstGeom>
          <a:ln w="38100">
            <a:noFill/>
            <a:prstDash val="sysDot"/>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Exempel</a:t>
            </a:r>
            <a:endParaRPr lang="sv-SE" dirty="0"/>
          </a:p>
        </p:txBody>
      </p:sp>
      <p:sp>
        <p:nvSpPr>
          <p:cNvPr id="18" name="Freeform 17"/>
          <p:cNvSpPr/>
          <p:nvPr/>
        </p:nvSpPr>
        <p:spPr>
          <a:xfrm>
            <a:off x="3638415" y="3577580"/>
            <a:ext cx="548331" cy="1286015"/>
          </a:xfrm>
          <a:custGeom>
            <a:avLst/>
            <a:gdLst>
              <a:gd name="connsiteX0" fmla="*/ 0 w 548331"/>
              <a:gd name="connsiteY0" fmla="*/ 1286015 h 1286015"/>
              <a:gd name="connsiteX1" fmla="*/ 423081 w 548331"/>
              <a:gd name="connsiteY1" fmla="*/ 951645 h 1286015"/>
              <a:gd name="connsiteX2" fmla="*/ 539087 w 548331"/>
              <a:gd name="connsiteY2" fmla="*/ 146427 h 1286015"/>
              <a:gd name="connsiteX3" fmla="*/ 225188 w 548331"/>
              <a:gd name="connsiteY3" fmla="*/ 3125 h 1286015"/>
            </a:gdLst>
            <a:ahLst/>
            <a:cxnLst>
              <a:cxn ang="0">
                <a:pos x="connsiteX0" y="connsiteY0"/>
              </a:cxn>
              <a:cxn ang="0">
                <a:pos x="connsiteX1" y="connsiteY1"/>
              </a:cxn>
              <a:cxn ang="0">
                <a:pos x="connsiteX2" y="connsiteY2"/>
              </a:cxn>
              <a:cxn ang="0">
                <a:pos x="connsiteX3" y="connsiteY3"/>
              </a:cxn>
            </a:cxnLst>
            <a:rect l="l" t="t" r="r" b="b"/>
            <a:pathLst>
              <a:path w="548331" h="1286015">
                <a:moveTo>
                  <a:pt x="0" y="1286015"/>
                </a:moveTo>
                <a:cubicBezTo>
                  <a:pt x="166616" y="1213795"/>
                  <a:pt x="333233" y="1141576"/>
                  <a:pt x="423081" y="951645"/>
                </a:cubicBezTo>
                <a:cubicBezTo>
                  <a:pt x="512929" y="761714"/>
                  <a:pt x="572069" y="304514"/>
                  <a:pt x="539087" y="146427"/>
                </a:cubicBezTo>
                <a:cubicBezTo>
                  <a:pt x="506105" y="-11660"/>
                  <a:pt x="365646" y="-4268"/>
                  <a:pt x="225188" y="312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4" name="TextBox 33"/>
          <p:cNvSpPr txBox="1"/>
          <p:nvPr/>
        </p:nvSpPr>
        <p:spPr>
          <a:xfrm>
            <a:off x="1420495" y="4576981"/>
            <a:ext cx="2676253" cy="830997"/>
          </a:xfrm>
          <a:prstGeom prst="rect">
            <a:avLst/>
          </a:prstGeom>
          <a:noFill/>
        </p:spPr>
        <p:txBody>
          <a:bodyPr wrap="square" rtlCol="0">
            <a:spAutoFit/>
          </a:bodyPr>
          <a:lstStyle/>
          <a:p>
            <a:r>
              <a:rPr lang="sv-SE" sz="1600" dirty="0" err="1" smtClean="0">
                <a:solidFill>
                  <a:srgbClr val="FF0000"/>
                </a:solidFill>
                <a:latin typeface="Minya Nouvelle" pitchFamily="2" charset="0"/>
              </a:rPr>
              <a:t>none</a:t>
            </a:r>
            <a:r>
              <a:rPr lang="sv-SE" sz="1600" dirty="0" smtClean="0">
                <a:solidFill>
                  <a:srgbClr val="FF0000"/>
                </a:solidFill>
                <a:latin typeface="Minya Nouvelle" pitchFamily="2" charset="0"/>
              </a:rPr>
              <a:t>, </a:t>
            </a:r>
            <a:r>
              <a:rPr lang="sv-SE" sz="1600" dirty="0" err="1" smtClean="0">
                <a:solidFill>
                  <a:srgbClr val="FF0000"/>
                </a:solidFill>
                <a:latin typeface="Minya Nouvelle" pitchFamily="2" charset="0"/>
              </a:rPr>
              <a:t>dashed</a:t>
            </a:r>
            <a:r>
              <a:rPr lang="sv-SE" sz="1600" dirty="0" smtClean="0">
                <a:solidFill>
                  <a:srgbClr val="FF0000"/>
                </a:solidFill>
                <a:latin typeface="Minya Nouvelle" pitchFamily="2" charset="0"/>
              </a:rPr>
              <a:t>, </a:t>
            </a:r>
            <a:r>
              <a:rPr lang="sv-SE" sz="1600" dirty="0" err="1" smtClean="0">
                <a:solidFill>
                  <a:srgbClr val="FF0000"/>
                </a:solidFill>
                <a:latin typeface="Minya Nouvelle" pitchFamily="2" charset="0"/>
              </a:rPr>
              <a:t>dotted</a:t>
            </a:r>
            <a:r>
              <a:rPr lang="sv-SE" sz="1600" dirty="0" smtClean="0">
                <a:solidFill>
                  <a:srgbClr val="FF0000"/>
                </a:solidFill>
                <a:latin typeface="Minya Nouvelle" pitchFamily="2" charset="0"/>
              </a:rPr>
              <a:t>, double, </a:t>
            </a:r>
            <a:r>
              <a:rPr lang="sv-SE" sz="1600" dirty="0" err="1" smtClean="0">
                <a:solidFill>
                  <a:srgbClr val="FF0000"/>
                </a:solidFill>
                <a:latin typeface="Minya Nouvelle" pitchFamily="2" charset="0"/>
              </a:rPr>
              <a:t>groove</a:t>
            </a:r>
            <a:r>
              <a:rPr lang="sv-SE" sz="1600" dirty="0" smtClean="0">
                <a:solidFill>
                  <a:srgbClr val="FF0000"/>
                </a:solidFill>
                <a:latin typeface="Minya Nouvelle" pitchFamily="2" charset="0"/>
              </a:rPr>
              <a:t>, </a:t>
            </a:r>
            <a:r>
              <a:rPr lang="sv-SE" sz="1600" dirty="0" err="1" smtClean="0">
                <a:solidFill>
                  <a:srgbClr val="FF0000"/>
                </a:solidFill>
                <a:latin typeface="Minya Nouvelle" pitchFamily="2" charset="0"/>
              </a:rPr>
              <a:t>ridge</a:t>
            </a:r>
            <a:r>
              <a:rPr lang="sv-SE" sz="1600" dirty="0" smtClean="0">
                <a:solidFill>
                  <a:srgbClr val="FF0000"/>
                </a:solidFill>
                <a:latin typeface="Minya Nouvelle" pitchFamily="2" charset="0"/>
              </a:rPr>
              <a:t>, solid, </a:t>
            </a:r>
            <a:r>
              <a:rPr lang="sv-SE" sz="1600" dirty="0" err="1" smtClean="0">
                <a:solidFill>
                  <a:srgbClr val="FF0000"/>
                </a:solidFill>
                <a:latin typeface="Minya Nouvelle" pitchFamily="2" charset="0"/>
              </a:rPr>
              <a:t>inset</a:t>
            </a:r>
            <a:r>
              <a:rPr lang="sv-SE" sz="1600" dirty="0" smtClean="0">
                <a:solidFill>
                  <a:srgbClr val="FF0000"/>
                </a:solidFill>
                <a:latin typeface="Minya Nouvelle" pitchFamily="2" charset="0"/>
              </a:rPr>
              <a:t>, </a:t>
            </a:r>
            <a:r>
              <a:rPr lang="sv-SE" sz="1600" dirty="0" err="1" smtClean="0">
                <a:solidFill>
                  <a:srgbClr val="FF0000"/>
                </a:solidFill>
                <a:latin typeface="Minya Nouvelle" pitchFamily="2" charset="0"/>
              </a:rPr>
              <a:t>outset</a:t>
            </a:r>
            <a:endParaRPr lang="sv-SE" sz="1600" dirty="0" smtClean="0">
              <a:solidFill>
                <a:srgbClr val="FF0000"/>
              </a:solidFill>
              <a:latin typeface="Minya Nouvelle" pitchFamily="2" charset="0"/>
            </a:endParaRPr>
          </a:p>
        </p:txBody>
      </p:sp>
      <p:pic>
        <p:nvPicPr>
          <p:cNvPr id="35" name="Picture 4" descr="S:\dfm\info\icons\v-collections\v_collections_png\objects_people_industries\128x128\shadow\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43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p:bldP spid="18" grpId="0" animBg="1"/>
      <p:bldP spid="3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23805" y="1057300"/>
            <a:ext cx="2388555" cy="1260140"/>
          </a:xfrm>
          <a:prstGeom prst="rect">
            <a:avLst/>
          </a:prstGeom>
          <a:solidFill>
            <a:srgbClr val="FFCCFF"/>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 name="Title 1"/>
          <p:cNvSpPr>
            <a:spLocks noGrp="1"/>
          </p:cNvSpPr>
          <p:nvPr>
            <p:ph type="ctrTitle"/>
          </p:nvPr>
        </p:nvSpPr>
        <p:spPr/>
        <p:txBody>
          <a:bodyPr/>
          <a:lstStyle/>
          <a:p>
            <a:r>
              <a:rPr lang="sv-SE" dirty="0" err="1" smtClean="0"/>
              <a:t>Overflow</a:t>
            </a:r>
            <a:endParaRPr lang="sv-SE" dirty="0"/>
          </a:p>
        </p:txBody>
      </p:sp>
      <p:sp>
        <p:nvSpPr>
          <p:cNvPr id="5" name="Rectangle 4"/>
          <p:cNvSpPr/>
          <p:nvPr/>
        </p:nvSpPr>
        <p:spPr>
          <a:xfrm>
            <a:off x="539552" y="1104340"/>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height</a:t>
            </a:r>
            <a:r>
              <a:rPr lang="en-US" sz="1400" b="1" dirty="0" smtClean="0">
                <a:solidFill>
                  <a:schemeClr val="tx1"/>
                </a:solidFill>
                <a:latin typeface="Courier New" pitchFamily="49" charset="0"/>
                <a:cs typeface="Courier New" pitchFamily="49" charset="0"/>
              </a:rPr>
              <a:t>: 100px;</a:t>
            </a:r>
            <a:br>
              <a:rPr lang="en-US" sz="1400" b="1" dirty="0" smtClean="0">
                <a:solidFill>
                  <a:schemeClr val="tx1"/>
                </a:solidFill>
                <a:latin typeface="Courier New" pitchFamily="49" charset="0"/>
                <a:cs typeface="Courier New" pitchFamily="49" charset="0"/>
              </a:rPr>
            </a:br>
            <a:r>
              <a:rPr lang="en-US" sz="1400" dirty="0">
                <a:solidFill>
                  <a:schemeClr val="tx1"/>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overflow</a:t>
            </a:r>
            <a:r>
              <a:rPr lang="en-US" sz="1400" dirty="0" smtClean="0">
                <a:solidFill>
                  <a:schemeClr val="tx1"/>
                </a:solidFill>
                <a:latin typeface="Courier New" pitchFamily="49" charset="0"/>
                <a:cs typeface="Courier New" pitchFamily="49" charset="0"/>
              </a:rPr>
              <a:t>: visible;</a:t>
            </a:r>
            <a:r>
              <a:rPr lang="en-US" sz="1400" b="1" dirty="0">
                <a:solidFill>
                  <a:schemeClr val="tx1"/>
                </a:solidFill>
                <a:latin typeface="Courier New" pitchFamily="49" charset="0"/>
                <a:cs typeface="Courier New" pitchFamily="49" charset="0"/>
              </a:rPr>
              <a:t/>
            </a:r>
            <a:br>
              <a:rPr lang="en-US" sz="1400" b="1" dirty="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sp>
        <p:nvSpPr>
          <p:cNvPr id="6" name="TextBox 5"/>
          <p:cNvSpPr txBox="1"/>
          <p:nvPr/>
        </p:nvSpPr>
        <p:spPr>
          <a:xfrm>
            <a:off x="5436096" y="1057300"/>
            <a:ext cx="2376264" cy="1631216"/>
          </a:xfrm>
          <a:prstGeom prst="rect">
            <a:avLst/>
          </a:prstGeom>
          <a:noFill/>
        </p:spPr>
        <p:txBody>
          <a:bodyPr wrap="square" rtlCol="0">
            <a:spAutoFit/>
          </a:bodyPr>
          <a:lstStyle/>
          <a:p>
            <a:r>
              <a:rPr lang="sv-SE" sz="1000" dirty="0" err="1">
                <a:latin typeface="Georgia" pitchFamily="18" charset="0"/>
              </a:rPr>
              <a:t>Lorem</a:t>
            </a:r>
            <a:r>
              <a:rPr lang="sv-SE" sz="1000" dirty="0">
                <a:latin typeface="Georgia" pitchFamily="18" charset="0"/>
              </a:rPr>
              <a:t> </a:t>
            </a:r>
            <a:r>
              <a:rPr lang="sv-SE" sz="1000" dirty="0" err="1">
                <a:latin typeface="Georgia" pitchFamily="18" charset="0"/>
              </a:rPr>
              <a:t>ipsum</a:t>
            </a:r>
            <a:r>
              <a:rPr lang="sv-SE" sz="1000" dirty="0">
                <a:latin typeface="Georgia" pitchFamily="18" charset="0"/>
              </a:rPr>
              <a:t> </a:t>
            </a:r>
            <a:r>
              <a:rPr lang="sv-SE" sz="1000" dirty="0" err="1">
                <a:latin typeface="Georgia" pitchFamily="18" charset="0"/>
              </a:rPr>
              <a:t>dolor</a:t>
            </a:r>
            <a:r>
              <a:rPr lang="sv-SE" sz="1000" dirty="0">
                <a:latin typeface="Georgia" pitchFamily="18" charset="0"/>
              </a:rPr>
              <a:t> </a:t>
            </a:r>
            <a:r>
              <a:rPr lang="sv-SE" sz="1000" dirty="0" err="1">
                <a:latin typeface="Georgia" pitchFamily="18" charset="0"/>
              </a:rPr>
              <a:t>sit</a:t>
            </a:r>
            <a:r>
              <a:rPr lang="sv-SE" sz="1000" dirty="0">
                <a:latin typeface="Georgia" pitchFamily="18" charset="0"/>
              </a:rPr>
              <a:t> </a:t>
            </a:r>
            <a:r>
              <a:rPr lang="sv-SE" sz="1000" dirty="0" err="1">
                <a:latin typeface="Georgia" pitchFamily="18" charset="0"/>
              </a:rPr>
              <a:t>amet</a:t>
            </a:r>
            <a:r>
              <a:rPr lang="sv-SE" sz="1000" dirty="0">
                <a:latin typeface="Georgia" pitchFamily="18" charset="0"/>
              </a:rPr>
              <a:t>, </a:t>
            </a:r>
            <a:r>
              <a:rPr lang="sv-SE" sz="1000" dirty="0" err="1">
                <a:latin typeface="Georgia" pitchFamily="18" charset="0"/>
              </a:rPr>
              <a:t>consetetur</a:t>
            </a:r>
            <a:r>
              <a:rPr lang="sv-SE" sz="1000" dirty="0">
                <a:latin typeface="Georgia" pitchFamily="18" charset="0"/>
              </a:rPr>
              <a:t> </a:t>
            </a:r>
            <a:r>
              <a:rPr lang="sv-SE" sz="1000" dirty="0" err="1">
                <a:latin typeface="Georgia" pitchFamily="18" charset="0"/>
              </a:rPr>
              <a:t>sadipscing</a:t>
            </a:r>
            <a:r>
              <a:rPr lang="sv-SE" sz="1000" dirty="0">
                <a:latin typeface="Georgia" pitchFamily="18" charset="0"/>
              </a:rPr>
              <a:t> </a:t>
            </a:r>
            <a:r>
              <a:rPr lang="sv-SE" sz="1000" dirty="0" err="1">
                <a:latin typeface="Georgia" pitchFamily="18" charset="0"/>
              </a:rPr>
              <a:t>elitr</a:t>
            </a:r>
            <a:r>
              <a:rPr lang="sv-SE" sz="1000" dirty="0">
                <a:latin typeface="Georgia" pitchFamily="18" charset="0"/>
              </a:rPr>
              <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nonumy</a:t>
            </a:r>
            <a:r>
              <a:rPr lang="sv-SE" sz="1000" dirty="0">
                <a:latin typeface="Georgia" pitchFamily="18" charset="0"/>
              </a:rPr>
              <a:t> </a:t>
            </a:r>
            <a:r>
              <a:rPr lang="sv-SE" sz="1000" dirty="0" err="1">
                <a:latin typeface="Georgia" pitchFamily="18" charset="0"/>
              </a:rPr>
              <a:t>eirmod</a:t>
            </a:r>
            <a:r>
              <a:rPr lang="sv-SE" sz="1000" dirty="0">
                <a:latin typeface="Georgia" pitchFamily="18" charset="0"/>
              </a:rPr>
              <a:t> </a:t>
            </a:r>
            <a:r>
              <a:rPr lang="sv-SE" sz="1000" dirty="0" err="1">
                <a:latin typeface="Georgia" pitchFamily="18" charset="0"/>
              </a:rPr>
              <a:t>tempor</a:t>
            </a:r>
            <a:r>
              <a:rPr lang="sv-SE" sz="1000" dirty="0">
                <a:latin typeface="Georgia" pitchFamily="18" charset="0"/>
              </a:rPr>
              <a:t> </a:t>
            </a:r>
            <a:r>
              <a:rPr lang="sv-SE" sz="1000" dirty="0" err="1">
                <a:latin typeface="Georgia" pitchFamily="18" charset="0"/>
              </a:rPr>
              <a:t>invidunt</a:t>
            </a:r>
            <a:r>
              <a:rPr lang="sv-SE" sz="1000" dirty="0">
                <a:latin typeface="Georgia" pitchFamily="18" charset="0"/>
              </a:rPr>
              <a:t> ut </a:t>
            </a:r>
            <a:r>
              <a:rPr lang="sv-SE" sz="1000" dirty="0" err="1">
                <a:latin typeface="Georgia" pitchFamily="18" charset="0"/>
              </a:rPr>
              <a:t>labore</a:t>
            </a:r>
            <a:r>
              <a:rPr lang="sv-SE" sz="1000" dirty="0">
                <a:latin typeface="Georgia" pitchFamily="18" charset="0"/>
              </a:rPr>
              <a:t> et </a:t>
            </a:r>
            <a:r>
              <a:rPr lang="sv-SE" sz="1000" dirty="0" err="1">
                <a:latin typeface="Georgia" pitchFamily="18" charset="0"/>
              </a:rPr>
              <a:t>dolore</a:t>
            </a:r>
            <a:r>
              <a:rPr lang="sv-SE" sz="1000" dirty="0">
                <a:latin typeface="Georgia" pitchFamily="18" charset="0"/>
              </a:rPr>
              <a:t> </a:t>
            </a:r>
            <a:r>
              <a:rPr lang="sv-SE" sz="1000" dirty="0" err="1">
                <a:latin typeface="Georgia" pitchFamily="18" charset="0"/>
              </a:rPr>
              <a:t>magna</a:t>
            </a:r>
            <a:r>
              <a:rPr lang="sv-SE" sz="1000" dirty="0">
                <a:latin typeface="Georgia" pitchFamily="18" charset="0"/>
              </a:rPr>
              <a:t> </a:t>
            </a:r>
            <a:r>
              <a:rPr lang="sv-SE" sz="1000" dirty="0" err="1">
                <a:latin typeface="Georgia" pitchFamily="18" charset="0"/>
              </a:rPr>
              <a:t>aliquyam</a:t>
            </a:r>
            <a:r>
              <a:rPr lang="sv-SE" sz="1000" dirty="0">
                <a:latin typeface="Georgia" pitchFamily="18" charset="0"/>
              </a:rPr>
              <a:t> erat,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voluptua</a:t>
            </a:r>
            <a:r>
              <a:rPr lang="sv-SE" sz="1000" dirty="0">
                <a:latin typeface="Georgia" pitchFamily="18" charset="0"/>
              </a:rPr>
              <a:t>. At </a:t>
            </a:r>
            <a:r>
              <a:rPr lang="sv-SE" sz="1000" dirty="0" err="1">
                <a:latin typeface="Georgia" pitchFamily="18" charset="0"/>
              </a:rPr>
              <a:t>vero</a:t>
            </a:r>
            <a:r>
              <a:rPr lang="sv-SE" sz="1000" dirty="0">
                <a:latin typeface="Georgia" pitchFamily="18" charset="0"/>
              </a:rPr>
              <a:t> </a:t>
            </a:r>
            <a:r>
              <a:rPr lang="sv-SE" sz="1000" dirty="0" err="1">
                <a:latin typeface="Georgia" pitchFamily="18" charset="0"/>
              </a:rPr>
              <a:t>eos</a:t>
            </a:r>
            <a:r>
              <a:rPr lang="sv-SE" sz="1000" dirty="0">
                <a:latin typeface="Georgia" pitchFamily="18" charset="0"/>
              </a:rPr>
              <a:t> et </a:t>
            </a:r>
            <a:r>
              <a:rPr lang="sv-SE" sz="1000" dirty="0" err="1">
                <a:latin typeface="Georgia" pitchFamily="18" charset="0"/>
              </a:rPr>
              <a:t>accusam</a:t>
            </a:r>
            <a:r>
              <a:rPr lang="sv-SE" sz="1000" dirty="0">
                <a:latin typeface="Georgia" pitchFamily="18" charset="0"/>
              </a:rPr>
              <a:t> et </a:t>
            </a:r>
            <a:r>
              <a:rPr lang="sv-SE" sz="1000" dirty="0" err="1">
                <a:latin typeface="Georgia" pitchFamily="18" charset="0"/>
              </a:rPr>
              <a:t>justo</a:t>
            </a:r>
            <a:r>
              <a:rPr lang="sv-SE" sz="1000" dirty="0">
                <a:latin typeface="Georgia" pitchFamily="18" charset="0"/>
              </a:rPr>
              <a:t> duo </a:t>
            </a:r>
            <a:r>
              <a:rPr lang="sv-SE" sz="1000" dirty="0" err="1">
                <a:latin typeface="Georgia" pitchFamily="18" charset="0"/>
              </a:rPr>
              <a:t>dolores</a:t>
            </a:r>
            <a:r>
              <a:rPr lang="sv-SE" sz="1000" dirty="0">
                <a:latin typeface="Georgia" pitchFamily="18" charset="0"/>
              </a:rPr>
              <a:t> et </a:t>
            </a:r>
            <a:r>
              <a:rPr lang="sv-SE" sz="1000" dirty="0" err="1">
                <a:latin typeface="Georgia" pitchFamily="18" charset="0"/>
              </a:rPr>
              <a:t>ea</a:t>
            </a:r>
            <a:r>
              <a:rPr lang="sv-SE" sz="1000" dirty="0">
                <a:latin typeface="Georgia" pitchFamily="18" charset="0"/>
              </a:rPr>
              <a:t> </a:t>
            </a:r>
            <a:r>
              <a:rPr lang="sv-SE" sz="1000" dirty="0" err="1">
                <a:latin typeface="Georgia" pitchFamily="18" charset="0"/>
              </a:rPr>
              <a:t>rebum</a:t>
            </a:r>
            <a:r>
              <a:rPr lang="sv-SE" sz="1000" dirty="0">
                <a:latin typeface="Georgia" pitchFamily="18" charset="0"/>
              </a:rPr>
              <a:t>. </a:t>
            </a:r>
            <a:r>
              <a:rPr lang="sv-SE" sz="1000" dirty="0" err="1">
                <a:latin typeface="Georgia" pitchFamily="18" charset="0"/>
              </a:rPr>
              <a:t>Stet</a:t>
            </a:r>
            <a:r>
              <a:rPr lang="sv-SE" sz="1000" dirty="0">
                <a:latin typeface="Georgia" pitchFamily="18" charset="0"/>
              </a:rPr>
              <a:t> </a:t>
            </a:r>
            <a:r>
              <a:rPr lang="sv-SE" sz="1000" dirty="0" err="1">
                <a:latin typeface="Georgia" pitchFamily="18" charset="0"/>
              </a:rPr>
              <a:t>clita</a:t>
            </a:r>
            <a:r>
              <a:rPr lang="sv-SE" sz="1000" dirty="0">
                <a:latin typeface="Georgia" pitchFamily="18" charset="0"/>
              </a:rPr>
              <a:t> </a:t>
            </a:r>
            <a:r>
              <a:rPr lang="sv-SE" sz="1000" dirty="0" err="1">
                <a:latin typeface="Georgia" pitchFamily="18" charset="0"/>
              </a:rPr>
              <a:t>kasd</a:t>
            </a:r>
            <a:r>
              <a:rPr lang="sv-SE" sz="1000" dirty="0">
                <a:latin typeface="Georgia" pitchFamily="18" charset="0"/>
              </a:rPr>
              <a:t> </a:t>
            </a:r>
            <a:r>
              <a:rPr lang="sv-SE" sz="1000" dirty="0" err="1">
                <a:latin typeface="Georgia" pitchFamily="18" charset="0"/>
              </a:rPr>
              <a:t>gubergren</a:t>
            </a:r>
            <a:r>
              <a:rPr lang="sv-SE" sz="1000" dirty="0">
                <a:latin typeface="Georgia" pitchFamily="18" charset="0"/>
              </a:rPr>
              <a:t>, no </a:t>
            </a:r>
            <a:r>
              <a:rPr lang="sv-SE" sz="1000" dirty="0" err="1">
                <a:latin typeface="Georgia" pitchFamily="18" charset="0"/>
              </a:rPr>
              <a:t>sea</a:t>
            </a:r>
            <a:r>
              <a:rPr lang="sv-SE" sz="1000" dirty="0">
                <a:latin typeface="Georgia" pitchFamily="18" charset="0"/>
              </a:rPr>
              <a:t> takimata </a:t>
            </a:r>
            <a:r>
              <a:rPr lang="sv-SE" sz="1000" dirty="0" err="1">
                <a:latin typeface="Georgia" pitchFamily="18" charset="0"/>
              </a:rPr>
              <a:t>sanctus</a:t>
            </a:r>
            <a:r>
              <a:rPr lang="sv-SE" sz="1000" dirty="0">
                <a:latin typeface="Georgia" pitchFamily="18" charset="0"/>
              </a:rPr>
              <a:t> est </a:t>
            </a:r>
            <a:r>
              <a:rPr lang="sv-SE" sz="1000" dirty="0" err="1">
                <a:latin typeface="Georgia" pitchFamily="18" charset="0"/>
              </a:rPr>
              <a:t>Lorem</a:t>
            </a:r>
            <a:r>
              <a:rPr lang="sv-SE" sz="1000" dirty="0">
                <a:latin typeface="Georgia" pitchFamily="18" charset="0"/>
              </a:rPr>
              <a:t> </a:t>
            </a:r>
            <a:r>
              <a:rPr lang="sv-SE" sz="1000" dirty="0" err="1">
                <a:latin typeface="Georgia" pitchFamily="18" charset="0"/>
              </a:rPr>
              <a:t>ipsum</a:t>
            </a:r>
            <a:r>
              <a:rPr lang="sv-SE" sz="1000" dirty="0">
                <a:latin typeface="Georgia" pitchFamily="18" charset="0"/>
              </a:rPr>
              <a:t> </a:t>
            </a:r>
            <a:r>
              <a:rPr lang="sv-SE" sz="1000" dirty="0" err="1">
                <a:latin typeface="Georgia" pitchFamily="18" charset="0"/>
              </a:rPr>
              <a:t>dolor</a:t>
            </a:r>
            <a:r>
              <a:rPr lang="sv-SE" sz="1000" dirty="0">
                <a:latin typeface="Georgia" pitchFamily="18" charset="0"/>
              </a:rPr>
              <a:t> </a:t>
            </a:r>
            <a:r>
              <a:rPr lang="sv-SE" sz="1000" dirty="0" err="1">
                <a:latin typeface="Georgia" pitchFamily="18" charset="0"/>
              </a:rPr>
              <a:t>sit</a:t>
            </a:r>
            <a:r>
              <a:rPr lang="sv-SE" sz="1000" dirty="0">
                <a:latin typeface="Georgia" pitchFamily="18" charset="0"/>
              </a:rPr>
              <a:t> </a:t>
            </a:r>
            <a:r>
              <a:rPr lang="sv-SE" sz="1000" dirty="0" err="1">
                <a:latin typeface="Georgia" pitchFamily="18" charset="0"/>
              </a:rPr>
              <a:t>amet</a:t>
            </a:r>
            <a:r>
              <a:rPr lang="sv-SE" sz="1000" dirty="0">
                <a:latin typeface="Georgia" pitchFamily="18" charset="0"/>
              </a:rPr>
              <a:t>. </a:t>
            </a:r>
            <a:r>
              <a:rPr lang="sv-SE" sz="1000" dirty="0" err="1" smtClean="0">
                <a:latin typeface="Georgia" pitchFamily="18" charset="0"/>
              </a:rPr>
              <a:t>Lorem</a:t>
            </a:r>
            <a:r>
              <a:rPr lang="sv-SE" sz="1000" dirty="0" smtClean="0">
                <a:latin typeface="Georgia" pitchFamily="18" charset="0"/>
              </a:rPr>
              <a:t> </a:t>
            </a:r>
            <a:r>
              <a:rPr lang="sv-SE" sz="1000" dirty="0" err="1" smtClean="0">
                <a:latin typeface="Georgia" pitchFamily="18" charset="0"/>
              </a:rPr>
              <a:t>ipsum</a:t>
            </a:r>
            <a:r>
              <a:rPr lang="sv-SE" sz="1000" dirty="0" smtClean="0">
                <a:latin typeface="Georgia" pitchFamily="18" charset="0"/>
              </a:rPr>
              <a:t> </a:t>
            </a:r>
            <a:r>
              <a:rPr lang="sv-SE" sz="1000" dirty="0" err="1" smtClean="0">
                <a:latin typeface="Georgia" pitchFamily="18" charset="0"/>
              </a:rPr>
              <a:t>dolor</a:t>
            </a:r>
            <a:r>
              <a:rPr lang="sv-SE" sz="1000" dirty="0" smtClean="0">
                <a:latin typeface="Georgia" pitchFamily="18" charset="0"/>
              </a:rPr>
              <a:t> </a:t>
            </a:r>
            <a:r>
              <a:rPr lang="sv-SE" sz="1000" dirty="0" err="1" smtClean="0">
                <a:latin typeface="Georgia" pitchFamily="18" charset="0"/>
              </a:rPr>
              <a:t>sit</a:t>
            </a:r>
            <a:r>
              <a:rPr lang="sv-SE" sz="1000" dirty="0" smtClean="0">
                <a:latin typeface="Georgia" pitchFamily="18" charset="0"/>
              </a:rPr>
              <a:t> </a:t>
            </a:r>
            <a:r>
              <a:rPr lang="sv-SE" sz="1000" dirty="0" err="1" smtClean="0">
                <a:latin typeface="Georgia" pitchFamily="18" charset="0"/>
              </a:rPr>
              <a:t>amet</a:t>
            </a:r>
            <a:r>
              <a:rPr lang="sv-SE" sz="1000" dirty="0" smtClean="0">
                <a:latin typeface="Georgia" pitchFamily="18" charset="0"/>
              </a:rPr>
              <a:t>, </a:t>
            </a:r>
            <a:r>
              <a:rPr lang="sv-SE" sz="1000" dirty="0" err="1" smtClean="0">
                <a:latin typeface="Georgia" pitchFamily="18" charset="0"/>
              </a:rPr>
              <a:t>consetetur</a:t>
            </a:r>
            <a:r>
              <a:rPr lang="sv-SE" sz="1000" dirty="0" smtClean="0">
                <a:latin typeface="Georgia" pitchFamily="18" charset="0"/>
              </a:rPr>
              <a:t> </a:t>
            </a:r>
            <a:r>
              <a:rPr lang="sv-SE" sz="1000" dirty="0" err="1" smtClean="0">
                <a:latin typeface="Georgia" pitchFamily="18" charset="0"/>
              </a:rPr>
              <a:t>sadipscing</a:t>
            </a:r>
            <a:r>
              <a:rPr lang="sv-SE" sz="1000" dirty="0" smtClean="0">
                <a:latin typeface="Georgia" pitchFamily="18" charset="0"/>
              </a:rPr>
              <a:t> </a:t>
            </a:r>
            <a:r>
              <a:rPr lang="sv-SE" sz="1000" dirty="0" err="1" smtClean="0">
                <a:latin typeface="Georgia" pitchFamily="18" charset="0"/>
              </a:rPr>
              <a:t>elitr</a:t>
            </a:r>
            <a:r>
              <a:rPr lang="sv-SE" sz="1000" dirty="0">
                <a:latin typeface="Georgia" pitchFamily="18" charset="0"/>
              </a:rPr>
              <a:t>.</a:t>
            </a:r>
            <a:r>
              <a:rPr lang="sv-SE" sz="1000" dirty="0" smtClean="0">
                <a:latin typeface="Georgia" pitchFamily="18" charset="0"/>
              </a:rPr>
              <a:t> </a:t>
            </a:r>
          </a:p>
        </p:txBody>
      </p:sp>
      <p:sp>
        <p:nvSpPr>
          <p:cNvPr id="8" name="Pentagon 7"/>
          <p:cNvSpPr/>
          <p:nvPr/>
        </p:nvSpPr>
        <p:spPr>
          <a:xfrm>
            <a:off x="4271677" y="1435342"/>
            <a:ext cx="936104" cy="504056"/>
          </a:xfrm>
          <a:prstGeom prst="homePlate">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 name="Rectangle 8"/>
          <p:cNvSpPr/>
          <p:nvPr/>
        </p:nvSpPr>
        <p:spPr>
          <a:xfrm>
            <a:off x="5423805" y="2713484"/>
            <a:ext cx="2388555" cy="1260140"/>
          </a:xfrm>
          <a:prstGeom prst="rect">
            <a:avLst/>
          </a:prstGeom>
          <a:solidFill>
            <a:srgbClr val="FFCCFF"/>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10" name="Rectangle 9"/>
          <p:cNvSpPr/>
          <p:nvPr/>
        </p:nvSpPr>
        <p:spPr>
          <a:xfrm>
            <a:off x="539552" y="2760524"/>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height</a:t>
            </a:r>
            <a:r>
              <a:rPr lang="en-US" sz="1400" b="1" dirty="0" smtClean="0">
                <a:solidFill>
                  <a:schemeClr val="tx1"/>
                </a:solidFill>
                <a:latin typeface="Courier New" pitchFamily="49" charset="0"/>
                <a:cs typeface="Courier New" pitchFamily="49" charset="0"/>
              </a:rPr>
              <a:t>: 100px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overflow</a:t>
            </a:r>
            <a:r>
              <a:rPr lang="en-US" sz="1400" b="1" dirty="0" smtClean="0">
                <a:solidFill>
                  <a:schemeClr val="tx1"/>
                </a:solidFill>
                <a:latin typeface="Courier New" pitchFamily="49" charset="0"/>
                <a:cs typeface="Courier New" pitchFamily="49" charset="0"/>
              </a:rPr>
              <a:t>: hidden;</a:t>
            </a:r>
          </a:p>
          <a:p>
            <a:r>
              <a:rPr lang="en-US" sz="1400" b="1" dirty="0" smtClean="0">
                <a:solidFill>
                  <a:schemeClr val="tx1"/>
                </a:solidFill>
                <a:latin typeface="Courier New" pitchFamily="49" charset="0"/>
                <a:cs typeface="Courier New" pitchFamily="49" charset="0"/>
              </a:rPr>
              <a:t>}</a:t>
            </a:r>
          </a:p>
        </p:txBody>
      </p:sp>
      <p:sp>
        <p:nvSpPr>
          <p:cNvPr id="11" name="TextBox 10"/>
          <p:cNvSpPr txBox="1"/>
          <p:nvPr/>
        </p:nvSpPr>
        <p:spPr>
          <a:xfrm>
            <a:off x="5436096" y="2713484"/>
            <a:ext cx="2376264" cy="1323439"/>
          </a:xfrm>
          <a:prstGeom prst="rect">
            <a:avLst/>
          </a:prstGeom>
          <a:noFill/>
        </p:spPr>
        <p:txBody>
          <a:bodyPr wrap="square" rtlCol="0">
            <a:spAutoFit/>
          </a:bodyPr>
          <a:lstStyle/>
          <a:p>
            <a:r>
              <a:rPr lang="sv-SE" sz="1000" dirty="0" err="1">
                <a:latin typeface="Georgia" pitchFamily="18" charset="0"/>
              </a:rPr>
              <a:t>Lorem</a:t>
            </a:r>
            <a:r>
              <a:rPr lang="sv-SE" sz="1000" dirty="0">
                <a:latin typeface="Georgia" pitchFamily="18" charset="0"/>
              </a:rPr>
              <a:t> </a:t>
            </a:r>
            <a:r>
              <a:rPr lang="sv-SE" sz="1000" dirty="0" err="1">
                <a:latin typeface="Georgia" pitchFamily="18" charset="0"/>
              </a:rPr>
              <a:t>ipsum</a:t>
            </a:r>
            <a:r>
              <a:rPr lang="sv-SE" sz="1000" dirty="0">
                <a:latin typeface="Georgia" pitchFamily="18" charset="0"/>
              </a:rPr>
              <a:t> </a:t>
            </a:r>
            <a:r>
              <a:rPr lang="sv-SE" sz="1000" dirty="0" err="1">
                <a:latin typeface="Georgia" pitchFamily="18" charset="0"/>
              </a:rPr>
              <a:t>dolor</a:t>
            </a:r>
            <a:r>
              <a:rPr lang="sv-SE" sz="1000" dirty="0">
                <a:latin typeface="Georgia" pitchFamily="18" charset="0"/>
              </a:rPr>
              <a:t> </a:t>
            </a:r>
            <a:r>
              <a:rPr lang="sv-SE" sz="1000" dirty="0" err="1">
                <a:latin typeface="Georgia" pitchFamily="18" charset="0"/>
              </a:rPr>
              <a:t>sit</a:t>
            </a:r>
            <a:r>
              <a:rPr lang="sv-SE" sz="1000" dirty="0">
                <a:latin typeface="Georgia" pitchFamily="18" charset="0"/>
              </a:rPr>
              <a:t> </a:t>
            </a:r>
            <a:r>
              <a:rPr lang="sv-SE" sz="1000" dirty="0" err="1">
                <a:latin typeface="Georgia" pitchFamily="18" charset="0"/>
              </a:rPr>
              <a:t>amet</a:t>
            </a:r>
            <a:r>
              <a:rPr lang="sv-SE" sz="1000" dirty="0">
                <a:latin typeface="Georgia" pitchFamily="18" charset="0"/>
              </a:rPr>
              <a:t>, </a:t>
            </a:r>
            <a:r>
              <a:rPr lang="sv-SE" sz="1000" dirty="0" err="1">
                <a:latin typeface="Georgia" pitchFamily="18" charset="0"/>
              </a:rPr>
              <a:t>consetetur</a:t>
            </a:r>
            <a:r>
              <a:rPr lang="sv-SE" sz="1000" dirty="0">
                <a:latin typeface="Georgia" pitchFamily="18" charset="0"/>
              </a:rPr>
              <a:t> </a:t>
            </a:r>
            <a:r>
              <a:rPr lang="sv-SE" sz="1000" dirty="0" err="1">
                <a:latin typeface="Georgia" pitchFamily="18" charset="0"/>
              </a:rPr>
              <a:t>sadipscing</a:t>
            </a:r>
            <a:r>
              <a:rPr lang="sv-SE" sz="1000" dirty="0">
                <a:latin typeface="Georgia" pitchFamily="18" charset="0"/>
              </a:rPr>
              <a:t> </a:t>
            </a:r>
            <a:r>
              <a:rPr lang="sv-SE" sz="1000" dirty="0" err="1">
                <a:latin typeface="Georgia" pitchFamily="18" charset="0"/>
              </a:rPr>
              <a:t>elitr</a:t>
            </a:r>
            <a:r>
              <a:rPr lang="sv-SE" sz="1000" dirty="0">
                <a:latin typeface="Georgia" pitchFamily="18" charset="0"/>
              </a:rPr>
              <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nonumy</a:t>
            </a:r>
            <a:r>
              <a:rPr lang="sv-SE" sz="1000" dirty="0">
                <a:latin typeface="Georgia" pitchFamily="18" charset="0"/>
              </a:rPr>
              <a:t> </a:t>
            </a:r>
            <a:r>
              <a:rPr lang="sv-SE" sz="1000" dirty="0" err="1">
                <a:latin typeface="Georgia" pitchFamily="18" charset="0"/>
              </a:rPr>
              <a:t>eirmod</a:t>
            </a:r>
            <a:r>
              <a:rPr lang="sv-SE" sz="1000" dirty="0">
                <a:latin typeface="Georgia" pitchFamily="18" charset="0"/>
              </a:rPr>
              <a:t> </a:t>
            </a:r>
            <a:r>
              <a:rPr lang="sv-SE" sz="1000" dirty="0" err="1">
                <a:latin typeface="Georgia" pitchFamily="18" charset="0"/>
              </a:rPr>
              <a:t>tempor</a:t>
            </a:r>
            <a:r>
              <a:rPr lang="sv-SE" sz="1000" dirty="0">
                <a:latin typeface="Georgia" pitchFamily="18" charset="0"/>
              </a:rPr>
              <a:t> </a:t>
            </a:r>
            <a:r>
              <a:rPr lang="sv-SE" sz="1000" dirty="0" err="1">
                <a:latin typeface="Georgia" pitchFamily="18" charset="0"/>
              </a:rPr>
              <a:t>invidunt</a:t>
            </a:r>
            <a:r>
              <a:rPr lang="sv-SE" sz="1000" dirty="0">
                <a:latin typeface="Georgia" pitchFamily="18" charset="0"/>
              </a:rPr>
              <a:t> ut </a:t>
            </a:r>
            <a:r>
              <a:rPr lang="sv-SE" sz="1000" dirty="0" err="1">
                <a:latin typeface="Georgia" pitchFamily="18" charset="0"/>
              </a:rPr>
              <a:t>labore</a:t>
            </a:r>
            <a:r>
              <a:rPr lang="sv-SE" sz="1000" dirty="0">
                <a:latin typeface="Georgia" pitchFamily="18" charset="0"/>
              </a:rPr>
              <a:t> et </a:t>
            </a:r>
            <a:r>
              <a:rPr lang="sv-SE" sz="1000" dirty="0" err="1">
                <a:latin typeface="Georgia" pitchFamily="18" charset="0"/>
              </a:rPr>
              <a:t>dolore</a:t>
            </a:r>
            <a:r>
              <a:rPr lang="sv-SE" sz="1000" dirty="0">
                <a:latin typeface="Georgia" pitchFamily="18" charset="0"/>
              </a:rPr>
              <a:t> </a:t>
            </a:r>
            <a:r>
              <a:rPr lang="sv-SE" sz="1000" dirty="0" err="1">
                <a:latin typeface="Georgia" pitchFamily="18" charset="0"/>
              </a:rPr>
              <a:t>magna</a:t>
            </a:r>
            <a:r>
              <a:rPr lang="sv-SE" sz="1000" dirty="0">
                <a:latin typeface="Georgia" pitchFamily="18" charset="0"/>
              </a:rPr>
              <a:t> </a:t>
            </a:r>
            <a:r>
              <a:rPr lang="sv-SE" sz="1000" dirty="0" err="1">
                <a:latin typeface="Georgia" pitchFamily="18" charset="0"/>
              </a:rPr>
              <a:t>aliquyam</a:t>
            </a:r>
            <a:r>
              <a:rPr lang="sv-SE" sz="1000" dirty="0">
                <a:latin typeface="Georgia" pitchFamily="18" charset="0"/>
              </a:rPr>
              <a:t> erat,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voluptua</a:t>
            </a:r>
            <a:r>
              <a:rPr lang="sv-SE" sz="1000" dirty="0">
                <a:latin typeface="Georgia" pitchFamily="18" charset="0"/>
              </a:rPr>
              <a:t>. At </a:t>
            </a:r>
            <a:r>
              <a:rPr lang="sv-SE" sz="1000" dirty="0" err="1">
                <a:latin typeface="Georgia" pitchFamily="18" charset="0"/>
              </a:rPr>
              <a:t>vero</a:t>
            </a:r>
            <a:r>
              <a:rPr lang="sv-SE" sz="1000" dirty="0">
                <a:latin typeface="Georgia" pitchFamily="18" charset="0"/>
              </a:rPr>
              <a:t> </a:t>
            </a:r>
            <a:r>
              <a:rPr lang="sv-SE" sz="1000" dirty="0" err="1">
                <a:latin typeface="Georgia" pitchFamily="18" charset="0"/>
              </a:rPr>
              <a:t>eos</a:t>
            </a:r>
            <a:r>
              <a:rPr lang="sv-SE" sz="1000" dirty="0">
                <a:latin typeface="Georgia" pitchFamily="18" charset="0"/>
              </a:rPr>
              <a:t> et </a:t>
            </a:r>
            <a:r>
              <a:rPr lang="sv-SE" sz="1000" dirty="0" err="1">
                <a:latin typeface="Georgia" pitchFamily="18" charset="0"/>
              </a:rPr>
              <a:t>accusam</a:t>
            </a:r>
            <a:r>
              <a:rPr lang="sv-SE" sz="1000" dirty="0">
                <a:latin typeface="Georgia" pitchFamily="18" charset="0"/>
              </a:rPr>
              <a:t> et </a:t>
            </a:r>
            <a:r>
              <a:rPr lang="sv-SE" sz="1000" dirty="0" err="1">
                <a:latin typeface="Georgia" pitchFamily="18" charset="0"/>
              </a:rPr>
              <a:t>justo</a:t>
            </a:r>
            <a:r>
              <a:rPr lang="sv-SE" sz="1000" dirty="0">
                <a:latin typeface="Georgia" pitchFamily="18" charset="0"/>
              </a:rPr>
              <a:t> duo </a:t>
            </a:r>
            <a:r>
              <a:rPr lang="sv-SE" sz="1000" dirty="0" err="1">
                <a:latin typeface="Georgia" pitchFamily="18" charset="0"/>
              </a:rPr>
              <a:t>dolores</a:t>
            </a:r>
            <a:r>
              <a:rPr lang="sv-SE" sz="1000" dirty="0">
                <a:latin typeface="Georgia" pitchFamily="18" charset="0"/>
              </a:rPr>
              <a:t> et </a:t>
            </a:r>
            <a:r>
              <a:rPr lang="sv-SE" sz="1000" dirty="0" err="1">
                <a:latin typeface="Georgia" pitchFamily="18" charset="0"/>
              </a:rPr>
              <a:t>ea</a:t>
            </a:r>
            <a:r>
              <a:rPr lang="sv-SE" sz="1000" dirty="0">
                <a:latin typeface="Georgia" pitchFamily="18" charset="0"/>
              </a:rPr>
              <a:t> </a:t>
            </a:r>
            <a:r>
              <a:rPr lang="sv-SE" sz="1000" dirty="0" err="1">
                <a:latin typeface="Georgia" pitchFamily="18" charset="0"/>
              </a:rPr>
              <a:t>rebum</a:t>
            </a:r>
            <a:r>
              <a:rPr lang="sv-SE" sz="1000" dirty="0">
                <a:latin typeface="Georgia" pitchFamily="18" charset="0"/>
              </a:rPr>
              <a:t>. </a:t>
            </a:r>
            <a:r>
              <a:rPr lang="sv-SE" sz="1000" dirty="0" err="1">
                <a:latin typeface="Georgia" pitchFamily="18" charset="0"/>
              </a:rPr>
              <a:t>Stet</a:t>
            </a:r>
            <a:r>
              <a:rPr lang="sv-SE" sz="1000" dirty="0">
                <a:latin typeface="Georgia" pitchFamily="18" charset="0"/>
              </a:rPr>
              <a:t> </a:t>
            </a:r>
            <a:r>
              <a:rPr lang="sv-SE" sz="1000" dirty="0" err="1">
                <a:latin typeface="Georgia" pitchFamily="18" charset="0"/>
              </a:rPr>
              <a:t>clita</a:t>
            </a:r>
            <a:r>
              <a:rPr lang="sv-SE" sz="1000" dirty="0">
                <a:latin typeface="Georgia" pitchFamily="18" charset="0"/>
              </a:rPr>
              <a:t> </a:t>
            </a:r>
            <a:r>
              <a:rPr lang="sv-SE" sz="1000" dirty="0" err="1">
                <a:latin typeface="Georgia" pitchFamily="18" charset="0"/>
              </a:rPr>
              <a:t>kasd</a:t>
            </a:r>
            <a:r>
              <a:rPr lang="sv-SE" sz="1000" dirty="0">
                <a:latin typeface="Georgia" pitchFamily="18" charset="0"/>
              </a:rPr>
              <a:t> </a:t>
            </a:r>
            <a:r>
              <a:rPr lang="sv-SE" sz="1000" dirty="0" err="1">
                <a:latin typeface="Georgia" pitchFamily="18" charset="0"/>
              </a:rPr>
              <a:t>gubergren</a:t>
            </a:r>
            <a:r>
              <a:rPr lang="sv-SE" sz="1000" dirty="0">
                <a:latin typeface="Georgia" pitchFamily="18" charset="0"/>
              </a:rPr>
              <a:t>, no </a:t>
            </a:r>
            <a:r>
              <a:rPr lang="sv-SE" sz="1000" dirty="0" err="1">
                <a:latin typeface="Georgia" pitchFamily="18" charset="0"/>
              </a:rPr>
              <a:t>sea</a:t>
            </a:r>
            <a:r>
              <a:rPr lang="sv-SE" sz="1000" dirty="0">
                <a:latin typeface="Georgia" pitchFamily="18" charset="0"/>
              </a:rPr>
              <a:t> takimata </a:t>
            </a:r>
            <a:r>
              <a:rPr lang="sv-SE" sz="1000" dirty="0" err="1">
                <a:latin typeface="Georgia" pitchFamily="18" charset="0"/>
              </a:rPr>
              <a:t>sanctus</a:t>
            </a:r>
            <a:r>
              <a:rPr lang="sv-SE" sz="1000" dirty="0">
                <a:latin typeface="Georgia" pitchFamily="18" charset="0"/>
              </a:rPr>
              <a:t> est </a:t>
            </a:r>
            <a:r>
              <a:rPr lang="sv-SE" sz="1000" dirty="0" err="1">
                <a:latin typeface="Georgia" pitchFamily="18" charset="0"/>
              </a:rPr>
              <a:t>Lorem</a:t>
            </a:r>
            <a:r>
              <a:rPr lang="sv-SE" sz="1000" dirty="0">
                <a:latin typeface="Georgia" pitchFamily="18" charset="0"/>
              </a:rPr>
              <a:t> </a:t>
            </a:r>
            <a:r>
              <a:rPr lang="sv-SE" sz="1000" dirty="0" err="1" smtClean="0">
                <a:latin typeface="Georgia" pitchFamily="18" charset="0"/>
              </a:rPr>
              <a:t>ipsum</a:t>
            </a:r>
            <a:endParaRPr lang="sv-SE" sz="1000" dirty="0" smtClean="0">
              <a:latin typeface="Georgia" pitchFamily="18" charset="0"/>
            </a:endParaRPr>
          </a:p>
        </p:txBody>
      </p:sp>
      <p:sp>
        <p:nvSpPr>
          <p:cNvPr id="12" name="Pentagon 11"/>
          <p:cNvSpPr/>
          <p:nvPr/>
        </p:nvSpPr>
        <p:spPr>
          <a:xfrm>
            <a:off x="4271677" y="3091526"/>
            <a:ext cx="936104" cy="504056"/>
          </a:xfrm>
          <a:prstGeom prst="homePlate">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13" name="Freeform 12"/>
          <p:cNvSpPr/>
          <p:nvPr/>
        </p:nvSpPr>
        <p:spPr>
          <a:xfrm>
            <a:off x="2279176" y="2013229"/>
            <a:ext cx="675564" cy="362871"/>
          </a:xfrm>
          <a:custGeom>
            <a:avLst/>
            <a:gdLst>
              <a:gd name="connsiteX0" fmla="*/ 675564 w 675564"/>
              <a:gd name="connsiteY0" fmla="*/ 361665 h 362871"/>
              <a:gd name="connsiteX1" fmla="*/ 218364 w 675564"/>
              <a:gd name="connsiteY1" fmla="*/ 307074 h 362871"/>
              <a:gd name="connsiteX2" fmla="*/ 0 w 675564"/>
              <a:gd name="connsiteY2" fmla="*/ 0 h 362871"/>
            </a:gdLst>
            <a:ahLst/>
            <a:cxnLst>
              <a:cxn ang="0">
                <a:pos x="connsiteX0" y="connsiteY0"/>
              </a:cxn>
              <a:cxn ang="0">
                <a:pos x="connsiteX1" y="connsiteY1"/>
              </a:cxn>
              <a:cxn ang="0">
                <a:pos x="connsiteX2" y="connsiteY2"/>
              </a:cxn>
            </a:cxnLst>
            <a:rect l="l" t="t" r="r" b="b"/>
            <a:pathLst>
              <a:path w="675564" h="362871">
                <a:moveTo>
                  <a:pt x="675564" y="361665"/>
                </a:moveTo>
                <a:cubicBezTo>
                  <a:pt x="503261" y="364508"/>
                  <a:pt x="330958" y="367351"/>
                  <a:pt x="218364" y="307074"/>
                </a:cubicBezTo>
                <a:cubicBezTo>
                  <a:pt x="105770" y="246797"/>
                  <a:pt x="52885" y="123398"/>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2915816" y="2222211"/>
            <a:ext cx="763351" cy="307777"/>
          </a:xfrm>
          <a:prstGeom prst="rect">
            <a:avLst/>
          </a:prstGeom>
          <a:noFill/>
        </p:spPr>
        <p:txBody>
          <a:bodyPr wrap="none" rtlCol="0">
            <a:spAutoFit/>
          </a:bodyPr>
          <a:lstStyle/>
          <a:p>
            <a:r>
              <a:rPr lang="sv-SE" sz="1400" dirty="0" smtClean="0">
                <a:solidFill>
                  <a:srgbClr val="FF0000"/>
                </a:solidFill>
                <a:latin typeface="Minya Nouvelle" pitchFamily="2" charset="0"/>
              </a:rPr>
              <a:t>default</a:t>
            </a:r>
          </a:p>
        </p:txBody>
      </p:sp>
      <p:sp>
        <p:nvSpPr>
          <p:cNvPr id="15" name="Rectangle 14"/>
          <p:cNvSpPr/>
          <p:nvPr/>
        </p:nvSpPr>
        <p:spPr>
          <a:xfrm>
            <a:off x="5423805" y="4153644"/>
            <a:ext cx="2388555" cy="1260140"/>
          </a:xfrm>
          <a:prstGeom prst="rect">
            <a:avLst/>
          </a:prstGeom>
          <a:solidFill>
            <a:srgbClr val="FFCCFF"/>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16" name="Rectangle 15"/>
          <p:cNvSpPr/>
          <p:nvPr/>
        </p:nvSpPr>
        <p:spPr>
          <a:xfrm>
            <a:off x="539552" y="4200684"/>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height</a:t>
            </a:r>
            <a:r>
              <a:rPr lang="en-US" sz="1400" b="1" dirty="0" smtClean="0">
                <a:solidFill>
                  <a:schemeClr val="tx1"/>
                </a:solidFill>
                <a:latin typeface="Courier New" pitchFamily="49" charset="0"/>
                <a:cs typeface="Courier New" pitchFamily="49" charset="0"/>
              </a:rPr>
              <a:t>: 100px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overflow</a:t>
            </a:r>
            <a:r>
              <a:rPr lang="en-US" sz="1400" b="1" dirty="0" smtClean="0">
                <a:solidFill>
                  <a:schemeClr val="tx1"/>
                </a:solidFill>
                <a:latin typeface="Courier New" pitchFamily="49" charset="0"/>
                <a:cs typeface="Courier New" pitchFamily="49" charset="0"/>
              </a:rPr>
              <a:t>: scroll; </a:t>
            </a:r>
            <a:r>
              <a:rPr lang="en-US" sz="1400" b="1" dirty="0" smtClean="0">
                <a:solidFill>
                  <a:srgbClr val="517D47"/>
                </a:solidFill>
                <a:latin typeface="Courier New" pitchFamily="49" charset="0"/>
                <a:cs typeface="Courier New" pitchFamily="49" charset="0"/>
              </a:rPr>
              <a:t>/* auto */</a:t>
            </a:r>
          </a:p>
          <a:p>
            <a:r>
              <a:rPr lang="en-US" sz="1400" b="1" dirty="0" smtClean="0">
                <a:solidFill>
                  <a:schemeClr val="tx1"/>
                </a:solidFill>
                <a:latin typeface="Courier New" pitchFamily="49" charset="0"/>
                <a:cs typeface="Courier New" pitchFamily="49" charset="0"/>
              </a:rPr>
              <a:t>}</a:t>
            </a:r>
          </a:p>
        </p:txBody>
      </p:sp>
      <p:sp>
        <p:nvSpPr>
          <p:cNvPr id="17" name="TextBox 16"/>
          <p:cNvSpPr txBox="1"/>
          <p:nvPr/>
        </p:nvSpPr>
        <p:spPr>
          <a:xfrm>
            <a:off x="5436096" y="4153644"/>
            <a:ext cx="2219957" cy="1323439"/>
          </a:xfrm>
          <a:prstGeom prst="rect">
            <a:avLst/>
          </a:prstGeom>
          <a:noFill/>
        </p:spPr>
        <p:txBody>
          <a:bodyPr wrap="square" rtlCol="0">
            <a:spAutoFit/>
          </a:bodyPr>
          <a:lstStyle/>
          <a:p>
            <a:r>
              <a:rPr lang="sv-SE" sz="1000" dirty="0" err="1">
                <a:latin typeface="Georgia" pitchFamily="18" charset="0"/>
              </a:rPr>
              <a:t>consetetur</a:t>
            </a:r>
            <a:r>
              <a:rPr lang="sv-SE" sz="1000" dirty="0">
                <a:latin typeface="Georgia" pitchFamily="18" charset="0"/>
              </a:rPr>
              <a:t> </a:t>
            </a:r>
            <a:r>
              <a:rPr lang="sv-SE" sz="1000" dirty="0" err="1">
                <a:latin typeface="Georgia" pitchFamily="18" charset="0"/>
              </a:rPr>
              <a:t>sadipscing</a:t>
            </a:r>
            <a:r>
              <a:rPr lang="sv-SE" sz="1000" dirty="0">
                <a:latin typeface="Georgia" pitchFamily="18" charset="0"/>
              </a:rPr>
              <a:t> </a:t>
            </a:r>
            <a:r>
              <a:rPr lang="sv-SE" sz="1000" dirty="0" err="1">
                <a:latin typeface="Georgia" pitchFamily="18" charset="0"/>
              </a:rPr>
              <a:t>elitr</a:t>
            </a:r>
            <a:r>
              <a:rPr lang="sv-SE" sz="1000" dirty="0">
                <a:latin typeface="Georgia" pitchFamily="18" charset="0"/>
              </a:rPr>
              <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nonumy</a:t>
            </a:r>
            <a:r>
              <a:rPr lang="sv-SE" sz="1000" dirty="0">
                <a:latin typeface="Georgia" pitchFamily="18" charset="0"/>
              </a:rPr>
              <a:t> </a:t>
            </a:r>
            <a:r>
              <a:rPr lang="sv-SE" sz="1000" dirty="0" err="1">
                <a:latin typeface="Georgia" pitchFamily="18" charset="0"/>
              </a:rPr>
              <a:t>eirmod</a:t>
            </a:r>
            <a:r>
              <a:rPr lang="sv-SE" sz="1000" dirty="0">
                <a:latin typeface="Georgia" pitchFamily="18" charset="0"/>
              </a:rPr>
              <a:t> </a:t>
            </a:r>
            <a:r>
              <a:rPr lang="sv-SE" sz="1000" dirty="0" err="1">
                <a:latin typeface="Georgia" pitchFamily="18" charset="0"/>
              </a:rPr>
              <a:t>tempor</a:t>
            </a:r>
            <a:r>
              <a:rPr lang="sv-SE" sz="1000" dirty="0">
                <a:latin typeface="Georgia" pitchFamily="18" charset="0"/>
              </a:rPr>
              <a:t> </a:t>
            </a:r>
            <a:r>
              <a:rPr lang="sv-SE" sz="1000" dirty="0" err="1">
                <a:latin typeface="Georgia" pitchFamily="18" charset="0"/>
              </a:rPr>
              <a:t>invidunt</a:t>
            </a:r>
            <a:r>
              <a:rPr lang="sv-SE" sz="1000" dirty="0">
                <a:latin typeface="Georgia" pitchFamily="18" charset="0"/>
              </a:rPr>
              <a:t> ut </a:t>
            </a:r>
            <a:r>
              <a:rPr lang="sv-SE" sz="1000" dirty="0" err="1">
                <a:latin typeface="Georgia" pitchFamily="18" charset="0"/>
              </a:rPr>
              <a:t>labore</a:t>
            </a:r>
            <a:r>
              <a:rPr lang="sv-SE" sz="1000" dirty="0">
                <a:latin typeface="Georgia" pitchFamily="18" charset="0"/>
              </a:rPr>
              <a:t> et </a:t>
            </a:r>
            <a:r>
              <a:rPr lang="sv-SE" sz="1000" dirty="0" err="1">
                <a:latin typeface="Georgia" pitchFamily="18" charset="0"/>
              </a:rPr>
              <a:t>dolore</a:t>
            </a:r>
            <a:r>
              <a:rPr lang="sv-SE" sz="1000" dirty="0">
                <a:latin typeface="Georgia" pitchFamily="18" charset="0"/>
              </a:rPr>
              <a:t> </a:t>
            </a:r>
            <a:r>
              <a:rPr lang="sv-SE" sz="1000" dirty="0" err="1">
                <a:latin typeface="Georgia" pitchFamily="18" charset="0"/>
              </a:rPr>
              <a:t>magna</a:t>
            </a:r>
            <a:r>
              <a:rPr lang="sv-SE" sz="1000" dirty="0">
                <a:latin typeface="Georgia" pitchFamily="18" charset="0"/>
              </a:rPr>
              <a:t> </a:t>
            </a:r>
            <a:r>
              <a:rPr lang="sv-SE" sz="1000" dirty="0" err="1">
                <a:latin typeface="Georgia" pitchFamily="18" charset="0"/>
              </a:rPr>
              <a:t>aliquyam</a:t>
            </a:r>
            <a:r>
              <a:rPr lang="sv-SE" sz="1000" dirty="0">
                <a:latin typeface="Georgia" pitchFamily="18" charset="0"/>
              </a:rPr>
              <a:t> erat, sed </a:t>
            </a:r>
            <a:r>
              <a:rPr lang="sv-SE" sz="1000" dirty="0" err="1">
                <a:latin typeface="Georgia" pitchFamily="18" charset="0"/>
              </a:rPr>
              <a:t>diam</a:t>
            </a:r>
            <a:r>
              <a:rPr lang="sv-SE" sz="1000" dirty="0">
                <a:latin typeface="Georgia" pitchFamily="18" charset="0"/>
              </a:rPr>
              <a:t> </a:t>
            </a:r>
            <a:r>
              <a:rPr lang="sv-SE" sz="1000" dirty="0" err="1">
                <a:latin typeface="Georgia" pitchFamily="18" charset="0"/>
              </a:rPr>
              <a:t>voluptua</a:t>
            </a:r>
            <a:r>
              <a:rPr lang="sv-SE" sz="1000" dirty="0">
                <a:latin typeface="Georgia" pitchFamily="18" charset="0"/>
              </a:rPr>
              <a:t>. At </a:t>
            </a:r>
            <a:r>
              <a:rPr lang="sv-SE" sz="1000" dirty="0" err="1">
                <a:latin typeface="Georgia" pitchFamily="18" charset="0"/>
              </a:rPr>
              <a:t>vero</a:t>
            </a:r>
            <a:r>
              <a:rPr lang="sv-SE" sz="1000" dirty="0">
                <a:latin typeface="Georgia" pitchFamily="18" charset="0"/>
              </a:rPr>
              <a:t> </a:t>
            </a:r>
            <a:r>
              <a:rPr lang="sv-SE" sz="1000" dirty="0" err="1">
                <a:latin typeface="Georgia" pitchFamily="18" charset="0"/>
              </a:rPr>
              <a:t>eos</a:t>
            </a:r>
            <a:r>
              <a:rPr lang="sv-SE" sz="1000" dirty="0">
                <a:latin typeface="Georgia" pitchFamily="18" charset="0"/>
              </a:rPr>
              <a:t> et </a:t>
            </a:r>
            <a:r>
              <a:rPr lang="sv-SE" sz="1000" dirty="0" err="1">
                <a:latin typeface="Georgia" pitchFamily="18" charset="0"/>
              </a:rPr>
              <a:t>accusam</a:t>
            </a:r>
            <a:r>
              <a:rPr lang="sv-SE" sz="1000" dirty="0">
                <a:latin typeface="Georgia" pitchFamily="18" charset="0"/>
              </a:rPr>
              <a:t> et </a:t>
            </a:r>
            <a:r>
              <a:rPr lang="sv-SE" sz="1000" dirty="0" err="1">
                <a:latin typeface="Georgia" pitchFamily="18" charset="0"/>
              </a:rPr>
              <a:t>justo</a:t>
            </a:r>
            <a:r>
              <a:rPr lang="sv-SE" sz="1000" dirty="0">
                <a:latin typeface="Georgia" pitchFamily="18" charset="0"/>
              </a:rPr>
              <a:t> duo </a:t>
            </a:r>
            <a:r>
              <a:rPr lang="sv-SE" sz="1000" dirty="0" err="1">
                <a:latin typeface="Georgia" pitchFamily="18" charset="0"/>
              </a:rPr>
              <a:t>dolores</a:t>
            </a:r>
            <a:r>
              <a:rPr lang="sv-SE" sz="1000" dirty="0">
                <a:latin typeface="Georgia" pitchFamily="18" charset="0"/>
              </a:rPr>
              <a:t> et </a:t>
            </a:r>
            <a:r>
              <a:rPr lang="sv-SE" sz="1000" dirty="0" err="1">
                <a:latin typeface="Georgia" pitchFamily="18" charset="0"/>
              </a:rPr>
              <a:t>ea</a:t>
            </a:r>
            <a:r>
              <a:rPr lang="sv-SE" sz="1000" dirty="0">
                <a:latin typeface="Georgia" pitchFamily="18" charset="0"/>
              </a:rPr>
              <a:t> </a:t>
            </a:r>
            <a:r>
              <a:rPr lang="sv-SE" sz="1000" dirty="0" err="1">
                <a:latin typeface="Georgia" pitchFamily="18" charset="0"/>
              </a:rPr>
              <a:t>rebum</a:t>
            </a:r>
            <a:r>
              <a:rPr lang="sv-SE" sz="1000" dirty="0">
                <a:latin typeface="Georgia" pitchFamily="18" charset="0"/>
              </a:rPr>
              <a:t>. </a:t>
            </a:r>
            <a:r>
              <a:rPr lang="sv-SE" sz="1000" dirty="0" err="1">
                <a:latin typeface="Georgia" pitchFamily="18" charset="0"/>
              </a:rPr>
              <a:t>Stet</a:t>
            </a:r>
            <a:r>
              <a:rPr lang="sv-SE" sz="1000" dirty="0">
                <a:latin typeface="Georgia" pitchFamily="18" charset="0"/>
              </a:rPr>
              <a:t> </a:t>
            </a:r>
            <a:r>
              <a:rPr lang="sv-SE" sz="1000" dirty="0" err="1">
                <a:latin typeface="Georgia" pitchFamily="18" charset="0"/>
              </a:rPr>
              <a:t>clita</a:t>
            </a:r>
            <a:r>
              <a:rPr lang="sv-SE" sz="1000" dirty="0">
                <a:latin typeface="Georgia" pitchFamily="18" charset="0"/>
              </a:rPr>
              <a:t> </a:t>
            </a:r>
            <a:r>
              <a:rPr lang="sv-SE" sz="1000" dirty="0" err="1">
                <a:latin typeface="Georgia" pitchFamily="18" charset="0"/>
              </a:rPr>
              <a:t>kasd</a:t>
            </a:r>
            <a:r>
              <a:rPr lang="sv-SE" sz="1000" dirty="0">
                <a:latin typeface="Georgia" pitchFamily="18" charset="0"/>
              </a:rPr>
              <a:t> </a:t>
            </a:r>
            <a:r>
              <a:rPr lang="sv-SE" sz="1000" dirty="0" err="1">
                <a:latin typeface="Georgia" pitchFamily="18" charset="0"/>
              </a:rPr>
              <a:t>gubergren</a:t>
            </a:r>
            <a:r>
              <a:rPr lang="sv-SE" sz="1000" dirty="0">
                <a:latin typeface="Georgia" pitchFamily="18" charset="0"/>
              </a:rPr>
              <a:t>, no </a:t>
            </a:r>
            <a:r>
              <a:rPr lang="sv-SE" sz="1000" dirty="0" err="1">
                <a:latin typeface="Georgia" pitchFamily="18" charset="0"/>
              </a:rPr>
              <a:t>sea</a:t>
            </a:r>
            <a:r>
              <a:rPr lang="sv-SE" sz="1000" dirty="0">
                <a:latin typeface="Georgia" pitchFamily="18" charset="0"/>
              </a:rPr>
              <a:t> takimata </a:t>
            </a:r>
            <a:r>
              <a:rPr lang="sv-SE" sz="1000" dirty="0" err="1">
                <a:latin typeface="Georgia" pitchFamily="18" charset="0"/>
              </a:rPr>
              <a:t>sanctus</a:t>
            </a:r>
            <a:r>
              <a:rPr lang="sv-SE" sz="1000" dirty="0">
                <a:latin typeface="Georgia" pitchFamily="18" charset="0"/>
              </a:rPr>
              <a:t> est </a:t>
            </a:r>
            <a:r>
              <a:rPr lang="sv-SE" sz="1000" dirty="0" err="1">
                <a:latin typeface="Georgia" pitchFamily="18" charset="0"/>
              </a:rPr>
              <a:t>Lorem</a:t>
            </a:r>
            <a:r>
              <a:rPr lang="sv-SE" sz="1000" dirty="0">
                <a:latin typeface="Georgia" pitchFamily="18" charset="0"/>
              </a:rPr>
              <a:t> </a:t>
            </a:r>
            <a:r>
              <a:rPr lang="sv-SE" sz="1000" dirty="0" err="1">
                <a:latin typeface="Georgia" pitchFamily="18" charset="0"/>
              </a:rPr>
              <a:t>ipsum</a:t>
            </a:r>
            <a:r>
              <a:rPr lang="sv-SE" sz="1000" dirty="0">
                <a:latin typeface="Georgia" pitchFamily="18" charset="0"/>
              </a:rPr>
              <a:t> </a:t>
            </a:r>
            <a:r>
              <a:rPr lang="sv-SE" sz="1000" dirty="0" err="1">
                <a:latin typeface="Georgia" pitchFamily="18" charset="0"/>
              </a:rPr>
              <a:t>dolor</a:t>
            </a:r>
            <a:r>
              <a:rPr lang="sv-SE" sz="1000" dirty="0">
                <a:latin typeface="Georgia" pitchFamily="18" charset="0"/>
              </a:rPr>
              <a:t> </a:t>
            </a:r>
            <a:r>
              <a:rPr lang="sv-SE" sz="1000" dirty="0" err="1">
                <a:latin typeface="Georgia" pitchFamily="18" charset="0"/>
              </a:rPr>
              <a:t>sit</a:t>
            </a:r>
            <a:r>
              <a:rPr lang="sv-SE" sz="1000" dirty="0">
                <a:latin typeface="Georgia" pitchFamily="18" charset="0"/>
              </a:rPr>
              <a:t> </a:t>
            </a:r>
            <a:r>
              <a:rPr lang="sv-SE" sz="1000" dirty="0" err="1">
                <a:latin typeface="Georgia" pitchFamily="18" charset="0"/>
              </a:rPr>
              <a:t>amet</a:t>
            </a:r>
            <a:r>
              <a:rPr lang="sv-SE" sz="1000" dirty="0">
                <a:latin typeface="Georgia" pitchFamily="18" charset="0"/>
              </a:rPr>
              <a:t>. </a:t>
            </a:r>
            <a:endParaRPr lang="sv-SE" sz="1000" dirty="0" smtClean="0">
              <a:latin typeface="Georgia" pitchFamily="18" charset="0"/>
            </a:endParaRPr>
          </a:p>
        </p:txBody>
      </p:sp>
      <p:sp>
        <p:nvSpPr>
          <p:cNvPr id="18" name="Pentagon 17"/>
          <p:cNvSpPr/>
          <p:nvPr/>
        </p:nvSpPr>
        <p:spPr>
          <a:xfrm>
            <a:off x="4271677" y="4531686"/>
            <a:ext cx="936104" cy="504056"/>
          </a:xfrm>
          <a:prstGeom prst="homePlate">
            <a:avLst/>
          </a:prstGeom>
          <a:ln>
            <a:tailEnd type="arrow"/>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812" y="4169392"/>
            <a:ext cx="113960" cy="1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descr="S:\dfm\info\icons\v-collections\v_collections_png\objects_people_industries\128x128\shadow\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49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30050"/>
                                        </p:tgtEl>
                                        <p:attrNameLst>
                                          <p:attrName>style.visibility</p:attrName>
                                        </p:attrNameLst>
                                      </p:cBhvr>
                                      <p:to>
                                        <p:strVal val="visible"/>
                                      </p:to>
                                    </p:set>
                                    <p:animEffect transition="in" filter="fade">
                                      <p:cBhvr>
                                        <p:cTn id="33"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5" grpId="0" animBg="1"/>
      <p:bldP spid="16" grpId="0" animBg="1"/>
      <p:bldP spid="17" grpId="0"/>
      <p:bldP spid="1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Synlighet</a:t>
            </a:r>
            <a:endParaRPr lang="sv-SE" dirty="0"/>
          </a:p>
        </p:txBody>
      </p:sp>
      <p:sp>
        <p:nvSpPr>
          <p:cNvPr id="4" name="Rectangle 3"/>
          <p:cNvSpPr/>
          <p:nvPr/>
        </p:nvSpPr>
        <p:spPr>
          <a:xfrm>
            <a:off x="395536" y="2064259"/>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#two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display</a:t>
            </a:r>
            <a:r>
              <a:rPr lang="en-US" sz="1400" b="1" dirty="0" smtClean="0">
                <a:solidFill>
                  <a:schemeClr val="tx1"/>
                </a:solidFill>
                <a:latin typeface="Courier New" pitchFamily="49" charset="0"/>
                <a:cs typeface="Courier New" pitchFamily="49" charset="0"/>
              </a:rPr>
              <a:t>: none; </a:t>
            </a:r>
          </a:p>
          <a:p>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4572000" y="1820947"/>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one</a:t>
            </a:r>
            <a:r>
              <a:rPr lang="sv-SE" dirty="0" smtClean="0"/>
              <a:t>"&gt; </a:t>
            </a:r>
            <a:endParaRPr lang="sv-SE" dirty="0"/>
          </a:p>
        </p:txBody>
      </p:sp>
      <p:sp>
        <p:nvSpPr>
          <p:cNvPr id="6" name="Rectangle 5"/>
          <p:cNvSpPr/>
          <p:nvPr/>
        </p:nvSpPr>
        <p:spPr>
          <a:xfrm>
            <a:off x="4572000" y="2252994"/>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two</a:t>
            </a:r>
            <a:r>
              <a:rPr lang="sv-SE" dirty="0" smtClean="0"/>
              <a:t>"&gt; </a:t>
            </a:r>
            <a:endParaRPr lang="sv-SE" dirty="0"/>
          </a:p>
        </p:txBody>
      </p:sp>
      <p:sp>
        <p:nvSpPr>
          <p:cNvPr id="7" name="Rectangle 6"/>
          <p:cNvSpPr/>
          <p:nvPr/>
        </p:nvSpPr>
        <p:spPr>
          <a:xfrm>
            <a:off x="4572000" y="2685042"/>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three</a:t>
            </a:r>
            <a:r>
              <a:rPr lang="sv-SE" dirty="0" smtClean="0"/>
              <a:t>"&gt; </a:t>
            </a:r>
            <a:endParaRPr lang="sv-SE" dirty="0"/>
          </a:p>
        </p:txBody>
      </p:sp>
      <p:sp>
        <p:nvSpPr>
          <p:cNvPr id="8" name="Rectangle 7"/>
          <p:cNvSpPr/>
          <p:nvPr/>
        </p:nvSpPr>
        <p:spPr>
          <a:xfrm>
            <a:off x="6660232" y="1826610"/>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one</a:t>
            </a:r>
            <a:r>
              <a:rPr lang="sv-SE" dirty="0" smtClean="0"/>
              <a:t>"&gt; </a:t>
            </a:r>
            <a:endParaRPr lang="sv-SE" dirty="0"/>
          </a:p>
        </p:txBody>
      </p:sp>
      <p:sp>
        <p:nvSpPr>
          <p:cNvPr id="10" name="Rectangle 9"/>
          <p:cNvSpPr/>
          <p:nvPr/>
        </p:nvSpPr>
        <p:spPr>
          <a:xfrm>
            <a:off x="6660232" y="2252994"/>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three</a:t>
            </a:r>
            <a:r>
              <a:rPr lang="sv-SE" dirty="0" smtClean="0"/>
              <a:t>"&gt; </a:t>
            </a:r>
            <a:endParaRPr lang="sv-SE" dirty="0"/>
          </a:p>
        </p:txBody>
      </p:sp>
      <p:sp>
        <p:nvSpPr>
          <p:cNvPr id="11" name="TextBox 10"/>
          <p:cNvSpPr txBox="1"/>
          <p:nvPr/>
        </p:nvSpPr>
        <p:spPr>
          <a:xfrm>
            <a:off x="5136832" y="1458861"/>
            <a:ext cx="644728" cy="369332"/>
          </a:xfrm>
          <a:prstGeom prst="rect">
            <a:avLst/>
          </a:prstGeom>
          <a:noFill/>
        </p:spPr>
        <p:txBody>
          <a:bodyPr wrap="none" rtlCol="0">
            <a:spAutoFit/>
          </a:bodyPr>
          <a:lstStyle/>
          <a:p>
            <a:r>
              <a:rPr lang="sv-SE" dirty="0" smtClean="0">
                <a:solidFill>
                  <a:srgbClr val="FF0000"/>
                </a:solidFill>
                <a:latin typeface="Minya Nouvelle" pitchFamily="2" charset="0"/>
              </a:rPr>
              <a:t>Före</a:t>
            </a:r>
          </a:p>
        </p:txBody>
      </p:sp>
      <p:sp>
        <p:nvSpPr>
          <p:cNvPr id="12" name="TextBox 11"/>
          <p:cNvSpPr txBox="1"/>
          <p:nvPr/>
        </p:nvSpPr>
        <p:spPr>
          <a:xfrm>
            <a:off x="7241912" y="1460444"/>
            <a:ext cx="708848" cy="369332"/>
          </a:xfrm>
          <a:prstGeom prst="rect">
            <a:avLst/>
          </a:prstGeom>
          <a:noFill/>
        </p:spPr>
        <p:txBody>
          <a:bodyPr wrap="none" rtlCol="0">
            <a:spAutoFit/>
          </a:bodyPr>
          <a:lstStyle/>
          <a:p>
            <a:r>
              <a:rPr lang="sv-SE" dirty="0" smtClean="0">
                <a:solidFill>
                  <a:srgbClr val="FF0000"/>
                </a:solidFill>
                <a:latin typeface="Minya Nouvelle" pitchFamily="2" charset="0"/>
              </a:rPr>
              <a:t>Efter</a:t>
            </a:r>
          </a:p>
        </p:txBody>
      </p:sp>
      <p:sp>
        <p:nvSpPr>
          <p:cNvPr id="13" name="Rectangle 12"/>
          <p:cNvSpPr/>
          <p:nvPr/>
        </p:nvSpPr>
        <p:spPr>
          <a:xfrm>
            <a:off x="395536" y="3989891"/>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#two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visibility</a:t>
            </a:r>
            <a:r>
              <a:rPr lang="en-US" sz="1400" b="1" dirty="0" smtClean="0">
                <a:solidFill>
                  <a:schemeClr val="tx1"/>
                </a:solidFill>
                <a:latin typeface="Courier New" pitchFamily="49" charset="0"/>
                <a:cs typeface="Courier New" pitchFamily="49" charset="0"/>
              </a:rPr>
              <a:t>: hidden; </a:t>
            </a:r>
          </a:p>
          <a:p>
            <a:r>
              <a:rPr lang="en-US" sz="1400" b="1" dirty="0" smtClean="0">
                <a:solidFill>
                  <a:schemeClr val="tx1"/>
                </a:solidFill>
                <a:latin typeface="Courier New" pitchFamily="49" charset="0"/>
                <a:cs typeface="Courier New" pitchFamily="49" charset="0"/>
              </a:rPr>
              <a:t>}</a:t>
            </a:r>
          </a:p>
        </p:txBody>
      </p:sp>
      <p:sp>
        <p:nvSpPr>
          <p:cNvPr id="14" name="Rectangle 13"/>
          <p:cNvSpPr/>
          <p:nvPr/>
        </p:nvSpPr>
        <p:spPr>
          <a:xfrm>
            <a:off x="4572000" y="3792451"/>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one</a:t>
            </a:r>
            <a:r>
              <a:rPr lang="sv-SE" dirty="0" smtClean="0"/>
              <a:t>"&gt; </a:t>
            </a:r>
            <a:endParaRPr lang="sv-SE" dirty="0"/>
          </a:p>
        </p:txBody>
      </p:sp>
      <p:sp>
        <p:nvSpPr>
          <p:cNvPr id="15" name="Rectangle 14"/>
          <p:cNvSpPr/>
          <p:nvPr/>
        </p:nvSpPr>
        <p:spPr>
          <a:xfrm>
            <a:off x="4572000" y="4224498"/>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two</a:t>
            </a:r>
            <a:r>
              <a:rPr lang="sv-SE" dirty="0" smtClean="0"/>
              <a:t>"&gt; </a:t>
            </a:r>
            <a:endParaRPr lang="sv-SE" dirty="0"/>
          </a:p>
        </p:txBody>
      </p:sp>
      <p:sp>
        <p:nvSpPr>
          <p:cNvPr id="16" name="Rectangle 15"/>
          <p:cNvSpPr/>
          <p:nvPr/>
        </p:nvSpPr>
        <p:spPr>
          <a:xfrm>
            <a:off x="4572000" y="4656546"/>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three</a:t>
            </a:r>
            <a:r>
              <a:rPr lang="sv-SE" dirty="0" smtClean="0"/>
              <a:t>"&gt; </a:t>
            </a:r>
            <a:endParaRPr lang="sv-SE" dirty="0"/>
          </a:p>
        </p:txBody>
      </p:sp>
      <p:sp>
        <p:nvSpPr>
          <p:cNvPr id="17" name="Rectangle 16"/>
          <p:cNvSpPr/>
          <p:nvPr/>
        </p:nvSpPr>
        <p:spPr>
          <a:xfrm>
            <a:off x="6660232" y="3798114"/>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one</a:t>
            </a:r>
            <a:r>
              <a:rPr lang="sv-SE" dirty="0" smtClean="0"/>
              <a:t>"&gt; </a:t>
            </a:r>
            <a:endParaRPr lang="sv-SE" dirty="0"/>
          </a:p>
        </p:txBody>
      </p:sp>
      <p:sp>
        <p:nvSpPr>
          <p:cNvPr id="18" name="Rectangle 17"/>
          <p:cNvSpPr/>
          <p:nvPr/>
        </p:nvSpPr>
        <p:spPr>
          <a:xfrm>
            <a:off x="6660232" y="4655393"/>
            <a:ext cx="1872208" cy="361194"/>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dirty="0" smtClean="0"/>
              <a:t>&lt;div id="</a:t>
            </a:r>
            <a:r>
              <a:rPr lang="sv-SE" dirty="0" err="1" smtClean="0"/>
              <a:t>three</a:t>
            </a:r>
            <a:r>
              <a:rPr lang="sv-SE" dirty="0" smtClean="0"/>
              <a:t>"&gt; </a:t>
            </a:r>
            <a:endParaRPr lang="sv-SE" dirty="0"/>
          </a:p>
        </p:txBody>
      </p:sp>
      <p:pic>
        <p:nvPicPr>
          <p:cNvPr id="21" name="Picture 4" descr="S:\dfm\info\icons\v-collections\v_collections_png\objects_people_industries\128x128\shadow\box_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221"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56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block/</a:t>
            </a:r>
            <a:r>
              <a:rPr lang="sv-SE" dirty="0" err="1" smtClean="0"/>
              <a:t>inline</a:t>
            </a:r>
            <a:endParaRPr lang="sv-SE" dirty="0"/>
          </a:p>
        </p:txBody>
      </p:sp>
      <p:sp>
        <p:nvSpPr>
          <p:cNvPr id="4" name="Rectangle 3"/>
          <p:cNvSpPr/>
          <p:nvPr/>
        </p:nvSpPr>
        <p:spPr>
          <a:xfrm>
            <a:off x="611560" y="1489348"/>
            <a:ext cx="7704856" cy="792088"/>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6228184" y="1631107"/>
            <a:ext cx="172819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r>
              <a:rPr lang="sv-SE" sz="1200" dirty="0" smtClean="0">
                <a:solidFill>
                  <a:schemeClr val="tx1"/>
                </a:solidFill>
              </a:rPr>
              <a:t>&lt;a </a:t>
            </a:r>
            <a:r>
              <a:rPr lang="sv-SE" sz="1200" dirty="0" err="1" smtClean="0">
                <a:solidFill>
                  <a:schemeClr val="tx1"/>
                </a:solidFill>
              </a:rPr>
              <a:t>class</a:t>
            </a:r>
            <a:r>
              <a:rPr lang="sv-SE" sz="1200" dirty="0" smtClean="0">
                <a:solidFill>
                  <a:schemeClr val="tx1"/>
                </a:solidFill>
              </a:rPr>
              <a:t>="</a:t>
            </a:r>
            <a:r>
              <a:rPr lang="sv-SE" sz="1200" dirty="0" err="1" smtClean="0">
                <a:solidFill>
                  <a:schemeClr val="tx1"/>
                </a:solidFill>
              </a:rPr>
              <a:t>menu</a:t>
            </a:r>
            <a:r>
              <a:rPr lang="sv-SE" sz="1200" dirty="0" smtClean="0">
                <a:solidFill>
                  <a:schemeClr val="tx1"/>
                </a:solidFill>
              </a:rPr>
              <a:t>"&gt;</a:t>
            </a:r>
            <a:endParaRPr lang="sv-SE" sz="1200" dirty="0">
              <a:solidFill>
                <a:schemeClr val="tx1"/>
              </a:solidFill>
            </a:endParaRPr>
          </a:p>
        </p:txBody>
      </p:sp>
      <p:sp>
        <p:nvSpPr>
          <p:cNvPr id="6" name="TextBox 5"/>
          <p:cNvSpPr txBox="1"/>
          <p:nvPr/>
        </p:nvSpPr>
        <p:spPr>
          <a:xfrm>
            <a:off x="6636071" y="1102689"/>
            <a:ext cx="816249" cy="369332"/>
          </a:xfrm>
          <a:prstGeom prst="rect">
            <a:avLst/>
          </a:prstGeom>
          <a:noFill/>
        </p:spPr>
        <p:txBody>
          <a:bodyPr wrap="none" rtlCol="0">
            <a:spAutoFit/>
          </a:bodyPr>
          <a:lstStyle/>
          <a:p>
            <a:r>
              <a:rPr lang="sv-SE" dirty="0" err="1" smtClean="0">
                <a:solidFill>
                  <a:srgbClr val="FF0000"/>
                </a:solidFill>
                <a:latin typeface="Minya Nouvelle" pitchFamily="2" charset="0"/>
              </a:rPr>
              <a:t>inline</a:t>
            </a:r>
            <a:endParaRPr lang="sv-SE" dirty="0" smtClean="0">
              <a:solidFill>
                <a:srgbClr val="FF0000"/>
              </a:solidFill>
              <a:latin typeface="Minya Nouvelle" pitchFamily="2" charset="0"/>
            </a:endParaRPr>
          </a:p>
        </p:txBody>
      </p:sp>
      <p:sp>
        <p:nvSpPr>
          <p:cNvPr id="7" name="TextBox 6"/>
          <p:cNvSpPr txBox="1"/>
          <p:nvPr/>
        </p:nvSpPr>
        <p:spPr>
          <a:xfrm rot="21191933">
            <a:off x="1043608" y="1057300"/>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8" name="Freeform 7"/>
          <p:cNvSpPr/>
          <p:nvPr/>
        </p:nvSpPr>
        <p:spPr>
          <a:xfrm>
            <a:off x="1487606" y="1250745"/>
            <a:ext cx="750627" cy="700885"/>
          </a:xfrm>
          <a:custGeom>
            <a:avLst/>
            <a:gdLst>
              <a:gd name="connsiteX0" fmla="*/ 0 w 750627"/>
              <a:gd name="connsiteY0" fmla="*/ 134503 h 700885"/>
              <a:gd name="connsiteX1" fmla="*/ 504967 w 750627"/>
              <a:gd name="connsiteY1" fmla="*/ 38968 h 700885"/>
              <a:gd name="connsiteX2" fmla="*/ 750627 w 750627"/>
              <a:gd name="connsiteY2" fmla="*/ 700885 h 700885"/>
            </a:gdLst>
            <a:ahLst/>
            <a:cxnLst>
              <a:cxn ang="0">
                <a:pos x="connsiteX0" y="connsiteY0"/>
              </a:cxn>
              <a:cxn ang="0">
                <a:pos x="connsiteX1" y="connsiteY1"/>
              </a:cxn>
              <a:cxn ang="0">
                <a:pos x="connsiteX2" y="connsiteY2"/>
              </a:cxn>
            </a:cxnLst>
            <a:rect l="l" t="t" r="r" b="b"/>
            <a:pathLst>
              <a:path w="750627" h="700885">
                <a:moveTo>
                  <a:pt x="0" y="134503"/>
                </a:moveTo>
                <a:cubicBezTo>
                  <a:pt x="189931" y="39537"/>
                  <a:pt x="379863" y="-55429"/>
                  <a:pt x="504967" y="38968"/>
                </a:cubicBezTo>
                <a:cubicBezTo>
                  <a:pt x="630071" y="133365"/>
                  <a:pt x="690349" y="417125"/>
                  <a:pt x="750627" y="70088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Freeform 8"/>
          <p:cNvSpPr/>
          <p:nvPr/>
        </p:nvSpPr>
        <p:spPr>
          <a:xfrm>
            <a:off x="6236530" y="1209470"/>
            <a:ext cx="487286" cy="489676"/>
          </a:xfrm>
          <a:custGeom>
            <a:avLst/>
            <a:gdLst>
              <a:gd name="connsiteX0" fmla="*/ 487286 w 487286"/>
              <a:gd name="connsiteY0" fmla="*/ 73420 h 489676"/>
              <a:gd name="connsiteX1" fmla="*/ 16438 w 487286"/>
              <a:gd name="connsiteY1" fmla="*/ 32476 h 489676"/>
              <a:gd name="connsiteX2" fmla="*/ 152916 w 487286"/>
              <a:gd name="connsiteY2" fmla="*/ 489676 h 489676"/>
            </a:gdLst>
            <a:ahLst/>
            <a:cxnLst>
              <a:cxn ang="0">
                <a:pos x="connsiteX0" y="connsiteY0"/>
              </a:cxn>
              <a:cxn ang="0">
                <a:pos x="connsiteX1" y="connsiteY1"/>
              </a:cxn>
              <a:cxn ang="0">
                <a:pos x="connsiteX2" y="connsiteY2"/>
              </a:cxn>
            </a:cxnLst>
            <a:rect l="l" t="t" r="r" b="b"/>
            <a:pathLst>
              <a:path w="487286" h="489676">
                <a:moveTo>
                  <a:pt x="487286" y="73420"/>
                </a:moveTo>
                <a:cubicBezTo>
                  <a:pt x="279726" y="18260"/>
                  <a:pt x="72166" y="-36900"/>
                  <a:pt x="16438" y="32476"/>
                </a:cubicBezTo>
                <a:cubicBezTo>
                  <a:pt x="-39290" y="101852"/>
                  <a:pt x="56813" y="295764"/>
                  <a:pt x="152916" y="48967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Rectangle 9"/>
          <p:cNvSpPr/>
          <p:nvPr/>
        </p:nvSpPr>
        <p:spPr>
          <a:xfrm>
            <a:off x="2699792" y="2569468"/>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.menu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display</a:t>
            </a:r>
            <a:r>
              <a:rPr lang="en-US" sz="1400" b="1" dirty="0" smtClean="0">
                <a:solidFill>
                  <a:schemeClr val="tx1"/>
                </a:solidFill>
                <a:latin typeface="Courier New" pitchFamily="49" charset="0"/>
                <a:cs typeface="Courier New" pitchFamily="49" charset="0"/>
              </a:rPr>
              <a:t>: block; </a:t>
            </a:r>
          </a:p>
          <a:p>
            <a:r>
              <a:rPr lang="en-US" sz="1400" b="1" dirty="0" smtClean="0">
                <a:solidFill>
                  <a:schemeClr val="tx1"/>
                </a:solidFill>
                <a:latin typeface="Courier New" pitchFamily="49" charset="0"/>
                <a:cs typeface="Courier New" pitchFamily="49" charset="0"/>
              </a:rPr>
              <a:t>}</a:t>
            </a:r>
          </a:p>
        </p:txBody>
      </p:sp>
      <p:sp>
        <p:nvSpPr>
          <p:cNvPr id="11" name="Rectangle 10"/>
          <p:cNvSpPr/>
          <p:nvPr/>
        </p:nvSpPr>
        <p:spPr>
          <a:xfrm>
            <a:off x="4283968" y="1624417"/>
            <a:ext cx="172819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12" name="Rectangle 11"/>
          <p:cNvSpPr/>
          <p:nvPr/>
        </p:nvSpPr>
        <p:spPr>
          <a:xfrm>
            <a:off x="611560" y="3577580"/>
            <a:ext cx="7704856" cy="792088"/>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3" name="Rectangle 12"/>
          <p:cNvSpPr/>
          <p:nvPr/>
        </p:nvSpPr>
        <p:spPr>
          <a:xfrm>
            <a:off x="645088" y="3973624"/>
            <a:ext cx="7645927"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r>
              <a:rPr lang="sv-SE" sz="1200" dirty="0" smtClean="0">
                <a:solidFill>
                  <a:schemeClr val="tx1"/>
                </a:solidFill>
              </a:rPr>
              <a:t>&lt;a </a:t>
            </a:r>
            <a:r>
              <a:rPr lang="sv-SE" sz="1200" dirty="0" err="1" smtClean="0">
                <a:solidFill>
                  <a:schemeClr val="tx1"/>
                </a:solidFill>
              </a:rPr>
              <a:t>class</a:t>
            </a:r>
            <a:r>
              <a:rPr lang="sv-SE" sz="1200" dirty="0" smtClean="0">
                <a:solidFill>
                  <a:schemeClr val="tx1"/>
                </a:solidFill>
              </a:rPr>
              <a:t>="</a:t>
            </a:r>
            <a:r>
              <a:rPr lang="sv-SE" sz="1200" dirty="0" err="1" smtClean="0">
                <a:solidFill>
                  <a:schemeClr val="tx1"/>
                </a:solidFill>
              </a:rPr>
              <a:t>menu</a:t>
            </a:r>
            <a:r>
              <a:rPr lang="sv-SE" sz="1200" dirty="0" smtClean="0">
                <a:solidFill>
                  <a:schemeClr val="tx1"/>
                </a:solidFill>
              </a:rPr>
              <a:t>"&gt;</a:t>
            </a:r>
            <a:endParaRPr lang="sv-SE" sz="1200" dirty="0">
              <a:solidFill>
                <a:schemeClr val="tx1"/>
              </a:solidFill>
            </a:endParaRPr>
          </a:p>
        </p:txBody>
      </p:sp>
      <p:sp>
        <p:nvSpPr>
          <p:cNvPr id="16" name="Rectangle 15"/>
          <p:cNvSpPr/>
          <p:nvPr/>
        </p:nvSpPr>
        <p:spPr>
          <a:xfrm>
            <a:off x="4283968" y="3712649"/>
            <a:ext cx="172819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19" name="Freeform 18"/>
          <p:cNvSpPr/>
          <p:nvPr/>
        </p:nvSpPr>
        <p:spPr>
          <a:xfrm>
            <a:off x="4749421" y="2941093"/>
            <a:ext cx="2051380" cy="730155"/>
          </a:xfrm>
          <a:custGeom>
            <a:avLst/>
            <a:gdLst>
              <a:gd name="connsiteX0" fmla="*/ 0 w 2051380"/>
              <a:gd name="connsiteY0" fmla="*/ 0 h 730155"/>
              <a:gd name="connsiteX1" fmla="*/ 1842448 w 2051380"/>
              <a:gd name="connsiteY1" fmla="*/ 129653 h 730155"/>
              <a:gd name="connsiteX2" fmla="*/ 1931158 w 2051380"/>
              <a:gd name="connsiteY2" fmla="*/ 730155 h 730155"/>
            </a:gdLst>
            <a:ahLst/>
            <a:cxnLst>
              <a:cxn ang="0">
                <a:pos x="connsiteX0" y="connsiteY0"/>
              </a:cxn>
              <a:cxn ang="0">
                <a:pos x="connsiteX1" y="connsiteY1"/>
              </a:cxn>
              <a:cxn ang="0">
                <a:pos x="connsiteX2" y="connsiteY2"/>
              </a:cxn>
            </a:cxnLst>
            <a:rect l="l" t="t" r="r" b="b"/>
            <a:pathLst>
              <a:path w="2051380" h="730155">
                <a:moveTo>
                  <a:pt x="0" y="0"/>
                </a:moveTo>
                <a:cubicBezTo>
                  <a:pt x="760294" y="3980"/>
                  <a:pt x="1520588" y="7961"/>
                  <a:pt x="1842448" y="129653"/>
                </a:cubicBezTo>
                <a:cubicBezTo>
                  <a:pt x="2164308" y="251346"/>
                  <a:pt x="2047733" y="490750"/>
                  <a:pt x="1931158" y="73015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Rectangle 19"/>
          <p:cNvSpPr/>
          <p:nvPr/>
        </p:nvSpPr>
        <p:spPr>
          <a:xfrm>
            <a:off x="2703855" y="4441676"/>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.menu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display</a:t>
            </a:r>
            <a:r>
              <a:rPr lang="en-US" sz="1400" b="1" dirty="0" smtClean="0">
                <a:solidFill>
                  <a:schemeClr val="tx1"/>
                </a:solidFill>
                <a:latin typeface="Courier New" pitchFamily="49" charset="0"/>
                <a:cs typeface="Courier New" pitchFamily="49" charset="0"/>
              </a:rPr>
              <a:t>: inline; </a:t>
            </a:r>
          </a:p>
          <a:p>
            <a:r>
              <a:rPr lang="en-US" sz="1400" b="1" dirty="0" smtClean="0">
                <a:solidFill>
                  <a:schemeClr val="tx1"/>
                </a:solidFill>
                <a:latin typeface="Courier New" pitchFamily="49" charset="0"/>
                <a:cs typeface="Courier New" pitchFamily="49" charset="0"/>
              </a:rPr>
              <a:t>}</a:t>
            </a:r>
          </a:p>
        </p:txBody>
      </p:sp>
      <p:sp>
        <p:nvSpPr>
          <p:cNvPr id="21" name="Freeform 20"/>
          <p:cNvSpPr/>
          <p:nvPr/>
        </p:nvSpPr>
        <p:spPr>
          <a:xfrm>
            <a:off x="5138382" y="2060812"/>
            <a:ext cx="3584281" cy="3049640"/>
          </a:xfrm>
          <a:custGeom>
            <a:avLst/>
            <a:gdLst>
              <a:gd name="connsiteX0" fmla="*/ 0 w 3584281"/>
              <a:gd name="connsiteY0" fmla="*/ 2947916 h 3049640"/>
              <a:gd name="connsiteX1" fmla="*/ 2831911 w 3584281"/>
              <a:gd name="connsiteY1" fmla="*/ 3029803 h 3049640"/>
              <a:gd name="connsiteX2" fmla="*/ 3582537 w 3584281"/>
              <a:gd name="connsiteY2" fmla="*/ 2620370 h 3049640"/>
              <a:gd name="connsiteX3" fmla="*/ 2702257 w 3584281"/>
              <a:gd name="connsiteY3" fmla="*/ 0 h 3049640"/>
            </a:gdLst>
            <a:ahLst/>
            <a:cxnLst>
              <a:cxn ang="0">
                <a:pos x="connsiteX0" y="connsiteY0"/>
              </a:cxn>
              <a:cxn ang="0">
                <a:pos x="connsiteX1" y="connsiteY1"/>
              </a:cxn>
              <a:cxn ang="0">
                <a:pos x="connsiteX2" y="connsiteY2"/>
              </a:cxn>
              <a:cxn ang="0">
                <a:pos x="connsiteX3" y="connsiteY3"/>
              </a:cxn>
            </a:cxnLst>
            <a:rect l="l" t="t" r="r" b="b"/>
            <a:pathLst>
              <a:path w="3584281" h="3049640">
                <a:moveTo>
                  <a:pt x="0" y="2947916"/>
                </a:moveTo>
                <a:cubicBezTo>
                  <a:pt x="1117411" y="3016155"/>
                  <a:pt x="2234822" y="3084394"/>
                  <a:pt x="2831911" y="3029803"/>
                </a:cubicBezTo>
                <a:cubicBezTo>
                  <a:pt x="3429000" y="2975212"/>
                  <a:pt x="3604146" y="3125337"/>
                  <a:pt x="3582537" y="2620370"/>
                </a:cubicBezTo>
                <a:cubicBezTo>
                  <a:pt x="3560928" y="2115403"/>
                  <a:pt x="3131592" y="1057701"/>
                  <a:pt x="2702257"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FF0000"/>
              </a:solidFill>
            </a:endParaRPr>
          </a:p>
        </p:txBody>
      </p:sp>
      <p:pic>
        <p:nvPicPr>
          <p:cNvPr id="22" name="Picture 4" descr="S:\dfm\info\icons\v-collections\v_collections_png\objects_people_industries\128x128\shadow\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40922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7504" y="5306316"/>
            <a:ext cx="3946914" cy="307777"/>
          </a:xfrm>
          <a:prstGeom prst="rect">
            <a:avLst/>
          </a:prstGeom>
          <a:noFill/>
        </p:spPr>
        <p:txBody>
          <a:bodyPr wrap="none" rtlCol="0">
            <a:spAutoFit/>
          </a:bodyPr>
          <a:lstStyle/>
          <a:p>
            <a:r>
              <a:rPr lang="sv-SE" sz="1400" dirty="0" smtClean="0">
                <a:latin typeface="Minya Nouvelle" pitchFamily="2" charset="0"/>
              </a:rPr>
              <a:t>Fler värden finns, exempelvis list-item, table</a:t>
            </a:r>
          </a:p>
        </p:txBody>
      </p:sp>
    </p:spTree>
    <p:extLst>
      <p:ext uri="{BB962C8B-B14F-4D97-AF65-F5344CB8AC3E}">
        <p14:creationId xmlns:p14="http://schemas.microsoft.com/office/powerpoint/2010/main" val="168794579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265212"/>
            <a:ext cx="7772400" cy="773912"/>
          </a:xfrm>
        </p:spPr>
        <p:txBody>
          <a:bodyPr/>
          <a:lstStyle/>
          <a:p>
            <a:r>
              <a:rPr lang="sv-SE" dirty="0" smtClean="0"/>
              <a:t>Listor</a:t>
            </a:r>
            <a:endParaRPr lang="sv-SE" dirty="0"/>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417340"/>
            <a:ext cx="2057400" cy="172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726902"/>
            <a:ext cx="1190625" cy="1104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hevron 7"/>
          <p:cNvSpPr/>
          <p:nvPr/>
        </p:nvSpPr>
        <p:spPr>
          <a:xfrm>
            <a:off x="3923928" y="1984693"/>
            <a:ext cx="504056" cy="648072"/>
          </a:xfrm>
          <a:prstGeom prst="chevron">
            <a:avLst/>
          </a:prstGeom>
          <a:ln>
            <a:tailEnd type="arrow"/>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9" name="Rectangle 8"/>
          <p:cNvSpPr/>
          <p:nvPr/>
        </p:nvSpPr>
        <p:spPr>
          <a:xfrm>
            <a:off x="539552" y="3433564"/>
            <a:ext cx="4104456"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err="1" smtClean="0">
                <a:solidFill>
                  <a:schemeClr val="accent3"/>
                </a:solidFill>
                <a:latin typeface="Courier New" pitchFamily="49" charset="0"/>
                <a:cs typeface="Courier New" pitchFamily="49" charset="0"/>
              </a:rPr>
              <a:t>ul</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a:t>
            </a:r>
            <a:r>
              <a:rPr lang="en-US" sz="1400" b="1" dirty="0" smtClean="0">
                <a:solidFill>
                  <a:schemeClr val="tx1"/>
                </a:solidFill>
                <a:latin typeface="Courier New" pitchFamily="49" charset="0"/>
                <a:cs typeface="Courier New" pitchFamily="49" charset="0"/>
              </a:rPr>
              <a:t>: 1px solid black;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border-bottom</a:t>
            </a:r>
            <a:r>
              <a:rPr lang="en-US" sz="1400" b="1" dirty="0" smtClean="0">
                <a:solidFill>
                  <a:schemeClr val="tx1"/>
                </a:solidFill>
                <a:latin typeface="Courier New" pitchFamily="49" charset="0"/>
                <a:cs typeface="Courier New" pitchFamily="49" charset="0"/>
              </a:rPr>
              <a:t>: none;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margin</a:t>
            </a:r>
            <a:r>
              <a:rPr lang="en-US" sz="1400" b="1" dirty="0" smtClean="0">
                <a:solidFill>
                  <a:schemeClr val="tx1"/>
                </a:solidFill>
                <a:latin typeface="Courier New" pitchFamily="49" charset="0"/>
                <a:cs typeface="Courier New" pitchFamily="49" charset="0"/>
              </a:rPr>
              <a:t>:0; </a:t>
            </a:r>
            <a:r>
              <a:rPr lang="en-US" sz="1400" b="1" dirty="0" smtClean="0">
                <a:solidFill>
                  <a:srgbClr val="4086C0"/>
                </a:solidFill>
                <a:latin typeface="Courier New" pitchFamily="49" charset="0"/>
                <a:cs typeface="Courier New" pitchFamily="49" charset="0"/>
              </a:rPr>
              <a:t>padding</a:t>
            </a:r>
            <a:r>
              <a:rPr lang="en-US" sz="1400" b="1" dirty="0" smtClean="0">
                <a:solidFill>
                  <a:schemeClr val="tx1"/>
                </a:solidFill>
                <a:latin typeface="Courier New" pitchFamily="49" charset="0"/>
                <a:cs typeface="Courier New" pitchFamily="49" charset="0"/>
              </a:rPr>
              <a:t>:0;</a:t>
            </a:r>
          </a:p>
          <a:p>
            <a:r>
              <a:rPr lang="en-US" sz="1400" b="1" dirty="0" smtClean="0">
                <a:solidFill>
                  <a:schemeClr val="tx1"/>
                </a:solidFill>
                <a:latin typeface="Courier New" pitchFamily="49" charset="0"/>
                <a:cs typeface="Courier New" pitchFamily="49" charset="0"/>
              </a:rPr>
              <a:t>}</a:t>
            </a:r>
          </a:p>
          <a:p>
            <a:r>
              <a:rPr lang="en-US" sz="1400" b="1" dirty="0" smtClean="0">
                <a:solidFill>
                  <a:schemeClr val="accent3"/>
                </a:solidFill>
                <a:latin typeface="Courier New" pitchFamily="49" charset="0"/>
                <a:cs typeface="Courier New" pitchFamily="49" charset="0"/>
              </a:rPr>
              <a:t>li </a:t>
            </a:r>
            <a:r>
              <a:rPr lang="en-US" sz="1400" b="1" dirty="0">
                <a:solidFill>
                  <a:schemeClr val="tx1"/>
                </a:solidFill>
                <a:latin typeface="Courier New" pitchFamily="49" charset="0"/>
                <a:cs typeface="Courier New" pitchFamily="49" charset="0"/>
              </a:rPr>
              <a:t>{  </a:t>
            </a:r>
            <a:br>
              <a:rPr lang="en-US" sz="1400" b="1" dirty="0">
                <a:solidFill>
                  <a:schemeClr val="tx1"/>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list-style-type</a:t>
            </a:r>
            <a:r>
              <a:rPr lang="en-US" sz="1400" b="1" dirty="0" smtClean="0">
                <a:solidFill>
                  <a:schemeClr val="tx1"/>
                </a:solidFill>
                <a:latin typeface="Courier New" pitchFamily="49" charset="0"/>
                <a:cs typeface="Courier New" pitchFamily="49" charset="0"/>
              </a:rPr>
              <a:t>: none; </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a:solidFill>
                  <a:srgbClr val="4086C0"/>
                </a:solidFill>
                <a:latin typeface="Courier New" pitchFamily="49" charset="0"/>
                <a:cs typeface="Courier New" pitchFamily="49" charset="0"/>
              </a:rPr>
              <a:t>border-bottom</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1px solid black; }</a:t>
            </a:r>
          </a:p>
        </p:txBody>
      </p:sp>
      <p:sp>
        <p:nvSpPr>
          <p:cNvPr id="10" name="Rectangle 9"/>
          <p:cNvSpPr/>
          <p:nvPr/>
        </p:nvSpPr>
        <p:spPr>
          <a:xfrm>
            <a:off x="4796408" y="3433563"/>
            <a:ext cx="4104456"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li a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display</a:t>
            </a:r>
            <a:r>
              <a:rPr lang="en-US" sz="1400" b="1" dirty="0" smtClean="0">
                <a:solidFill>
                  <a:schemeClr val="tx1"/>
                </a:solidFill>
                <a:latin typeface="Courier New" pitchFamily="49" charset="0"/>
                <a:cs typeface="Courier New" pitchFamily="49" charset="0"/>
              </a:rPr>
              <a:t>: block;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padding</a:t>
            </a:r>
            <a:r>
              <a:rPr lang="en-US" sz="1400" b="1" dirty="0" smtClean="0">
                <a:solidFill>
                  <a:schemeClr val="tx1"/>
                </a:solidFill>
                <a:latin typeface="Courier New" pitchFamily="49" charset="0"/>
                <a:cs typeface="Courier New" pitchFamily="49" charset="0"/>
              </a:rPr>
              <a:t>: 10px;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background-color</a:t>
            </a:r>
            <a:r>
              <a:rPr lang="en-US" sz="1400" b="1" dirty="0" smtClean="0">
                <a:solidFill>
                  <a:schemeClr val="tx1"/>
                </a:solidFill>
                <a:latin typeface="Courier New" pitchFamily="49" charset="0"/>
                <a:cs typeface="Courier New" pitchFamily="49" charset="0"/>
              </a:rPr>
              <a:t>: #9C9;</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color</a:t>
            </a:r>
            <a:r>
              <a:rPr lang="en-US" sz="1400" b="1" dirty="0" smtClean="0">
                <a:solidFill>
                  <a:schemeClr val="tx1"/>
                </a:solidFill>
                <a:latin typeface="Courier New" pitchFamily="49" charset="0"/>
                <a:cs typeface="Courier New" pitchFamily="49" charset="0"/>
              </a:rPr>
              <a:t>: #EFE;</a:t>
            </a:r>
          </a:p>
          <a:p>
            <a:r>
              <a:rPr lang="en-US" sz="1400" b="1" dirty="0" smtClean="0">
                <a:solidFill>
                  <a:schemeClr val="tx1"/>
                </a:solidFill>
                <a:latin typeface="Courier New" pitchFamily="49" charset="0"/>
                <a:cs typeface="Courier New" pitchFamily="49" charset="0"/>
              </a:rPr>
              <a:t>}</a:t>
            </a:r>
          </a:p>
          <a:p>
            <a:r>
              <a:rPr lang="en-US" sz="1400" b="1" dirty="0" smtClean="0">
                <a:solidFill>
                  <a:schemeClr val="accent3"/>
                </a:solidFill>
                <a:latin typeface="Courier New" pitchFamily="49" charset="0"/>
                <a:cs typeface="Courier New" pitchFamily="49" charset="0"/>
              </a:rPr>
              <a:t>li a:hover</a:t>
            </a:r>
            <a:r>
              <a:rPr lang="en-US" sz="1400" b="1" dirty="0" smtClean="0">
                <a:solidFill>
                  <a:schemeClr val="tx1"/>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
            </a:r>
            <a:br>
              <a:rPr lang="en-US" sz="1400" b="1" dirty="0">
                <a:solidFill>
                  <a:schemeClr val="tx1"/>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color</a:t>
            </a:r>
            <a:r>
              <a:rPr lang="en-US" sz="1400" b="1" dirty="0" smtClean="0">
                <a:solidFill>
                  <a:schemeClr val="tx1"/>
                </a:solidFill>
                <a:latin typeface="Courier New" pitchFamily="49" charset="0"/>
                <a:cs typeface="Courier New" pitchFamily="49" charset="0"/>
              </a:rPr>
              <a:t>: #9C9; </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background-color</a:t>
            </a:r>
            <a:r>
              <a:rPr lang="en-US" sz="1400" b="1" dirty="0" smtClean="0">
                <a:solidFill>
                  <a:schemeClr val="tx1"/>
                </a:solidFill>
                <a:latin typeface="Courier New" pitchFamily="49" charset="0"/>
                <a:cs typeface="Courier New" pitchFamily="49" charset="0"/>
              </a:rPr>
              <a:t>: #EFE; …}</a:t>
            </a:r>
          </a:p>
        </p:txBody>
      </p:sp>
      <p:grpSp>
        <p:nvGrpSpPr>
          <p:cNvPr id="11" name="Group 10"/>
          <p:cNvGrpSpPr/>
          <p:nvPr/>
        </p:nvGrpSpPr>
        <p:grpSpPr>
          <a:xfrm>
            <a:off x="323528" y="1129308"/>
            <a:ext cx="1623377" cy="792088"/>
            <a:chOff x="251520" y="4663307"/>
            <a:chExt cx="1623377" cy="792088"/>
          </a:xfrm>
        </p:grpSpPr>
        <p:pic>
          <p:nvPicPr>
            <p:cNvPr id="12" name="Picture 10" descr="S:\dfm\info\icons\v-collections\v_collections_png\software_graphics_media\64x64\shadow\fil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4778" y="4772757"/>
              <a:ext cx="1080119" cy="584775"/>
            </a:xfrm>
            <a:prstGeom prst="rect">
              <a:avLst/>
            </a:prstGeom>
            <a:noFill/>
          </p:spPr>
          <p:txBody>
            <a:bodyPr wrap="square" rtlCol="0">
              <a:spAutoFit/>
            </a:bodyPr>
            <a:lstStyle/>
            <a:p>
              <a:pPr algn="ctr"/>
              <a:r>
                <a:rPr lang="sv-SE" sz="1600" dirty="0" smtClean="0">
                  <a:latin typeface="Minya Nouvelle" pitchFamily="2" charset="0"/>
                </a:rPr>
                <a:t>Se demo </a:t>
              </a:r>
              <a:br>
                <a:rPr lang="sv-SE" sz="1600" dirty="0" smtClean="0">
                  <a:latin typeface="Minya Nouvelle" pitchFamily="2" charset="0"/>
                </a:rPr>
              </a:br>
              <a:endParaRPr lang="sv-SE" sz="1600" dirty="0" smtClean="0">
                <a:latin typeface="Minya Nouvelle" pitchFamily="2" charset="0"/>
              </a:endParaRPr>
            </a:p>
          </p:txBody>
        </p:sp>
        <p:sp>
          <p:nvSpPr>
            <p:cNvPr id="14" name="Rounded Rectangle 13"/>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pic>
        <p:nvPicPr>
          <p:cNvPr id="16" name="Picture 5" descr="S:\dfm\info\icons\v-collections\v_collections_png\basic_foundation\128x128\shadow\bullet_ball_glass_gre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4408" y="287398"/>
            <a:ext cx="539784" cy="5397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S:\dfm\info\icons\v-collections\v_collections_png\basic_foundation\128x128\shadow\bullet_ball_glass_gre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4408" y="709692"/>
            <a:ext cx="539784" cy="5397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S:\dfm\info\icons\v-collections\v_collections_png\basic_foundation\128x128\shadow\bullet_ball_glass_gre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4408" y="1149658"/>
            <a:ext cx="539784" cy="539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21114502">
            <a:off x="357814" y="2249802"/>
            <a:ext cx="779381" cy="830997"/>
          </a:xfrm>
          <a:prstGeom prst="rect">
            <a:avLst/>
          </a:prstGeom>
          <a:noFill/>
        </p:spPr>
        <p:txBody>
          <a:bodyPr wrap="none" rtlCol="0">
            <a:spAutoFit/>
          </a:bodyPr>
          <a:lstStyle/>
          <a:p>
            <a:r>
              <a:rPr lang="sv-SE" sz="1600" dirty="0" err="1" smtClean="0">
                <a:solidFill>
                  <a:srgbClr val="FF0000"/>
                </a:solidFill>
                <a:latin typeface="Minya Nouvelle" pitchFamily="2" charset="0"/>
              </a:rPr>
              <a:t>circle</a:t>
            </a:r>
            <a:endParaRPr lang="sv-SE" sz="1600" dirty="0" smtClean="0">
              <a:solidFill>
                <a:srgbClr val="FF0000"/>
              </a:solidFill>
              <a:latin typeface="Minya Nouvelle" pitchFamily="2" charset="0"/>
            </a:endParaRPr>
          </a:p>
          <a:p>
            <a:r>
              <a:rPr lang="sv-SE" sz="1600" dirty="0" err="1" smtClean="0">
                <a:solidFill>
                  <a:srgbClr val="FF0000"/>
                </a:solidFill>
                <a:latin typeface="Minya Nouvelle" pitchFamily="2" charset="0"/>
              </a:rPr>
              <a:t>disc</a:t>
            </a:r>
            <a:endParaRPr lang="sv-SE" sz="1600" dirty="0" smtClean="0">
              <a:solidFill>
                <a:srgbClr val="FF0000"/>
              </a:solidFill>
              <a:latin typeface="Minya Nouvelle" pitchFamily="2" charset="0"/>
            </a:endParaRPr>
          </a:p>
          <a:p>
            <a:r>
              <a:rPr lang="sv-SE" sz="1600" dirty="0" err="1" smtClean="0">
                <a:solidFill>
                  <a:srgbClr val="FF0000"/>
                </a:solidFill>
                <a:latin typeface="Minya Nouvelle" pitchFamily="2" charset="0"/>
              </a:rPr>
              <a:t>square</a:t>
            </a:r>
            <a:endParaRPr lang="sv-SE" sz="1600" dirty="0" smtClean="0">
              <a:solidFill>
                <a:srgbClr val="FF0000"/>
              </a:solidFill>
              <a:latin typeface="Minya Nouvelle" pitchFamily="2" charset="0"/>
            </a:endParaRPr>
          </a:p>
        </p:txBody>
      </p:sp>
      <p:sp>
        <p:nvSpPr>
          <p:cNvPr id="7" name="Freeform 6"/>
          <p:cNvSpPr/>
          <p:nvPr/>
        </p:nvSpPr>
        <p:spPr>
          <a:xfrm>
            <a:off x="1009364" y="2661721"/>
            <a:ext cx="2965280" cy="2306064"/>
          </a:xfrm>
          <a:custGeom>
            <a:avLst/>
            <a:gdLst>
              <a:gd name="connsiteX0" fmla="*/ 570 w 2965280"/>
              <a:gd name="connsiteY0" fmla="*/ 40536 h 2306064"/>
              <a:gd name="connsiteX1" fmla="*/ 478242 w 2965280"/>
              <a:gd name="connsiteY1" fmla="*/ 74655 h 2306064"/>
              <a:gd name="connsiteX2" fmla="*/ 2907543 w 2965280"/>
              <a:gd name="connsiteY2" fmla="*/ 722924 h 2306064"/>
              <a:gd name="connsiteX3" fmla="*/ 1965848 w 2965280"/>
              <a:gd name="connsiteY3" fmla="*/ 2306064 h 2306064"/>
            </a:gdLst>
            <a:ahLst/>
            <a:cxnLst>
              <a:cxn ang="0">
                <a:pos x="connsiteX0" y="connsiteY0"/>
              </a:cxn>
              <a:cxn ang="0">
                <a:pos x="connsiteX1" y="connsiteY1"/>
              </a:cxn>
              <a:cxn ang="0">
                <a:pos x="connsiteX2" y="connsiteY2"/>
              </a:cxn>
              <a:cxn ang="0">
                <a:pos x="connsiteX3" y="connsiteY3"/>
              </a:cxn>
            </a:cxnLst>
            <a:rect l="l" t="t" r="r" b="b"/>
            <a:pathLst>
              <a:path w="2965280" h="2306064">
                <a:moveTo>
                  <a:pt x="570" y="40536"/>
                </a:moveTo>
                <a:cubicBezTo>
                  <a:pt x="-2842" y="730"/>
                  <a:pt x="-6253" y="-39076"/>
                  <a:pt x="478242" y="74655"/>
                </a:cubicBezTo>
                <a:cubicBezTo>
                  <a:pt x="962737" y="188386"/>
                  <a:pt x="2659609" y="351023"/>
                  <a:pt x="2907543" y="722924"/>
                </a:cubicBezTo>
                <a:cubicBezTo>
                  <a:pt x="3155477" y="1094826"/>
                  <a:pt x="2560662" y="1700445"/>
                  <a:pt x="1965848" y="230606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591888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6" grpId="0"/>
      <p:bldP spid="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F09 – CSS, Layout</a:t>
            </a:r>
            <a:endParaRPr lang="sv-SE" b="1" dirty="0"/>
          </a:p>
        </p:txBody>
      </p:sp>
      <p:sp>
        <p:nvSpPr>
          <p:cNvPr id="15" name="TextBox 14"/>
          <p:cNvSpPr txBox="1"/>
          <p:nvPr/>
        </p:nvSpPr>
        <p:spPr>
          <a:xfrm>
            <a:off x="395536" y="1201316"/>
            <a:ext cx="4001416" cy="954107"/>
          </a:xfrm>
          <a:prstGeom prst="rect">
            <a:avLst/>
          </a:prstGeom>
          <a:noFill/>
        </p:spPr>
        <p:txBody>
          <a:bodyPr wrap="none" rtlCol="0">
            <a:spAutoFit/>
          </a:bodyPr>
          <a:lstStyle/>
          <a:p>
            <a:r>
              <a:rPr lang="sv-SE" sz="2800" b="1" dirty="0" smtClean="0">
                <a:latin typeface="Minya Nouvelle" pitchFamily="2" charset="0"/>
              </a:rPr>
              <a:t>Föreläsning 9, HT2012</a:t>
            </a:r>
          </a:p>
          <a:p>
            <a:r>
              <a:rPr lang="sv-SE" sz="2800" dirty="0" smtClean="0">
                <a:latin typeface="Minya Nouvelle" pitchFamily="2" charset="0"/>
              </a:rPr>
              <a:t>CSS, Layout</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59159543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F09 – CSS, Layout</a:t>
            </a:r>
            <a:endParaRPr lang="sv-SE" b="1" dirty="0"/>
          </a:p>
        </p:txBody>
      </p:sp>
      <p:sp>
        <p:nvSpPr>
          <p:cNvPr id="15" name="TextBox 14"/>
          <p:cNvSpPr txBox="1"/>
          <p:nvPr/>
        </p:nvSpPr>
        <p:spPr>
          <a:xfrm>
            <a:off x="1403648" y="1378601"/>
            <a:ext cx="2678938" cy="4832092"/>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Layout med CSS</a:t>
            </a:r>
          </a:p>
          <a:p>
            <a:pPr marL="285750" indent="-285750">
              <a:buFont typeface="Arial" charset="0"/>
              <a:buChar char="•"/>
            </a:pPr>
            <a:r>
              <a:rPr lang="sv-SE" dirty="0" smtClean="0">
                <a:latin typeface="Minya Nouvelle" pitchFamily="2" charset="0"/>
              </a:rPr>
              <a:t>Struktur</a:t>
            </a:r>
          </a:p>
          <a:p>
            <a:pPr marL="285750" indent="-285750">
              <a:buFont typeface="Arial" charset="0"/>
              <a:buChar char="•"/>
            </a:pPr>
            <a:r>
              <a:rPr lang="sv-SE" dirty="0" smtClean="0">
                <a:latin typeface="Minya Nouvelle" pitchFamily="2" charset="0"/>
              </a:rPr>
              <a:t>Float/</a:t>
            </a:r>
            <a:r>
              <a:rPr lang="sv-SE" dirty="0" err="1" smtClean="0">
                <a:latin typeface="Minya Nouvelle" pitchFamily="2" charset="0"/>
              </a:rPr>
              <a:t>clear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Positionering</a:t>
            </a:r>
            <a:br>
              <a:rPr lang="sv-SE" dirty="0" smtClean="0">
                <a:latin typeface="Minya Nouvelle" pitchFamily="2" charset="0"/>
              </a:rPr>
            </a:br>
            <a:r>
              <a:rPr lang="sv-SE" dirty="0" smtClean="0">
                <a:latin typeface="Minya Nouvelle" pitchFamily="2" charset="0"/>
              </a:rPr>
              <a:t>- Absolut</a:t>
            </a:r>
            <a:br>
              <a:rPr lang="sv-SE" dirty="0" smtClean="0">
                <a:latin typeface="Minya Nouvelle" pitchFamily="2" charset="0"/>
              </a:rPr>
            </a:br>
            <a:r>
              <a:rPr lang="sv-SE" dirty="0" smtClean="0">
                <a:latin typeface="Minya Nouvelle" pitchFamily="2" charset="0"/>
              </a:rPr>
              <a:t>- Relativ</a:t>
            </a:r>
            <a:br>
              <a:rPr lang="sv-SE" dirty="0" smtClean="0">
                <a:latin typeface="Minya Nouvelle" pitchFamily="2" charset="0"/>
              </a:rPr>
            </a:br>
            <a:r>
              <a:rPr lang="sv-SE" dirty="0" smtClean="0">
                <a:latin typeface="Minya Nouvelle" pitchFamily="2" charset="0"/>
              </a:rPr>
              <a:t>- Fixerad</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7042" name="Picture 2" descr="S:\dfm\info\icons\v-collections\v_collections_png\software_graphics_media\256x256\shadow\palet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6130" name="Picture 2" descr="L:\WorkSpace\tstjo\Icons\v_collection_png\128x128\shadow\fro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096" y="3356619"/>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8388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4716016" y="1585156"/>
            <a:ext cx="4176464" cy="2808312"/>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 name="Title 1"/>
          <p:cNvSpPr>
            <a:spLocks noGrp="1"/>
          </p:cNvSpPr>
          <p:nvPr>
            <p:ph type="ctrTitle"/>
          </p:nvPr>
        </p:nvSpPr>
        <p:spPr/>
        <p:txBody>
          <a:bodyPr/>
          <a:lstStyle/>
          <a:p>
            <a:r>
              <a:rPr lang="sv-SE" dirty="0" smtClean="0"/>
              <a:t>Layout med CSS, del 1</a:t>
            </a:r>
            <a:endParaRPr lang="sv-SE" dirty="0"/>
          </a:p>
        </p:txBody>
      </p:sp>
      <p:sp>
        <p:nvSpPr>
          <p:cNvPr id="41" name="Rectangle 40"/>
          <p:cNvSpPr/>
          <p:nvPr/>
        </p:nvSpPr>
        <p:spPr>
          <a:xfrm>
            <a:off x="5573216" y="1785528"/>
            <a:ext cx="2743200" cy="2438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42" name="Rectangle 41"/>
          <p:cNvSpPr/>
          <p:nvPr/>
        </p:nvSpPr>
        <p:spPr>
          <a:xfrm>
            <a:off x="5649416" y="1861728"/>
            <a:ext cx="25908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43" name="Rectangle 42"/>
          <p:cNvSpPr/>
          <p:nvPr/>
        </p:nvSpPr>
        <p:spPr>
          <a:xfrm>
            <a:off x="7630616" y="2242728"/>
            <a:ext cx="609600" cy="1600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44" name="Rectangle 43"/>
          <p:cNvSpPr/>
          <p:nvPr/>
        </p:nvSpPr>
        <p:spPr>
          <a:xfrm>
            <a:off x="5649416" y="2242728"/>
            <a:ext cx="304800" cy="1600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45" name="Rectangle 44"/>
          <p:cNvSpPr/>
          <p:nvPr/>
        </p:nvSpPr>
        <p:spPr>
          <a:xfrm>
            <a:off x="6030416" y="2242728"/>
            <a:ext cx="1524000" cy="1600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46" name="Rectangle 45"/>
          <p:cNvSpPr/>
          <p:nvPr/>
        </p:nvSpPr>
        <p:spPr>
          <a:xfrm>
            <a:off x="5649416" y="3919128"/>
            <a:ext cx="2590800" cy="228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55" name="Rectangle 54"/>
          <p:cNvSpPr/>
          <p:nvPr/>
        </p:nvSpPr>
        <p:spPr>
          <a:xfrm>
            <a:off x="251520" y="1585156"/>
            <a:ext cx="4176464" cy="2808312"/>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56" name="Rectangle 55"/>
          <p:cNvSpPr/>
          <p:nvPr/>
        </p:nvSpPr>
        <p:spPr>
          <a:xfrm>
            <a:off x="323528" y="1686528"/>
            <a:ext cx="4032448" cy="26111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7" name="Rectangle 56"/>
          <p:cNvSpPr/>
          <p:nvPr/>
        </p:nvSpPr>
        <p:spPr>
          <a:xfrm>
            <a:off x="395536" y="1770112"/>
            <a:ext cx="3888432"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top</a:t>
            </a:r>
            <a:endParaRPr lang="sv-SE" dirty="0"/>
          </a:p>
        </p:txBody>
      </p:sp>
      <p:sp>
        <p:nvSpPr>
          <p:cNvPr id="58" name="Rectangle 57"/>
          <p:cNvSpPr/>
          <p:nvPr/>
        </p:nvSpPr>
        <p:spPr>
          <a:xfrm>
            <a:off x="395536" y="3278040"/>
            <a:ext cx="3888432" cy="4417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err="1" smtClean="0"/>
              <a:t>sidebar</a:t>
            </a:r>
            <a:endParaRPr lang="sv-SE" dirty="0"/>
          </a:p>
        </p:txBody>
      </p:sp>
      <p:sp>
        <p:nvSpPr>
          <p:cNvPr id="59" name="Rectangle 58"/>
          <p:cNvSpPr/>
          <p:nvPr/>
        </p:nvSpPr>
        <p:spPr>
          <a:xfrm>
            <a:off x="395536" y="2163863"/>
            <a:ext cx="3888432" cy="3783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navigation</a:t>
            </a:r>
            <a:endParaRPr lang="sv-SE" dirty="0"/>
          </a:p>
        </p:txBody>
      </p:sp>
      <p:sp>
        <p:nvSpPr>
          <p:cNvPr id="60" name="Rectangle 59"/>
          <p:cNvSpPr/>
          <p:nvPr/>
        </p:nvSpPr>
        <p:spPr>
          <a:xfrm>
            <a:off x="395536" y="2598405"/>
            <a:ext cx="3888432" cy="5918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v-SE" dirty="0" err="1" smtClean="0"/>
              <a:t>content</a:t>
            </a:r>
            <a:endParaRPr lang="sv-SE" dirty="0"/>
          </a:p>
        </p:txBody>
      </p:sp>
      <p:sp>
        <p:nvSpPr>
          <p:cNvPr id="61" name="Rectangle 60"/>
          <p:cNvSpPr/>
          <p:nvPr/>
        </p:nvSpPr>
        <p:spPr>
          <a:xfrm>
            <a:off x="395536" y="3803362"/>
            <a:ext cx="3888432" cy="3949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err="1" smtClean="0"/>
              <a:t>footer</a:t>
            </a:r>
            <a:endParaRPr lang="sv-SE" dirty="0"/>
          </a:p>
        </p:txBody>
      </p:sp>
      <p:sp>
        <p:nvSpPr>
          <p:cNvPr id="63" name="Curved Down Arrow 62"/>
          <p:cNvSpPr/>
          <p:nvPr/>
        </p:nvSpPr>
        <p:spPr>
          <a:xfrm>
            <a:off x="3313155" y="1126125"/>
            <a:ext cx="2260061" cy="432048"/>
          </a:xfrm>
          <a:prstGeom prst="curvedDownArrow">
            <a:avLst/>
          </a:prstGeom>
          <a:ln>
            <a:tailEnd type="none"/>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Tree>
    <p:extLst>
      <p:ext uri="{BB962C8B-B14F-4D97-AF65-F5344CB8AC3E}">
        <p14:creationId xmlns:p14="http://schemas.microsoft.com/office/powerpoint/2010/main" val="42927390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sp>
        <p:nvSpPr>
          <p:cNvPr id="4" name="Rectangle 3"/>
          <p:cNvSpPr/>
          <p:nvPr/>
        </p:nvSpPr>
        <p:spPr>
          <a:xfrm>
            <a:off x="2051720" y="1785528"/>
            <a:ext cx="4176464" cy="2808312"/>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dirty="0"/>
          </a:p>
        </p:txBody>
      </p:sp>
      <p:sp>
        <p:nvSpPr>
          <p:cNvPr id="5" name="Rectangle 4"/>
          <p:cNvSpPr/>
          <p:nvPr/>
        </p:nvSpPr>
        <p:spPr>
          <a:xfrm>
            <a:off x="2908920" y="1985900"/>
            <a:ext cx="2743200" cy="2438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6" name="Rectangle 5"/>
          <p:cNvSpPr/>
          <p:nvPr/>
        </p:nvSpPr>
        <p:spPr>
          <a:xfrm>
            <a:off x="2985120" y="2062100"/>
            <a:ext cx="25908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err="1" smtClean="0"/>
              <a:t>header</a:t>
            </a:r>
            <a:endParaRPr lang="sv-SE" dirty="0"/>
          </a:p>
        </p:txBody>
      </p:sp>
      <p:sp>
        <p:nvSpPr>
          <p:cNvPr id="8" name="Rectangle 7"/>
          <p:cNvSpPr/>
          <p:nvPr/>
        </p:nvSpPr>
        <p:spPr>
          <a:xfrm>
            <a:off x="2985120" y="2443100"/>
            <a:ext cx="304800" cy="1600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9" name="Rectangle 8"/>
          <p:cNvSpPr/>
          <p:nvPr/>
        </p:nvSpPr>
        <p:spPr>
          <a:xfrm>
            <a:off x="3366120" y="2443100"/>
            <a:ext cx="2209800" cy="1600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v-SE" dirty="0" err="1" smtClean="0"/>
              <a:t>content</a:t>
            </a:r>
            <a:endParaRPr lang="sv-SE" dirty="0"/>
          </a:p>
        </p:txBody>
      </p:sp>
      <p:sp>
        <p:nvSpPr>
          <p:cNvPr id="10" name="Rectangle 9"/>
          <p:cNvSpPr/>
          <p:nvPr/>
        </p:nvSpPr>
        <p:spPr>
          <a:xfrm>
            <a:off x="2985120" y="4119500"/>
            <a:ext cx="2590800" cy="228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err="1" smtClean="0"/>
              <a:t>footer</a:t>
            </a:r>
            <a:endParaRPr lang="sv-SE" dirty="0"/>
          </a:p>
        </p:txBody>
      </p:sp>
      <p:sp>
        <p:nvSpPr>
          <p:cNvPr id="11" name="Freeform 10"/>
          <p:cNvSpPr/>
          <p:nvPr/>
        </p:nvSpPr>
        <p:spPr>
          <a:xfrm flipH="1">
            <a:off x="3084394" y="2902353"/>
            <a:ext cx="551502" cy="441348"/>
          </a:xfrm>
          <a:custGeom>
            <a:avLst/>
            <a:gdLst>
              <a:gd name="connsiteX0" fmla="*/ 0 w 764275"/>
              <a:gd name="connsiteY0" fmla="*/ 441348 h 441348"/>
              <a:gd name="connsiteX1" fmla="*/ 211541 w 764275"/>
              <a:gd name="connsiteY1" fmla="*/ 38740 h 441348"/>
              <a:gd name="connsiteX2" fmla="*/ 764275 w 764275"/>
              <a:gd name="connsiteY2" fmla="*/ 38740 h 441348"/>
            </a:gdLst>
            <a:ahLst/>
            <a:cxnLst>
              <a:cxn ang="0">
                <a:pos x="connsiteX0" y="connsiteY0"/>
              </a:cxn>
              <a:cxn ang="0">
                <a:pos x="connsiteX1" y="connsiteY1"/>
              </a:cxn>
              <a:cxn ang="0">
                <a:pos x="connsiteX2" y="connsiteY2"/>
              </a:cxn>
            </a:cxnLst>
            <a:rect l="l" t="t" r="r" b="b"/>
            <a:pathLst>
              <a:path w="764275" h="441348">
                <a:moveTo>
                  <a:pt x="0" y="441348"/>
                </a:moveTo>
                <a:cubicBezTo>
                  <a:pt x="42081" y="273594"/>
                  <a:pt x="84162" y="105841"/>
                  <a:pt x="211541" y="38740"/>
                </a:cubicBezTo>
                <a:cubicBezTo>
                  <a:pt x="338920" y="-28361"/>
                  <a:pt x="551597" y="5189"/>
                  <a:pt x="764275" y="3874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3298048" y="3348505"/>
            <a:ext cx="1047082" cy="307777"/>
          </a:xfrm>
          <a:prstGeom prst="rect">
            <a:avLst/>
          </a:prstGeom>
          <a:noFill/>
        </p:spPr>
        <p:txBody>
          <a:bodyPr wrap="none" rtlCol="0">
            <a:spAutoFit/>
          </a:bodyPr>
          <a:lstStyle/>
          <a:p>
            <a:r>
              <a:rPr lang="sv-SE" sz="1400" dirty="0" smtClean="0">
                <a:solidFill>
                  <a:srgbClr val="FF0000"/>
                </a:solidFill>
                <a:latin typeface="Minya Nouvelle" pitchFamily="2" charset="0"/>
              </a:rPr>
              <a:t>navigation</a:t>
            </a:r>
          </a:p>
        </p:txBody>
      </p:sp>
      <p:sp>
        <p:nvSpPr>
          <p:cNvPr id="13" name="TextBox 12"/>
          <p:cNvSpPr txBox="1"/>
          <p:nvPr/>
        </p:nvSpPr>
        <p:spPr>
          <a:xfrm>
            <a:off x="2003702" y="3189684"/>
            <a:ext cx="966931" cy="307777"/>
          </a:xfrm>
          <a:prstGeom prst="rect">
            <a:avLst/>
          </a:prstGeom>
          <a:noFill/>
        </p:spPr>
        <p:txBody>
          <a:bodyPr wrap="none" rtlCol="0">
            <a:spAutoFit/>
          </a:bodyPr>
          <a:lstStyle/>
          <a:p>
            <a:r>
              <a:rPr lang="sv-SE" sz="1400" dirty="0" smtClean="0">
                <a:solidFill>
                  <a:srgbClr val="FF0000"/>
                </a:solidFill>
                <a:latin typeface="Minya Nouvelle" pitchFamily="2" charset="0"/>
              </a:rPr>
              <a:t>container</a:t>
            </a:r>
          </a:p>
        </p:txBody>
      </p:sp>
      <p:sp>
        <p:nvSpPr>
          <p:cNvPr id="14" name="Freeform 13"/>
          <p:cNvSpPr/>
          <p:nvPr/>
        </p:nvSpPr>
        <p:spPr>
          <a:xfrm>
            <a:off x="2349387" y="2707582"/>
            <a:ext cx="557586" cy="465522"/>
          </a:xfrm>
          <a:custGeom>
            <a:avLst/>
            <a:gdLst>
              <a:gd name="connsiteX0" fmla="*/ 134506 w 557586"/>
              <a:gd name="connsiteY0" fmla="*/ 465522 h 465522"/>
              <a:gd name="connsiteX1" fmla="*/ 25323 w 557586"/>
              <a:gd name="connsiteY1" fmla="*/ 28794 h 465522"/>
              <a:gd name="connsiteX2" fmla="*/ 557586 w 557586"/>
              <a:gd name="connsiteY2" fmla="*/ 42442 h 465522"/>
            </a:gdLst>
            <a:ahLst/>
            <a:cxnLst>
              <a:cxn ang="0">
                <a:pos x="connsiteX0" y="connsiteY0"/>
              </a:cxn>
              <a:cxn ang="0">
                <a:pos x="connsiteX1" y="connsiteY1"/>
              </a:cxn>
              <a:cxn ang="0">
                <a:pos x="connsiteX2" y="connsiteY2"/>
              </a:cxn>
            </a:cxnLst>
            <a:rect l="l" t="t" r="r" b="b"/>
            <a:pathLst>
              <a:path w="557586" h="465522">
                <a:moveTo>
                  <a:pt x="134506" y="465522"/>
                </a:moveTo>
                <a:cubicBezTo>
                  <a:pt x="44658" y="282414"/>
                  <a:pt x="-45190" y="99307"/>
                  <a:pt x="25323" y="28794"/>
                </a:cubicBezTo>
                <a:cubicBezTo>
                  <a:pt x="95836" y="-41719"/>
                  <a:pt x="474562" y="39030"/>
                  <a:pt x="557586" y="4244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37442334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bra början</a:t>
            </a:r>
            <a:endParaRPr lang="sv-SE" dirty="0"/>
          </a:p>
        </p:txBody>
      </p:sp>
      <p:sp>
        <p:nvSpPr>
          <p:cNvPr id="5" name="Rectangle 4"/>
          <p:cNvSpPr/>
          <p:nvPr/>
        </p:nvSpPr>
        <p:spPr>
          <a:xfrm>
            <a:off x="323528" y="1129308"/>
            <a:ext cx="3911886" cy="432426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&lt;body&gt;</a:t>
            </a:r>
            <a:endParaRPr lang="en-US" sz="1100" b="1"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&lt;div </a:t>
            </a:r>
            <a:r>
              <a:rPr lang="en-US" sz="1100" b="1" dirty="0" smtClean="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"container"</a:t>
            </a:r>
            <a:r>
              <a:rPr lang="en-US" sz="1100" b="1" dirty="0" smtClean="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div </a:t>
            </a:r>
            <a:r>
              <a:rPr lang="en-US" sz="1100" b="1" dirty="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"top"</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&lt;h1&gt;</a:t>
            </a:r>
            <a:r>
              <a:rPr lang="en-US" sz="1100" b="1" dirty="0" err="1" smtClean="0">
                <a:solidFill>
                  <a:schemeClr val="tx1"/>
                </a:solidFill>
                <a:latin typeface="Courier New" pitchFamily="49" charset="0"/>
                <a:cs typeface="Courier New" pitchFamily="49" charset="0"/>
              </a:rPr>
              <a:t>Våra</a:t>
            </a:r>
            <a:r>
              <a:rPr lang="en-US" sz="1100" b="1" dirty="0" smtClean="0">
                <a:solidFill>
                  <a:schemeClr val="tx1"/>
                </a:solidFill>
                <a:latin typeface="Courier New" pitchFamily="49" charset="0"/>
                <a:cs typeface="Courier New" pitchFamily="49" charset="0"/>
              </a:rPr>
              <a:t> </a:t>
            </a:r>
            <a:r>
              <a:rPr lang="en-US" sz="1100" b="1" dirty="0" err="1" smtClean="0">
                <a:solidFill>
                  <a:schemeClr val="tx1"/>
                </a:solidFill>
                <a:latin typeface="Courier New" pitchFamily="49" charset="0"/>
                <a:cs typeface="Courier New" pitchFamily="49" charset="0"/>
              </a:rPr>
              <a:t>produkter</a:t>
            </a:r>
            <a:r>
              <a:rPr lang="en-US" sz="1100" b="1" dirty="0" smtClean="0">
                <a:solidFill>
                  <a:srgbClr val="0070C0"/>
                </a:solidFill>
                <a:latin typeface="Courier New" pitchFamily="49" charset="0"/>
                <a:cs typeface="Courier New" pitchFamily="49" charset="0"/>
              </a:rPr>
              <a:t>&lt;/h1&gt;</a:t>
            </a:r>
            <a:endParaRPr lang="en-US" sz="1100" b="1"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div&gt;</a:t>
            </a:r>
            <a:endParaRPr lang="en-US" sz="1100" b="1" dirty="0">
              <a:solidFill>
                <a:schemeClr val="tx1"/>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 </a:t>
            </a:r>
            <a:r>
              <a:rPr lang="en-US" sz="1100" b="1" dirty="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"navigation"</a:t>
            </a:r>
            <a:r>
              <a:rPr lang="en-US" sz="1100" b="1" dirty="0" smtClean="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     &lt;</a:t>
            </a:r>
            <a:r>
              <a:rPr lang="en-US" sz="1100" b="1" dirty="0" err="1" smtClean="0">
                <a:solidFill>
                  <a:srgbClr val="0070C0"/>
                </a:solidFill>
                <a:latin typeface="Courier New" pitchFamily="49" charset="0"/>
                <a:cs typeface="Courier New" pitchFamily="49" charset="0"/>
              </a:rPr>
              <a:t>ul</a:t>
            </a:r>
            <a:r>
              <a:rPr lang="en-US" sz="1100" b="1" dirty="0" smtClean="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       &lt;li&gt;&lt;a </a:t>
            </a:r>
            <a:r>
              <a:rPr lang="en-US" sz="1100" b="1" dirty="0" err="1" smtClean="0">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smtClean="0">
                <a:solidFill>
                  <a:srgbClr val="0070C0"/>
                </a:solidFill>
                <a:latin typeface="Courier New" pitchFamily="49" charset="0"/>
                <a:cs typeface="Courier New" pitchFamily="49" charset="0"/>
              </a:rPr>
              <a:t>&gt;</a:t>
            </a:r>
            <a:r>
              <a:rPr lang="en-US" sz="1100" b="1" dirty="0" smtClean="0">
                <a:solidFill>
                  <a:schemeClr val="tx1"/>
                </a:solidFill>
                <a:latin typeface="Courier New" pitchFamily="49" charset="0"/>
                <a:cs typeface="Courier New" pitchFamily="49" charset="0"/>
              </a:rPr>
              <a:t>Start</a:t>
            </a:r>
            <a:r>
              <a:rPr lang="en-US" sz="1100" b="1" dirty="0" smtClean="0">
                <a:solidFill>
                  <a:srgbClr val="0070C0"/>
                </a:solidFill>
                <a:latin typeface="Courier New" pitchFamily="49" charset="0"/>
                <a:cs typeface="Courier New" pitchFamily="49" charset="0"/>
              </a:rPr>
              <a:t>&lt;/a&gt;&lt;/li&gt;</a:t>
            </a: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&lt;li&gt;&lt;a </a:t>
            </a:r>
            <a:r>
              <a:rPr lang="en-US" sz="1100" b="1" dirty="0" err="1">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smtClean="0">
                <a:solidFill>
                  <a:srgbClr val="0070C0"/>
                </a:solidFill>
                <a:latin typeface="Courier New" pitchFamily="49" charset="0"/>
                <a:cs typeface="Courier New" pitchFamily="49" charset="0"/>
              </a:rPr>
              <a:t>&gt;</a:t>
            </a:r>
            <a:r>
              <a:rPr lang="en-US" sz="1100" b="1" dirty="0" err="1" smtClean="0">
                <a:solidFill>
                  <a:schemeClr val="tx1"/>
                </a:solidFill>
                <a:latin typeface="Courier New" pitchFamily="49" charset="0"/>
                <a:cs typeface="Courier New" pitchFamily="49" charset="0"/>
              </a:rPr>
              <a:t>Produkter</a:t>
            </a:r>
            <a:r>
              <a:rPr lang="en-US" sz="1100" b="1" dirty="0" smtClean="0">
                <a:solidFill>
                  <a:srgbClr val="0070C0"/>
                </a:solidFill>
                <a:latin typeface="Courier New" pitchFamily="49" charset="0"/>
                <a:cs typeface="Courier New" pitchFamily="49" charset="0"/>
              </a:rPr>
              <a:t>&lt;/</a:t>
            </a:r>
            <a:r>
              <a:rPr lang="en-US" sz="1100" b="1" dirty="0">
                <a:solidFill>
                  <a:srgbClr val="0070C0"/>
                </a:solidFill>
                <a:latin typeface="Courier New" pitchFamily="49" charset="0"/>
                <a:cs typeface="Courier New" pitchFamily="49" charset="0"/>
              </a:rPr>
              <a:t>a&gt;&lt;/li&gt;	</a:t>
            </a:r>
          </a:p>
          <a:p>
            <a:r>
              <a:rPr lang="en-US" sz="1100" b="1" dirty="0" smtClean="0">
                <a:solidFill>
                  <a:srgbClr val="0070C0"/>
                </a:solidFill>
                <a:latin typeface="Courier New" pitchFamily="49" charset="0"/>
                <a:cs typeface="Courier New" pitchFamily="49" charset="0"/>
              </a:rPr>
              <a:t>     &lt;/</a:t>
            </a:r>
            <a:r>
              <a:rPr lang="en-US" sz="1100" b="1" dirty="0" err="1" smtClean="0">
                <a:solidFill>
                  <a:srgbClr val="0070C0"/>
                </a:solidFill>
                <a:latin typeface="Courier New" pitchFamily="49" charset="0"/>
                <a:cs typeface="Courier New" pitchFamily="49" charset="0"/>
              </a:rPr>
              <a:t>ul</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&lt;/div&gt;</a:t>
            </a:r>
            <a:endParaRPr lang="en-US" sz="1100" b="1" dirty="0" smtClean="0">
              <a:solidFill>
                <a:srgbClr val="0070C0"/>
              </a:solidFill>
              <a:latin typeface="Courier New" pitchFamily="49" charset="0"/>
              <a:cs typeface="Courier New" pitchFamily="49" charset="0"/>
            </a:endParaRPr>
          </a:p>
          <a:p>
            <a:endParaRPr lang="en-US" sz="1100" b="1" dirty="0" smtClean="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 </a:t>
            </a:r>
            <a:r>
              <a:rPr lang="en-US" sz="1100" b="1" dirty="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"content"</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&lt;p&gt;</a:t>
            </a:r>
            <a:r>
              <a:rPr lang="en-US" sz="1100" b="1" dirty="0" err="1" smtClean="0">
                <a:solidFill>
                  <a:schemeClr val="tx1"/>
                </a:solidFill>
                <a:latin typeface="Courier New" pitchFamily="49" charset="0"/>
                <a:cs typeface="Courier New" pitchFamily="49" charset="0"/>
              </a:rPr>
              <a:t>Här</a:t>
            </a:r>
            <a:r>
              <a:rPr lang="en-US" sz="1100" b="1" dirty="0" smtClean="0">
                <a:solidFill>
                  <a:schemeClr val="tx1"/>
                </a:solidFill>
                <a:latin typeface="Courier New" pitchFamily="49" charset="0"/>
                <a:cs typeface="Courier New" pitchFamily="49" charset="0"/>
              </a:rPr>
              <a:t> </a:t>
            </a:r>
            <a:r>
              <a:rPr lang="en-US" sz="1100" b="1" dirty="0" err="1" smtClean="0">
                <a:solidFill>
                  <a:schemeClr val="tx1"/>
                </a:solidFill>
                <a:latin typeface="Courier New" pitchFamily="49" charset="0"/>
                <a:cs typeface="Courier New" pitchFamily="49" charset="0"/>
              </a:rPr>
              <a:t>kommer</a:t>
            </a:r>
            <a:r>
              <a:rPr lang="en-US" sz="1100" b="1" dirty="0" smtClean="0">
                <a:solidFill>
                  <a:schemeClr val="tx1"/>
                </a:solidFill>
                <a:latin typeface="Courier New" pitchFamily="49" charset="0"/>
                <a:cs typeface="Courier New" pitchFamily="49" charset="0"/>
              </a:rPr>
              <a:t> </a:t>
            </a:r>
            <a:r>
              <a:rPr lang="en-US" sz="1100" b="1" dirty="0" err="1" smtClean="0">
                <a:solidFill>
                  <a:schemeClr val="tx1"/>
                </a:solidFill>
                <a:latin typeface="Courier New" pitchFamily="49" charset="0"/>
                <a:cs typeface="Courier New" pitchFamily="49" charset="0"/>
              </a:rPr>
              <a:t>innehållet</a:t>
            </a:r>
            <a:r>
              <a:rPr lang="en-US" sz="1100" b="1" dirty="0" smtClean="0">
                <a:solidFill>
                  <a:schemeClr val="tx1"/>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/p&gt;</a:t>
            </a:r>
            <a:endParaRPr lang="en-US" sz="1100" b="1"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div&gt;</a:t>
            </a:r>
          </a:p>
          <a:p>
            <a:endParaRPr lang="en-US" sz="1100" b="1" dirty="0" smtClean="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div </a:t>
            </a:r>
            <a:r>
              <a:rPr lang="en-US" sz="1100" b="1" dirty="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"sidebar"</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p&gt;</a:t>
            </a:r>
            <a:r>
              <a:rPr lang="en-US" sz="1100" b="1" dirty="0" err="1" smtClean="0">
                <a:solidFill>
                  <a:schemeClr val="tx1"/>
                </a:solidFill>
                <a:latin typeface="Courier New" pitchFamily="49" charset="0"/>
                <a:cs typeface="Courier New" pitchFamily="49" charset="0"/>
              </a:rPr>
              <a:t>Kolumn</a:t>
            </a:r>
            <a:r>
              <a:rPr lang="en-US" sz="1100" b="1" dirty="0" smtClean="0">
                <a:solidFill>
                  <a:schemeClr val="tx1"/>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a:t>
            </a:r>
            <a:r>
              <a:rPr lang="en-US" sz="1100" b="1" dirty="0">
                <a:solidFill>
                  <a:srgbClr val="0070C0"/>
                </a:solidFill>
                <a:latin typeface="Courier New" pitchFamily="49" charset="0"/>
                <a:cs typeface="Courier New" pitchFamily="49" charset="0"/>
              </a:rPr>
              <a:t>p&gt;</a:t>
            </a: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a:t>
            </a:r>
            <a:r>
              <a:rPr lang="en-US" sz="1100" b="1" dirty="0" smtClean="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 </a:t>
            </a:r>
            <a:r>
              <a:rPr lang="en-US" sz="1100" b="1" dirty="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"footer"</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&lt;p</a:t>
            </a:r>
            <a:r>
              <a:rPr lang="en-US" sz="1100" b="1" dirty="0" smtClean="0">
                <a:solidFill>
                  <a:srgbClr val="0070C0"/>
                </a:solidFill>
                <a:latin typeface="Courier New" pitchFamily="49" charset="0"/>
                <a:cs typeface="Courier New" pitchFamily="49" charset="0"/>
              </a:rPr>
              <a:t>&gt;</a:t>
            </a:r>
            <a:r>
              <a:rPr lang="en-US" sz="1100" b="1" dirty="0" smtClean="0">
                <a:solidFill>
                  <a:schemeClr val="tx1"/>
                </a:solidFill>
                <a:latin typeface="Courier New" pitchFamily="49" charset="0"/>
                <a:cs typeface="Courier New" pitchFamily="49" charset="0"/>
              </a:rPr>
              <a:t>&amp;copy; Ellen Nu&lt;</a:t>
            </a:r>
            <a:r>
              <a:rPr lang="en-US" sz="1100" b="1" dirty="0" smtClean="0">
                <a:solidFill>
                  <a:srgbClr val="0070C0"/>
                </a:solidFill>
                <a:latin typeface="Courier New" pitchFamily="49" charset="0"/>
                <a:cs typeface="Courier New" pitchFamily="49" charset="0"/>
              </a:rPr>
              <a:t>/</a:t>
            </a:r>
            <a:r>
              <a:rPr lang="en-US" sz="1100" b="1" dirty="0">
                <a:solidFill>
                  <a:srgbClr val="0070C0"/>
                </a:solidFill>
                <a:latin typeface="Courier New" pitchFamily="49" charset="0"/>
                <a:cs typeface="Courier New" pitchFamily="49" charset="0"/>
              </a:rPr>
              <a:t>p&gt;</a:t>
            </a: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&lt;/div&gt;</a:t>
            </a:r>
          </a:p>
          <a:p>
            <a:r>
              <a:rPr lang="en-US" sz="1100" b="1" dirty="0">
                <a:solidFill>
                  <a:srgbClr val="0070C0"/>
                </a:solidFill>
                <a:latin typeface="Courier New" pitchFamily="49" charset="0"/>
                <a:cs typeface="Courier New" pitchFamily="49" charset="0"/>
              </a:rPr>
              <a:t> &lt;/div&gt;</a:t>
            </a:r>
            <a:endParaRPr lang="en-US" sz="1100" b="1" dirty="0" smtClean="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&lt;/body&gt;</a:t>
            </a:r>
            <a:endParaRPr lang="en-US" sz="1200" b="1" dirty="0" smtClean="0">
              <a:solidFill>
                <a:srgbClr val="0070C0"/>
              </a:solidFill>
              <a:latin typeface="Courier New" pitchFamily="49" charset="0"/>
              <a:cs typeface="Courier New" pitchFamily="49" charset="0"/>
            </a:endParaRPr>
          </a:p>
        </p:txBody>
      </p:sp>
      <p:sp>
        <p:nvSpPr>
          <p:cNvPr id="6" name="Rectangle 5"/>
          <p:cNvSpPr/>
          <p:nvPr/>
        </p:nvSpPr>
        <p:spPr>
          <a:xfrm>
            <a:off x="4716016" y="1686528"/>
            <a:ext cx="4176464" cy="2808312"/>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 name="Rectangle 6"/>
          <p:cNvSpPr/>
          <p:nvPr/>
        </p:nvSpPr>
        <p:spPr>
          <a:xfrm>
            <a:off x="4788024" y="1787900"/>
            <a:ext cx="4032448" cy="26111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8" name="Rectangle 7"/>
          <p:cNvSpPr/>
          <p:nvPr/>
        </p:nvSpPr>
        <p:spPr>
          <a:xfrm>
            <a:off x="4860032" y="1871484"/>
            <a:ext cx="3888432"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top</a:t>
            </a:r>
            <a:endParaRPr lang="sv-SE" dirty="0"/>
          </a:p>
        </p:txBody>
      </p:sp>
      <p:sp>
        <p:nvSpPr>
          <p:cNvPr id="9" name="Rectangle 8"/>
          <p:cNvSpPr/>
          <p:nvPr/>
        </p:nvSpPr>
        <p:spPr>
          <a:xfrm>
            <a:off x="4860032" y="3379412"/>
            <a:ext cx="3888432" cy="4417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err="1" smtClean="0"/>
              <a:t>sidebar</a:t>
            </a:r>
            <a:endParaRPr lang="sv-SE" dirty="0"/>
          </a:p>
        </p:txBody>
      </p:sp>
      <p:sp>
        <p:nvSpPr>
          <p:cNvPr id="10" name="Rectangle 9"/>
          <p:cNvSpPr/>
          <p:nvPr/>
        </p:nvSpPr>
        <p:spPr>
          <a:xfrm>
            <a:off x="4860032" y="2265235"/>
            <a:ext cx="3888432" cy="3783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navigation</a:t>
            </a:r>
            <a:endParaRPr lang="sv-SE" dirty="0"/>
          </a:p>
        </p:txBody>
      </p:sp>
      <p:sp>
        <p:nvSpPr>
          <p:cNvPr id="11" name="Rectangle 10"/>
          <p:cNvSpPr/>
          <p:nvPr/>
        </p:nvSpPr>
        <p:spPr>
          <a:xfrm>
            <a:off x="4860032" y="2699777"/>
            <a:ext cx="3888432" cy="5918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v-SE" dirty="0" err="1" smtClean="0"/>
              <a:t>content</a:t>
            </a:r>
            <a:endParaRPr lang="sv-SE" dirty="0"/>
          </a:p>
        </p:txBody>
      </p:sp>
      <p:sp>
        <p:nvSpPr>
          <p:cNvPr id="12" name="Rectangle 11"/>
          <p:cNvSpPr/>
          <p:nvPr/>
        </p:nvSpPr>
        <p:spPr>
          <a:xfrm>
            <a:off x="4860032" y="3904734"/>
            <a:ext cx="3888432" cy="3949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err="1" smtClean="0"/>
              <a:t>footer</a:t>
            </a:r>
            <a:endParaRPr lang="sv-SE" dirty="0"/>
          </a:p>
        </p:txBody>
      </p:sp>
      <p:sp>
        <p:nvSpPr>
          <p:cNvPr id="13" name="Freeform 12"/>
          <p:cNvSpPr/>
          <p:nvPr/>
        </p:nvSpPr>
        <p:spPr>
          <a:xfrm>
            <a:off x="1931158" y="1071423"/>
            <a:ext cx="3145668" cy="736905"/>
          </a:xfrm>
          <a:custGeom>
            <a:avLst/>
            <a:gdLst>
              <a:gd name="connsiteX0" fmla="*/ 0 w 3145668"/>
              <a:gd name="connsiteY0" fmla="*/ 266058 h 736905"/>
              <a:gd name="connsiteX1" fmla="*/ 2681785 w 3145668"/>
              <a:gd name="connsiteY1" fmla="*/ 20398 h 736905"/>
              <a:gd name="connsiteX2" fmla="*/ 3125338 w 3145668"/>
              <a:gd name="connsiteY2" fmla="*/ 736905 h 736905"/>
            </a:gdLst>
            <a:ahLst/>
            <a:cxnLst>
              <a:cxn ang="0">
                <a:pos x="connsiteX0" y="connsiteY0"/>
              </a:cxn>
              <a:cxn ang="0">
                <a:pos x="connsiteX1" y="connsiteY1"/>
              </a:cxn>
              <a:cxn ang="0">
                <a:pos x="connsiteX2" y="connsiteY2"/>
              </a:cxn>
            </a:cxnLst>
            <a:rect l="l" t="t" r="r" b="b"/>
            <a:pathLst>
              <a:path w="3145668" h="736905">
                <a:moveTo>
                  <a:pt x="0" y="266058"/>
                </a:moveTo>
                <a:cubicBezTo>
                  <a:pt x="1080447" y="103991"/>
                  <a:pt x="2160895" y="-58076"/>
                  <a:pt x="2681785" y="20398"/>
                </a:cubicBezTo>
                <a:cubicBezTo>
                  <a:pt x="3202675" y="98872"/>
                  <a:pt x="3164006" y="417888"/>
                  <a:pt x="3125338" y="73690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4788024" y="4729708"/>
            <a:ext cx="4104456" cy="646331"/>
          </a:xfrm>
          <a:prstGeom prst="rect">
            <a:avLst/>
          </a:prstGeom>
          <a:noFill/>
        </p:spPr>
        <p:txBody>
          <a:bodyPr wrap="square" rtlCol="0">
            <a:spAutoFit/>
          </a:bodyPr>
          <a:lstStyle/>
          <a:p>
            <a:r>
              <a:rPr lang="sv-SE" dirty="0" smtClean="0">
                <a:latin typeface="Minya Nouvelle" pitchFamily="2" charset="0"/>
              </a:rPr>
              <a:t>* Vi kommer senare att lägga till en "</a:t>
            </a:r>
            <a:r>
              <a:rPr lang="sv-SE" dirty="0" err="1" smtClean="0">
                <a:latin typeface="Minya Nouvelle" pitchFamily="2" charset="0"/>
              </a:rPr>
              <a:t>wrapper</a:t>
            </a:r>
            <a:r>
              <a:rPr lang="sv-SE" dirty="0" smtClean="0">
                <a:latin typeface="Minya Nouvelle" pitchFamily="2" charset="0"/>
              </a:rPr>
              <a:t>" kring </a:t>
            </a:r>
            <a:r>
              <a:rPr lang="sv-SE" dirty="0" err="1" smtClean="0">
                <a:latin typeface="Minya Nouvelle" pitchFamily="2" charset="0"/>
              </a:rPr>
              <a:t>content</a:t>
            </a:r>
            <a:endParaRPr lang="sv-SE" dirty="0" smtClean="0">
              <a:latin typeface="Minya Nouvelle" pitchFamily="2" charset="0"/>
            </a:endParaRPr>
          </a:p>
        </p:txBody>
      </p:sp>
    </p:spTree>
    <p:extLst>
      <p:ext uri="{BB962C8B-B14F-4D97-AF65-F5344CB8AC3E}">
        <p14:creationId xmlns:p14="http://schemas.microsoft.com/office/powerpoint/2010/main" val="225661830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Float</a:t>
            </a:r>
            <a:endParaRPr lang="sv-SE" dirty="0"/>
          </a:p>
        </p:txBody>
      </p:sp>
      <p:grpSp>
        <p:nvGrpSpPr>
          <p:cNvPr id="4" name="Group 4"/>
          <p:cNvGrpSpPr>
            <a:grpSpLocks/>
          </p:cNvGrpSpPr>
          <p:nvPr/>
        </p:nvGrpSpPr>
        <p:grpSpPr bwMode="auto">
          <a:xfrm>
            <a:off x="612973" y="1562075"/>
            <a:ext cx="2787650" cy="1927225"/>
            <a:chOff x="295" y="981"/>
            <a:chExt cx="1756" cy="1214"/>
          </a:xfrm>
        </p:grpSpPr>
        <p:pic>
          <p:nvPicPr>
            <p:cNvPr id="5" name="Picture 5"/>
            <p:cNvPicPr>
              <a:picLocks noChangeAspect="1" noChangeArrowheads="1"/>
            </p:cNvPicPr>
            <p:nvPr/>
          </p:nvPicPr>
          <p:blipFill>
            <a:blip r:embed="rId2" cstate="print"/>
            <a:srcRect/>
            <a:stretch>
              <a:fillRect/>
            </a:stretch>
          </p:blipFill>
          <p:spPr bwMode="auto">
            <a:xfrm>
              <a:off x="295" y="981"/>
              <a:ext cx="1756" cy="1214"/>
            </a:xfrm>
            <a:prstGeom prst="rect">
              <a:avLst/>
            </a:prstGeom>
            <a:ln>
              <a:noFill/>
            </a:ln>
            <a:effectLst>
              <a:outerShdw blurRad="190500" algn="tl" rotWithShape="0">
                <a:srgbClr val="000000">
                  <a:alpha val="70000"/>
                </a:srgbClr>
              </a:outerShdw>
            </a:effectLst>
          </p:spPr>
        </p:pic>
        <p:sp>
          <p:nvSpPr>
            <p:cNvPr id="6" name="Rectangle 6"/>
            <p:cNvSpPr>
              <a:spLocks noChangeArrowheads="1"/>
            </p:cNvSpPr>
            <p:nvPr/>
          </p:nvSpPr>
          <p:spPr bwMode="auto">
            <a:xfrm>
              <a:off x="439" y="1162"/>
              <a:ext cx="465" cy="462"/>
            </a:xfrm>
            <a:prstGeom prst="rect">
              <a:avLst/>
            </a:prstGeom>
            <a:noFill/>
            <a:ln w="28575" algn="ctr">
              <a:solidFill>
                <a:srgbClr val="FF0000"/>
              </a:solidFill>
              <a:prstDash val="dash"/>
              <a:miter lim="800000"/>
              <a:headEnd/>
              <a:tailEnd/>
            </a:ln>
            <a:effectLst/>
          </p:spPr>
          <p:txBody>
            <a:bodyPr anchor="ctr">
              <a:spAutoFit/>
            </a:bodyPr>
            <a:lstStyle/>
            <a:p>
              <a:endParaRPr lang="sv-SE"/>
            </a:p>
          </p:txBody>
        </p:sp>
      </p:grpSp>
      <p:grpSp>
        <p:nvGrpSpPr>
          <p:cNvPr id="7" name="Group 7"/>
          <p:cNvGrpSpPr>
            <a:grpSpLocks/>
          </p:cNvGrpSpPr>
          <p:nvPr/>
        </p:nvGrpSpPr>
        <p:grpSpPr bwMode="auto">
          <a:xfrm>
            <a:off x="2124273" y="2065312"/>
            <a:ext cx="2859087" cy="2033588"/>
            <a:chOff x="1474" y="1344"/>
            <a:chExt cx="1801" cy="1281"/>
          </a:xfrm>
        </p:grpSpPr>
        <p:pic>
          <p:nvPicPr>
            <p:cNvPr id="8" name="Picture 8"/>
            <p:cNvPicPr>
              <a:picLocks noChangeAspect="1" noChangeArrowheads="1"/>
            </p:cNvPicPr>
            <p:nvPr/>
          </p:nvPicPr>
          <p:blipFill>
            <a:blip r:embed="rId3" cstate="print"/>
            <a:srcRect/>
            <a:stretch>
              <a:fillRect/>
            </a:stretch>
          </p:blipFill>
          <p:spPr bwMode="auto">
            <a:xfrm>
              <a:off x="1474" y="1344"/>
              <a:ext cx="1801" cy="1281"/>
            </a:xfrm>
            <a:prstGeom prst="rect">
              <a:avLst/>
            </a:prstGeom>
            <a:ln>
              <a:noFill/>
            </a:ln>
            <a:effectLst>
              <a:outerShdw blurRad="190500" algn="tl" rotWithShape="0">
                <a:srgbClr val="000000">
                  <a:alpha val="70000"/>
                </a:srgbClr>
              </a:outerShdw>
            </a:effectLst>
          </p:spPr>
        </p:pic>
        <p:sp>
          <p:nvSpPr>
            <p:cNvPr id="9" name="Rectangle 9"/>
            <p:cNvSpPr>
              <a:spLocks noChangeArrowheads="1"/>
            </p:cNvSpPr>
            <p:nvPr/>
          </p:nvSpPr>
          <p:spPr bwMode="auto">
            <a:xfrm>
              <a:off x="1701" y="1501"/>
              <a:ext cx="499" cy="355"/>
            </a:xfrm>
            <a:prstGeom prst="rect">
              <a:avLst/>
            </a:prstGeom>
            <a:noFill/>
            <a:ln w="28575" algn="ctr">
              <a:solidFill>
                <a:srgbClr val="FF0000"/>
              </a:solidFill>
              <a:prstDash val="dash"/>
              <a:miter lim="800000"/>
              <a:headEnd/>
              <a:tailEnd/>
            </a:ln>
            <a:effectLst/>
          </p:spPr>
          <p:txBody>
            <a:bodyPr anchor="ctr">
              <a:spAutoFit/>
            </a:bodyPr>
            <a:lstStyle/>
            <a:p>
              <a:endParaRPr lang="sv-SE"/>
            </a:p>
          </p:txBody>
        </p:sp>
      </p:grpSp>
      <p:grpSp>
        <p:nvGrpSpPr>
          <p:cNvPr id="10" name="Group 10"/>
          <p:cNvGrpSpPr>
            <a:grpSpLocks/>
          </p:cNvGrpSpPr>
          <p:nvPr/>
        </p:nvGrpSpPr>
        <p:grpSpPr bwMode="auto">
          <a:xfrm>
            <a:off x="3780035" y="1346175"/>
            <a:ext cx="2590800" cy="2025650"/>
            <a:chOff x="2653" y="981"/>
            <a:chExt cx="1632" cy="1276"/>
          </a:xfrm>
        </p:grpSpPr>
        <p:pic>
          <p:nvPicPr>
            <p:cNvPr id="11" name="Picture 11"/>
            <p:cNvPicPr>
              <a:picLocks noChangeAspect="1" noChangeArrowheads="1"/>
            </p:cNvPicPr>
            <p:nvPr/>
          </p:nvPicPr>
          <p:blipFill>
            <a:blip r:embed="rId4" cstate="print"/>
            <a:srcRect/>
            <a:stretch>
              <a:fillRect/>
            </a:stretch>
          </p:blipFill>
          <p:spPr bwMode="auto">
            <a:xfrm>
              <a:off x="2653" y="981"/>
              <a:ext cx="1632" cy="1276"/>
            </a:xfrm>
            <a:prstGeom prst="rect">
              <a:avLst/>
            </a:prstGeom>
            <a:ln>
              <a:noFill/>
            </a:ln>
            <a:effectLst>
              <a:outerShdw blurRad="190500" algn="tl" rotWithShape="0">
                <a:srgbClr val="000000">
                  <a:alpha val="70000"/>
                </a:srgbClr>
              </a:outerShdw>
            </a:effectLst>
          </p:spPr>
        </p:pic>
        <p:sp>
          <p:nvSpPr>
            <p:cNvPr id="12" name="Rectangle 12"/>
            <p:cNvSpPr>
              <a:spLocks noChangeArrowheads="1"/>
            </p:cNvSpPr>
            <p:nvPr/>
          </p:nvSpPr>
          <p:spPr bwMode="auto">
            <a:xfrm>
              <a:off x="3462" y="1159"/>
              <a:ext cx="806" cy="817"/>
            </a:xfrm>
            <a:prstGeom prst="rect">
              <a:avLst/>
            </a:prstGeom>
            <a:noFill/>
            <a:ln w="28575" algn="ctr">
              <a:solidFill>
                <a:srgbClr val="FF0000"/>
              </a:solidFill>
              <a:prstDash val="dash"/>
              <a:miter lim="800000"/>
              <a:headEnd/>
              <a:tailEnd/>
            </a:ln>
            <a:effectLst/>
          </p:spPr>
          <p:txBody>
            <a:bodyPr anchor="ctr">
              <a:spAutoFit/>
            </a:bodyPr>
            <a:lstStyle/>
            <a:p>
              <a:endParaRPr lang="sv-SE"/>
            </a:p>
          </p:txBody>
        </p:sp>
      </p:grpSp>
      <p:grpSp>
        <p:nvGrpSpPr>
          <p:cNvPr id="13" name="Group 13"/>
          <p:cNvGrpSpPr>
            <a:grpSpLocks/>
          </p:cNvGrpSpPr>
          <p:nvPr/>
        </p:nvGrpSpPr>
        <p:grpSpPr bwMode="auto">
          <a:xfrm>
            <a:off x="5653285" y="2641575"/>
            <a:ext cx="2951163" cy="2016125"/>
            <a:chOff x="3470" y="1661"/>
            <a:chExt cx="1859" cy="1270"/>
          </a:xfrm>
        </p:grpSpPr>
        <p:pic>
          <p:nvPicPr>
            <p:cNvPr id="14" name="Picture 14"/>
            <p:cNvPicPr>
              <a:picLocks noChangeAspect="1" noChangeArrowheads="1"/>
            </p:cNvPicPr>
            <p:nvPr/>
          </p:nvPicPr>
          <p:blipFill>
            <a:blip r:embed="rId5" cstate="print"/>
            <a:srcRect/>
            <a:stretch>
              <a:fillRect/>
            </a:stretch>
          </p:blipFill>
          <p:spPr bwMode="auto">
            <a:xfrm>
              <a:off x="3470" y="1661"/>
              <a:ext cx="1831" cy="1231"/>
            </a:xfrm>
            <a:prstGeom prst="rect">
              <a:avLst/>
            </a:prstGeom>
            <a:ln>
              <a:noFill/>
            </a:ln>
            <a:effectLst>
              <a:outerShdw blurRad="190500" algn="tl" rotWithShape="0">
                <a:srgbClr val="000000">
                  <a:alpha val="70000"/>
                </a:srgbClr>
              </a:outerShdw>
            </a:effectLst>
          </p:spPr>
        </p:pic>
        <p:sp>
          <p:nvSpPr>
            <p:cNvPr id="15" name="Rectangle 15"/>
            <p:cNvSpPr>
              <a:spLocks noChangeArrowheads="1"/>
            </p:cNvSpPr>
            <p:nvPr/>
          </p:nvSpPr>
          <p:spPr bwMode="auto">
            <a:xfrm>
              <a:off x="4921" y="1706"/>
              <a:ext cx="408" cy="1225"/>
            </a:xfrm>
            <a:prstGeom prst="rect">
              <a:avLst/>
            </a:prstGeom>
            <a:noFill/>
            <a:ln w="28575" algn="ctr">
              <a:solidFill>
                <a:srgbClr val="FF0000"/>
              </a:solidFill>
              <a:prstDash val="dash"/>
              <a:miter lim="800000"/>
              <a:headEnd/>
              <a:tailEnd/>
            </a:ln>
            <a:effectLst/>
          </p:spPr>
          <p:txBody>
            <a:bodyPr anchor="ctr">
              <a:spAutoFit/>
            </a:bodyPr>
            <a:lstStyle/>
            <a:p>
              <a:endParaRPr lang="sv-SE"/>
            </a:p>
          </p:txBody>
        </p:sp>
        <p:sp>
          <p:nvSpPr>
            <p:cNvPr id="16" name="Rectangle 16"/>
            <p:cNvSpPr>
              <a:spLocks noChangeArrowheads="1"/>
            </p:cNvSpPr>
            <p:nvPr/>
          </p:nvSpPr>
          <p:spPr bwMode="auto">
            <a:xfrm>
              <a:off x="3470" y="2069"/>
              <a:ext cx="514" cy="755"/>
            </a:xfrm>
            <a:prstGeom prst="rect">
              <a:avLst/>
            </a:prstGeom>
            <a:noFill/>
            <a:ln w="28575" algn="ctr">
              <a:solidFill>
                <a:srgbClr val="FF0000"/>
              </a:solidFill>
              <a:prstDash val="dash"/>
              <a:miter lim="800000"/>
              <a:headEnd/>
              <a:tailEnd/>
            </a:ln>
            <a:effectLst/>
          </p:spPr>
          <p:txBody>
            <a:bodyPr anchor="ctr">
              <a:spAutoFit/>
            </a:bodyPr>
            <a:lstStyle/>
            <a:p>
              <a:endParaRPr lang="sv-SE"/>
            </a:p>
          </p:txBody>
        </p:sp>
      </p:grpSp>
      <p:pic>
        <p:nvPicPr>
          <p:cNvPr id="135170" name="Picture 2" descr="L:\WorkSpace\tstjo\Icons\v_collection_png\128x128\shadow\text_rich_mark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352" y="307835"/>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181441"/>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Float</a:t>
            </a:r>
            <a:endParaRPr lang="sv-SE" dirty="0"/>
          </a:p>
        </p:txBody>
      </p:sp>
      <p:sp>
        <p:nvSpPr>
          <p:cNvPr id="5" name="Rectangle 13"/>
          <p:cNvSpPr>
            <a:spLocks noChangeArrowheads="1"/>
          </p:cNvSpPr>
          <p:nvPr/>
        </p:nvSpPr>
        <p:spPr bwMode="auto">
          <a:xfrm>
            <a:off x="4355852" y="1201316"/>
            <a:ext cx="4392612" cy="1332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6" name="Text Box 14"/>
          <p:cNvSpPr txBox="1">
            <a:spLocks noChangeArrowheads="1"/>
          </p:cNvSpPr>
          <p:nvPr/>
        </p:nvSpPr>
        <p:spPr bwMode="auto">
          <a:xfrm>
            <a:off x="4427289" y="1870670"/>
            <a:ext cx="4321175" cy="646331"/>
          </a:xfrm>
          <a:prstGeom prst="rect">
            <a:avLst/>
          </a:prstGeom>
          <a:noFill/>
          <a:ln w="9525" algn="ctr">
            <a:noFill/>
            <a:miter lim="800000"/>
            <a:headEnd/>
            <a:tailEnd/>
          </a:ln>
          <a:effectLst/>
        </p:spPr>
        <p:txBody>
          <a:bodyPr>
            <a:spAutoFit/>
          </a:bodyPr>
          <a:lstStyle/>
          <a:p>
            <a:pPr>
              <a:spcBef>
                <a:spcPct val="50000"/>
              </a:spcBef>
              <a:tabLst>
                <a:tab pos="1524000" algn="l"/>
              </a:tabLst>
            </a:pPr>
            <a:r>
              <a:rPr lang="sv-SE" sz="1200" dirty="0" err="1">
                <a:solidFill>
                  <a:schemeClr val="tx2"/>
                </a:solidFill>
                <a:latin typeface="Verdana" pitchFamily="34" charset="0"/>
              </a:rPr>
              <a:t>Epsum</a:t>
            </a:r>
            <a:r>
              <a:rPr lang="sv-SE" sz="1200" dirty="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a:solidFill>
                  <a:schemeClr val="tx2"/>
                </a:solidFill>
                <a:latin typeface="Verdana" pitchFamily="34" charset="0"/>
              </a:rPr>
              <a:t>deposit</a:t>
            </a:r>
            <a:r>
              <a:rPr lang="sv-SE" sz="1200" dirty="0">
                <a:solidFill>
                  <a:schemeClr val="tx2"/>
                </a:solidFill>
                <a:latin typeface="Verdana" pitchFamily="34" charset="0"/>
              </a:rPr>
              <a:t> </a:t>
            </a:r>
            <a:r>
              <a:rPr lang="sv-SE" sz="1200" dirty="0" err="1">
                <a:solidFill>
                  <a:schemeClr val="tx2"/>
                </a:solidFill>
                <a:latin typeface="Verdana" pitchFamily="34" charset="0"/>
              </a:rPr>
              <a:t>quid</a:t>
            </a:r>
            <a:r>
              <a:rPr lang="sv-SE" sz="1200" dirty="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a:solidFill>
                  <a:schemeClr val="tx2"/>
                </a:solidFill>
                <a:latin typeface="Verdana" pitchFamily="34" charset="0"/>
              </a:rPr>
              <a:t>Olypian</a:t>
            </a:r>
            <a:r>
              <a:rPr lang="sv-SE" sz="1200" dirty="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a:solidFill>
                  <a:schemeClr val="tx2"/>
                </a:solidFill>
                <a:latin typeface="Verdana" pitchFamily="34" charset="0"/>
              </a:rPr>
              <a:t>ignitus</a:t>
            </a:r>
            <a:endParaRPr lang="sv-SE" sz="1200" dirty="0">
              <a:solidFill>
                <a:schemeClr val="tx2"/>
              </a:solidFill>
              <a:latin typeface="Verdana" pitchFamily="34" charset="0"/>
            </a:endParaRPr>
          </a:p>
        </p:txBody>
      </p:sp>
      <p:sp>
        <p:nvSpPr>
          <p:cNvPr id="7" name="Rectangle 15"/>
          <p:cNvSpPr>
            <a:spLocks noChangeArrowheads="1"/>
          </p:cNvSpPr>
          <p:nvPr/>
        </p:nvSpPr>
        <p:spPr bwMode="auto">
          <a:xfrm>
            <a:off x="4427289" y="1245457"/>
            <a:ext cx="1512888"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spAutoFit/>
          </a:bodyPr>
          <a:lstStyle/>
          <a:p>
            <a:endParaRPr lang="sv-SE"/>
          </a:p>
        </p:txBody>
      </p:sp>
      <p:sp>
        <p:nvSpPr>
          <p:cNvPr id="14" name="Rectangle 13"/>
          <p:cNvSpPr>
            <a:spLocks noChangeArrowheads="1"/>
          </p:cNvSpPr>
          <p:nvPr/>
        </p:nvSpPr>
        <p:spPr bwMode="auto">
          <a:xfrm>
            <a:off x="4355282" y="2602662"/>
            <a:ext cx="4392612" cy="1332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15" name="Text Box 14"/>
          <p:cNvSpPr txBox="1">
            <a:spLocks noChangeArrowheads="1"/>
          </p:cNvSpPr>
          <p:nvPr/>
        </p:nvSpPr>
        <p:spPr bwMode="auto">
          <a:xfrm>
            <a:off x="4426718" y="2697545"/>
            <a:ext cx="4321175" cy="1200329"/>
          </a:xfrm>
          <a:prstGeom prst="rect">
            <a:avLst/>
          </a:prstGeom>
          <a:noFill/>
          <a:ln w="9525" algn="ctr">
            <a:noFill/>
            <a:miter lim="800000"/>
            <a:headEnd/>
            <a:tailEnd/>
          </a:ln>
          <a:effectLst/>
        </p:spPr>
        <p:txBody>
          <a:bodyPr>
            <a:spAutoFit/>
          </a:bodyPr>
          <a:lstStyle/>
          <a:p>
            <a:pPr>
              <a:spcBef>
                <a:spcPct val="50000"/>
              </a:spcBef>
              <a:tabLst>
                <a:tab pos="1524000" algn="l"/>
              </a:tabLst>
            </a:pPr>
            <a:r>
              <a:rPr lang="sv-SE" sz="1200" dirty="0">
                <a:solidFill>
                  <a:schemeClr val="tx2"/>
                </a:solidFill>
                <a:latin typeface="Verdana" pitchFamily="34" charset="0"/>
              </a:rPr>
              <a:t>	</a:t>
            </a:r>
            <a:r>
              <a:rPr lang="sv-SE" sz="1200" dirty="0" err="1">
                <a:solidFill>
                  <a:schemeClr val="tx2"/>
                </a:solidFill>
                <a:latin typeface="Verdana" pitchFamily="34" charset="0"/>
              </a:rPr>
              <a:t>Epsum</a:t>
            </a:r>
            <a:r>
              <a:rPr lang="sv-SE" sz="1200" dirty="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a:solidFill>
                  <a:schemeClr val="tx2"/>
                </a:solidFill>
                <a:latin typeface="Verdana" pitchFamily="34" charset="0"/>
              </a:rPr>
              <a:t>Olypian</a:t>
            </a:r>
            <a:r>
              <a:rPr lang="sv-SE" sz="1200" dirty="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a:solidFill>
                  <a:schemeClr val="tx2"/>
                </a:solidFill>
                <a:latin typeface="Verdana" pitchFamily="34" charset="0"/>
              </a:rPr>
              <a:t>ignitus</a:t>
            </a:r>
            <a:r>
              <a:rPr lang="sv-SE" sz="1200" dirty="0">
                <a:solidFill>
                  <a:schemeClr val="tx2"/>
                </a:solidFill>
                <a:latin typeface="Verdana" pitchFamily="34" charset="0"/>
              </a:rPr>
              <a:t> </a:t>
            </a:r>
            <a:r>
              <a:rPr lang="sv-SE" sz="1200" dirty="0" err="1">
                <a:solidFill>
                  <a:schemeClr val="tx2"/>
                </a:solidFill>
                <a:latin typeface="Verdana" pitchFamily="34" charset="0"/>
              </a:rPr>
              <a:t>carborundum</a:t>
            </a:r>
            <a:r>
              <a:rPr lang="sv-SE" sz="1200" dirty="0">
                <a:solidFill>
                  <a:schemeClr val="tx2"/>
                </a:solidFill>
                <a:latin typeface="Verdana" pitchFamily="34" charset="0"/>
              </a:rPr>
              <a:t> e </a:t>
            </a:r>
            <a:r>
              <a:rPr lang="sv-SE" sz="1200" dirty="0" err="1">
                <a:solidFill>
                  <a:schemeClr val="tx2"/>
                </a:solidFill>
                <a:latin typeface="Verdana" pitchFamily="34" charset="0"/>
              </a:rPr>
              <a:t>pluribus</a:t>
            </a:r>
            <a:r>
              <a:rPr lang="sv-SE" sz="1200" dirty="0">
                <a:solidFill>
                  <a:schemeClr val="tx2"/>
                </a:solidFill>
                <a:latin typeface="Verdana" pitchFamily="34" charset="0"/>
              </a:rPr>
              <a:t> </a:t>
            </a:r>
            <a:r>
              <a:rPr lang="sv-SE" sz="1200" dirty="0" err="1">
                <a:solidFill>
                  <a:schemeClr val="tx2"/>
                </a:solidFill>
                <a:latin typeface="Verdana" pitchFamily="34" charset="0"/>
              </a:rPr>
              <a:t>unum</a:t>
            </a:r>
            <a:r>
              <a:rPr lang="sv-SE" sz="1200" dirty="0">
                <a:solidFill>
                  <a:schemeClr val="tx2"/>
                </a:solidFill>
                <a:latin typeface="Verdana" pitchFamily="34" charset="0"/>
              </a:rPr>
              <a:t>. </a:t>
            </a:r>
            <a:r>
              <a:rPr lang="sv-SE" sz="1200" dirty="0" err="1">
                <a:solidFill>
                  <a:schemeClr val="tx2"/>
                </a:solidFill>
                <a:latin typeface="Verdana" pitchFamily="34" charset="0"/>
              </a:rPr>
              <a:t>Defacto</a:t>
            </a:r>
            <a:r>
              <a:rPr lang="sv-SE" sz="1200" dirty="0">
                <a:solidFill>
                  <a:schemeClr val="tx2"/>
                </a:solidFill>
                <a:latin typeface="Verdana" pitchFamily="34" charset="0"/>
              </a:rPr>
              <a:t> </a:t>
            </a:r>
            <a:r>
              <a:rPr lang="sv-SE" sz="1200" dirty="0" err="1">
                <a:solidFill>
                  <a:schemeClr val="tx2"/>
                </a:solidFill>
                <a:latin typeface="Verdana" pitchFamily="34" charset="0"/>
              </a:rPr>
              <a:t>lingo</a:t>
            </a:r>
            <a:r>
              <a:rPr lang="sv-SE" sz="1200" dirty="0">
                <a:solidFill>
                  <a:schemeClr val="tx2"/>
                </a:solidFill>
                <a:latin typeface="Verdana" pitchFamily="34" charset="0"/>
              </a:rPr>
              <a:t> est </a:t>
            </a:r>
            <a:r>
              <a:rPr lang="sv-SE" sz="1200" dirty="0" err="1">
                <a:solidFill>
                  <a:schemeClr val="tx2"/>
                </a:solidFill>
                <a:latin typeface="Verdana" pitchFamily="34" charset="0"/>
              </a:rPr>
              <a:t>igpay</a:t>
            </a:r>
            <a:r>
              <a:rPr lang="sv-SE" sz="1200" dirty="0">
                <a:solidFill>
                  <a:schemeClr val="tx2"/>
                </a:solidFill>
                <a:latin typeface="Verdana" pitchFamily="34" charset="0"/>
              </a:rPr>
              <a:t> </a:t>
            </a:r>
            <a:r>
              <a:rPr lang="sv-SE" sz="1200" dirty="0" err="1">
                <a:solidFill>
                  <a:schemeClr val="tx2"/>
                </a:solidFill>
                <a:latin typeface="Verdana" pitchFamily="34" charset="0"/>
              </a:rPr>
              <a:t>atinlay</a:t>
            </a:r>
            <a:r>
              <a:rPr lang="sv-SE" sz="1200" dirty="0">
                <a:solidFill>
                  <a:schemeClr val="tx2"/>
                </a:solidFill>
                <a:latin typeface="Verdana" pitchFamily="34" charset="0"/>
              </a:rPr>
              <a:t>. </a:t>
            </a:r>
            <a:r>
              <a:rPr lang="sv-SE" sz="1200" dirty="0" err="1">
                <a:solidFill>
                  <a:schemeClr val="tx2"/>
                </a:solidFill>
                <a:latin typeface="Verdana" pitchFamily="34" charset="0"/>
              </a:rPr>
              <a:t>Marquee</a:t>
            </a:r>
            <a:r>
              <a:rPr lang="sv-SE" sz="1200" dirty="0">
                <a:solidFill>
                  <a:schemeClr val="tx2"/>
                </a:solidFill>
                <a:latin typeface="Verdana" pitchFamily="34" charset="0"/>
              </a:rPr>
              <a:t> </a:t>
            </a:r>
            <a:r>
              <a:rPr lang="sv-SE" sz="1200" dirty="0" err="1">
                <a:solidFill>
                  <a:schemeClr val="tx2"/>
                </a:solidFill>
                <a:latin typeface="Verdana" pitchFamily="34" charset="0"/>
              </a:rPr>
              <a:t>selectus</a:t>
            </a:r>
            <a:r>
              <a:rPr lang="sv-SE" sz="1200" dirty="0">
                <a:solidFill>
                  <a:schemeClr val="tx2"/>
                </a:solidFill>
                <a:latin typeface="Verdana" pitchFamily="34" charset="0"/>
              </a:rPr>
              <a:t> non.</a:t>
            </a:r>
          </a:p>
        </p:txBody>
      </p:sp>
      <p:sp>
        <p:nvSpPr>
          <p:cNvPr id="16" name="Rectangle 15"/>
          <p:cNvSpPr>
            <a:spLocks noChangeArrowheads="1"/>
          </p:cNvSpPr>
          <p:nvPr/>
        </p:nvSpPr>
        <p:spPr bwMode="auto">
          <a:xfrm>
            <a:off x="4426719" y="2646803"/>
            <a:ext cx="1512888"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spAutoFit/>
          </a:bodyPr>
          <a:lstStyle/>
          <a:p>
            <a:endParaRPr lang="sv-SE"/>
          </a:p>
        </p:txBody>
      </p:sp>
      <p:sp>
        <p:nvSpPr>
          <p:cNvPr id="17" name="Rectangle 16"/>
          <p:cNvSpPr>
            <a:spLocks noChangeArrowheads="1"/>
          </p:cNvSpPr>
          <p:nvPr/>
        </p:nvSpPr>
        <p:spPr bwMode="auto">
          <a:xfrm>
            <a:off x="4355282" y="3995054"/>
            <a:ext cx="4392612" cy="1332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18" name="Text Box 14"/>
          <p:cNvSpPr txBox="1">
            <a:spLocks noChangeArrowheads="1"/>
          </p:cNvSpPr>
          <p:nvPr/>
        </p:nvSpPr>
        <p:spPr bwMode="auto">
          <a:xfrm>
            <a:off x="4426719" y="4081636"/>
            <a:ext cx="4321175" cy="1200329"/>
          </a:xfrm>
          <a:prstGeom prst="rect">
            <a:avLst/>
          </a:prstGeom>
          <a:noFill/>
          <a:ln w="9525" algn="ctr">
            <a:noFill/>
            <a:miter lim="800000"/>
            <a:headEnd/>
            <a:tailEnd/>
          </a:ln>
          <a:effectLst/>
        </p:spPr>
        <p:txBody>
          <a:bodyPr>
            <a:spAutoFit/>
          </a:bodyPr>
          <a:lstStyle/>
          <a:p>
            <a:pPr>
              <a:spcBef>
                <a:spcPct val="50000"/>
              </a:spcBef>
              <a:tabLst>
                <a:tab pos="1524000" algn="l"/>
              </a:tabLst>
            </a:pP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a:solidFill>
                  <a:schemeClr val="tx2"/>
                </a:solidFill>
                <a:latin typeface="Verdana" pitchFamily="34" charset="0"/>
              </a:rPr>
              <a:t>deposit</a:t>
            </a:r>
            <a:r>
              <a:rPr lang="sv-SE" sz="1200" dirty="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a:t>
            </a:r>
            <a:br>
              <a:rPr lang="sv-SE" sz="1200" dirty="0" smtClean="0">
                <a:solidFill>
                  <a:schemeClr val="tx2"/>
                </a:solidFill>
                <a:latin typeface="Verdana" pitchFamily="34" charset="0"/>
              </a:rPr>
            </a:br>
            <a:r>
              <a:rPr lang="sv-SE" sz="1200" dirty="0" smtClean="0">
                <a:solidFill>
                  <a:schemeClr val="tx2"/>
                </a:solidFill>
                <a:latin typeface="Verdana" pitchFamily="34" charset="0"/>
              </a:rPr>
              <a:t>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smtClean="0">
                <a:solidFill>
                  <a:schemeClr val="tx2"/>
                </a:solidFill>
                <a:latin typeface="Verdana" pitchFamily="34" charset="0"/>
              </a:rPr>
              <a:t>escorol</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br>
              <a:rPr lang="sv-SE" sz="1200" dirty="0" smtClean="0">
                <a:solidFill>
                  <a:schemeClr val="tx2"/>
                </a:solidFill>
                <a:latin typeface="Verdana" pitchFamily="34" charset="0"/>
              </a:rPr>
            </a:br>
            <a:r>
              <a:rPr lang="sv-SE" sz="1200" dirty="0" err="1" smtClean="0">
                <a:solidFill>
                  <a:schemeClr val="tx2"/>
                </a:solidFill>
                <a:latin typeface="Verdana" pitchFamily="34" charset="0"/>
              </a:rPr>
              <a:t>quarrels</a:t>
            </a:r>
            <a:r>
              <a:rPr lang="sv-SE" sz="1200" dirty="0" smtClean="0">
                <a:solidFill>
                  <a:schemeClr val="tx2"/>
                </a:solidFill>
                <a:latin typeface="Verdana" pitchFamily="34" charset="0"/>
              </a:rPr>
              <a:t> </a:t>
            </a:r>
            <a:r>
              <a:rPr lang="sv-SE" sz="1200" dirty="0">
                <a:solidFill>
                  <a:schemeClr val="tx2"/>
                </a:solidFill>
                <a:latin typeface="Verdana" pitchFamily="34" charset="0"/>
              </a:rPr>
              <a:t>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t>
            </a: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smtClean="0">
                <a:solidFill>
                  <a:schemeClr val="tx2"/>
                </a:solidFill>
                <a:latin typeface="Verdana" pitchFamily="34" charset="0"/>
              </a:rPr>
              <a:t>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a:solidFill>
                  <a:schemeClr val="tx2"/>
                </a:solidFill>
                <a:latin typeface="Verdana" pitchFamily="34" charset="0"/>
              </a:rPr>
              <a:t>ignitus</a:t>
            </a:r>
            <a:r>
              <a:rPr lang="sv-SE" sz="1200" dirty="0">
                <a:solidFill>
                  <a:schemeClr val="tx2"/>
                </a:solidFill>
                <a:latin typeface="Verdana" pitchFamily="34" charset="0"/>
              </a:rPr>
              <a:t> </a:t>
            </a:r>
            <a:r>
              <a:rPr lang="sv-SE" sz="1200" dirty="0" err="1">
                <a:solidFill>
                  <a:schemeClr val="tx2"/>
                </a:solidFill>
                <a:latin typeface="Verdana" pitchFamily="34" charset="0"/>
              </a:rPr>
              <a:t>carborundum</a:t>
            </a:r>
            <a:r>
              <a:rPr lang="sv-SE" sz="1200" dirty="0">
                <a:solidFill>
                  <a:schemeClr val="tx2"/>
                </a:solidFill>
                <a:latin typeface="Verdana" pitchFamily="34" charset="0"/>
              </a:rPr>
              <a:t> e </a:t>
            </a:r>
            <a:r>
              <a:rPr lang="sv-SE" sz="1200" dirty="0" err="1">
                <a:solidFill>
                  <a:schemeClr val="tx2"/>
                </a:solidFill>
                <a:latin typeface="Verdana" pitchFamily="34" charset="0"/>
              </a:rPr>
              <a:t>pluribus</a:t>
            </a:r>
            <a:r>
              <a:rPr lang="sv-SE" sz="1200" dirty="0">
                <a:solidFill>
                  <a:schemeClr val="tx2"/>
                </a:solidFill>
                <a:latin typeface="Verdana" pitchFamily="34" charset="0"/>
              </a:rPr>
              <a:t> </a:t>
            </a:r>
            <a:r>
              <a:rPr lang="sv-SE" sz="1200" dirty="0" err="1">
                <a:solidFill>
                  <a:schemeClr val="tx2"/>
                </a:solidFill>
                <a:latin typeface="Verdana" pitchFamily="34" charset="0"/>
              </a:rPr>
              <a:t>unum</a:t>
            </a:r>
            <a:r>
              <a:rPr lang="sv-SE" sz="1200" dirty="0">
                <a:solidFill>
                  <a:schemeClr val="tx2"/>
                </a:solidFill>
                <a:latin typeface="Verdana" pitchFamily="34" charset="0"/>
              </a:rPr>
              <a:t>. </a:t>
            </a:r>
            <a:r>
              <a:rPr lang="sv-SE" sz="1200" dirty="0" err="1">
                <a:solidFill>
                  <a:schemeClr val="tx2"/>
                </a:solidFill>
                <a:latin typeface="Verdana" pitchFamily="34" charset="0"/>
              </a:rPr>
              <a:t>Defacto</a:t>
            </a:r>
            <a:r>
              <a:rPr lang="sv-SE" sz="1200" dirty="0">
                <a:solidFill>
                  <a:schemeClr val="tx2"/>
                </a:solidFill>
                <a:latin typeface="Verdana" pitchFamily="34" charset="0"/>
              </a:rPr>
              <a:t> </a:t>
            </a:r>
            <a:r>
              <a:rPr lang="sv-SE" sz="1200" dirty="0" err="1">
                <a:solidFill>
                  <a:schemeClr val="tx2"/>
                </a:solidFill>
                <a:latin typeface="Verdana" pitchFamily="34" charset="0"/>
              </a:rPr>
              <a:t>lingo</a:t>
            </a:r>
            <a:r>
              <a:rPr lang="sv-SE" sz="1200" dirty="0">
                <a:solidFill>
                  <a:schemeClr val="tx2"/>
                </a:solidFill>
                <a:latin typeface="Verdana" pitchFamily="34" charset="0"/>
              </a:rPr>
              <a:t> est </a:t>
            </a:r>
            <a:r>
              <a:rPr lang="sv-SE" sz="1200" dirty="0" err="1">
                <a:solidFill>
                  <a:schemeClr val="tx2"/>
                </a:solidFill>
                <a:latin typeface="Verdana" pitchFamily="34" charset="0"/>
              </a:rPr>
              <a:t>igpay</a:t>
            </a:r>
            <a:r>
              <a:rPr lang="sv-SE" sz="1200" dirty="0">
                <a:solidFill>
                  <a:schemeClr val="tx2"/>
                </a:solidFill>
                <a:latin typeface="Verdana" pitchFamily="34" charset="0"/>
              </a:rPr>
              <a:t> </a:t>
            </a:r>
            <a:r>
              <a:rPr lang="sv-SE" sz="1200" dirty="0" err="1">
                <a:solidFill>
                  <a:schemeClr val="tx2"/>
                </a:solidFill>
                <a:latin typeface="Verdana" pitchFamily="34" charset="0"/>
              </a:rPr>
              <a:t>atinlay</a:t>
            </a:r>
            <a:r>
              <a:rPr lang="sv-SE" sz="1200" dirty="0">
                <a:solidFill>
                  <a:schemeClr val="tx2"/>
                </a:solidFill>
                <a:latin typeface="Verdana" pitchFamily="34" charset="0"/>
              </a:rPr>
              <a:t>. </a:t>
            </a:r>
            <a:r>
              <a:rPr lang="sv-SE" sz="1200" dirty="0" err="1">
                <a:solidFill>
                  <a:schemeClr val="tx2"/>
                </a:solidFill>
                <a:latin typeface="Verdana" pitchFamily="34" charset="0"/>
              </a:rPr>
              <a:t>Marquee</a:t>
            </a:r>
            <a:r>
              <a:rPr lang="sv-SE" sz="1200" dirty="0">
                <a:solidFill>
                  <a:schemeClr val="tx2"/>
                </a:solidFill>
                <a:latin typeface="Verdana" pitchFamily="34" charset="0"/>
              </a:rPr>
              <a:t> </a:t>
            </a:r>
            <a:r>
              <a:rPr lang="sv-SE" sz="1200" dirty="0" err="1">
                <a:solidFill>
                  <a:schemeClr val="tx2"/>
                </a:solidFill>
                <a:latin typeface="Verdana" pitchFamily="34" charset="0"/>
              </a:rPr>
              <a:t>selectus</a:t>
            </a:r>
            <a:r>
              <a:rPr lang="sv-SE" sz="1200" dirty="0">
                <a:solidFill>
                  <a:schemeClr val="tx2"/>
                </a:solidFill>
                <a:latin typeface="Verdana" pitchFamily="34" charset="0"/>
              </a:rPr>
              <a:t> non.</a:t>
            </a:r>
          </a:p>
        </p:txBody>
      </p:sp>
      <p:sp>
        <p:nvSpPr>
          <p:cNvPr id="19" name="Rectangle 18"/>
          <p:cNvSpPr>
            <a:spLocks noChangeArrowheads="1"/>
          </p:cNvSpPr>
          <p:nvPr/>
        </p:nvSpPr>
        <p:spPr bwMode="auto">
          <a:xfrm>
            <a:off x="7163568" y="4039195"/>
            <a:ext cx="1512888"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spAutoFit/>
          </a:bodyPr>
          <a:lstStyle/>
          <a:p>
            <a:endParaRPr lang="sv-SE"/>
          </a:p>
        </p:txBody>
      </p:sp>
      <p:sp>
        <p:nvSpPr>
          <p:cNvPr id="20" name="Rectangle 19"/>
          <p:cNvSpPr/>
          <p:nvPr/>
        </p:nvSpPr>
        <p:spPr>
          <a:xfrm>
            <a:off x="451825" y="1345332"/>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redblock</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none;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 </a:t>
            </a:r>
          </a:p>
          <a:p>
            <a:r>
              <a:rPr lang="en-US" sz="1400" b="1" dirty="0" smtClean="0">
                <a:solidFill>
                  <a:schemeClr val="tx1"/>
                </a:solidFill>
                <a:latin typeface="Courier New" pitchFamily="49" charset="0"/>
                <a:cs typeface="Courier New" pitchFamily="49" charset="0"/>
              </a:rPr>
              <a:t>}</a:t>
            </a:r>
          </a:p>
        </p:txBody>
      </p:sp>
      <p:sp>
        <p:nvSpPr>
          <p:cNvPr id="21" name="Freeform 20"/>
          <p:cNvSpPr/>
          <p:nvPr/>
        </p:nvSpPr>
        <p:spPr>
          <a:xfrm>
            <a:off x="2094931" y="1707532"/>
            <a:ext cx="962168" cy="598940"/>
          </a:xfrm>
          <a:custGeom>
            <a:avLst/>
            <a:gdLst>
              <a:gd name="connsiteX0" fmla="*/ 962168 w 962168"/>
              <a:gd name="connsiteY0" fmla="*/ 598940 h 598940"/>
              <a:gd name="connsiteX1" fmla="*/ 757451 w 962168"/>
              <a:gd name="connsiteY1" fmla="*/ 66677 h 598940"/>
              <a:gd name="connsiteX2" fmla="*/ 0 w 962168"/>
              <a:gd name="connsiteY2" fmla="*/ 25734 h 598940"/>
            </a:gdLst>
            <a:ahLst/>
            <a:cxnLst>
              <a:cxn ang="0">
                <a:pos x="connsiteX0" y="connsiteY0"/>
              </a:cxn>
              <a:cxn ang="0">
                <a:pos x="connsiteX1" y="connsiteY1"/>
              </a:cxn>
              <a:cxn ang="0">
                <a:pos x="connsiteX2" y="connsiteY2"/>
              </a:cxn>
            </a:cxnLst>
            <a:rect l="l" t="t" r="r" b="b"/>
            <a:pathLst>
              <a:path w="962168" h="598940">
                <a:moveTo>
                  <a:pt x="962168" y="598940"/>
                </a:moveTo>
                <a:cubicBezTo>
                  <a:pt x="939990" y="380575"/>
                  <a:pt x="917812" y="162211"/>
                  <a:pt x="757451" y="66677"/>
                </a:cubicBezTo>
                <a:cubicBezTo>
                  <a:pt x="597090" y="-28857"/>
                  <a:pt x="298545" y="-1562"/>
                  <a:pt x="0" y="2573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Box 21"/>
          <p:cNvSpPr txBox="1"/>
          <p:nvPr/>
        </p:nvSpPr>
        <p:spPr>
          <a:xfrm rot="20973423">
            <a:off x="2869591" y="2213007"/>
            <a:ext cx="928459" cy="369332"/>
          </a:xfrm>
          <a:prstGeom prst="rect">
            <a:avLst/>
          </a:prstGeom>
          <a:noFill/>
        </p:spPr>
        <p:txBody>
          <a:bodyPr wrap="none" rtlCol="0">
            <a:spAutoFit/>
          </a:bodyPr>
          <a:lstStyle/>
          <a:p>
            <a:r>
              <a:rPr lang="sv-SE" dirty="0" smtClean="0">
                <a:solidFill>
                  <a:srgbClr val="FF0000"/>
                </a:solidFill>
                <a:latin typeface="Minya Nouvelle" pitchFamily="2" charset="0"/>
              </a:rPr>
              <a:t>default</a:t>
            </a:r>
          </a:p>
        </p:txBody>
      </p:sp>
      <p:sp>
        <p:nvSpPr>
          <p:cNvPr id="23" name="Rectangle 22"/>
          <p:cNvSpPr/>
          <p:nvPr/>
        </p:nvSpPr>
        <p:spPr>
          <a:xfrm>
            <a:off x="467544" y="2767489"/>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redblock</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left;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a:solidFill>
                  <a:srgbClr val="4086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 200px;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24" name="Rectangle 23"/>
          <p:cNvSpPr/>
          <p:nvPr/>
        </p:nvSpPr>
        <p:spPr>
          <a:xfrm>
            <a:off x="460720" y="4153644"/>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redblock</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right;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a:solidFill>
                  <a:srgbClr val="4086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 200px;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19458681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4362106" y="1237468"/>
            <a:ext cx="4392612" cy="1332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15" name="Text Box 14"/>
          <p:cNvSpPr txBox="1">
            <a:spLocks noChangeArrowheads="1"/>
          </p:cNvSpPr>
          <p:nvPr/>
        </p:nvSpPr>
        <p:spPr bwMode="auto">
          <a:xfrm>
            <a:off x="4426718" y="1332351"/>
            <a:ext cx="4259151" cy="1200329"/>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tabLst>
                <a:tab pos="1524000" algn="l"/>
              </a:tabLst>
            </a:pPr>
            <a:r>
              <a:rPr lang="sv-SE" sz="1200" dirty="0">
                <a:solidFill>
                  <a:schemeClr val="tx2"/>
                </a:solidFill>
                <a:latin typeface="Verdana" pitchFamily="34" charset="0"/>
              </a:rPr>
              <a:t>	</a:t>
            </a:r>
            <a:r>
              <a:rPr lang="sv-SE" sz="1200" dirty="0" err="1">
                <a:solidFill>
                  <a:schemeClr val="tx2"/>
                </a:solidFill>
                <a:latin typeface="Verdana" pitchFamily="34" charset="0"/>
              </a:rPr>
              <a:t>Epsum</a:t>
            </a:r>
            <a:r>
              <a:rPr lang="sv-SE" sz="1200" dirty="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a:solidFill>
                  <a:schemeClr val="tx2"/>
                </a:solidFill>
                <a:latin typeface="Verdana" pitchFamily="34" charset="0"/>
              </a:rPr>
              <a:t>Olypian</a:t>
            </a:r>
            <a:r>
              <a:rPr lang="sv-SE" sz="1200" dirty="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a:solidFill>
                  <a:schemeClr val="tx2"/>
                </a:solidFill>
                <a:latin typeface="Verdana" pitchFamily="34" charset="0"/>
              </a:rPr>
              <a:t>ignitus</a:t>
            </a:r>
            <a:r>
              <a:rPr lang="sv-SE" sz="1200" dirty="0">
                <a:solidFill>
                  <a:schemeClr val="tx2"/>
                </a:solidFill>
                <a:latin typeface="Verdana" pitchFamily="34" charset="0"/>
              </a:rPr>
              <a:t> </a:t>
            </a:r>
            <a:r>
              <a:rPr lang="sv-SE" sz="1200" dirty="0" err="1">
                <a:solidFill>
                  <a:schemeClr val="tx2"/>
                </a:solidFill>
                <a:latin typeface="Verdana" pitchFamily="34" charset="0"/>
              </a:rPr>
              <a:t>carborundum</a:t>
            </a:r>
            <a:r>
              <a:rPr lang="sv-SE" sz="1200" dirty="0">
                <a:solidFill>
                  <a:schemeClr val="tx2"/>
                </a:solidFill>
                <a:latin typeface="Verdana" pitchFamily="34" charset="0"/>
              </a:rPr>
              <a:t> e </a:t>
            </a:r>
            <a:r>
              <a:rPr lang="sv-SE" sz="1200" dirty="0" err="1">
                <a:solidFill>
                  <a:schemeClr val="tx2"/>
                </a:solidFill>
                <a:latin typeface="Verdana" pitchFamily="34" charset="0"/>
              </a:rPr>
              <a:t>pluribus</a:t>
            </a:r>
            <a:r>
              <a:rPr lang="sv-SE" sz="1200" dirty="0">
                <a:solidFill>
                  <a:schemeClr val="tx2"/>
                </a:solidFill>
                <a:latin typeface="Verdana" pitchFamily="34" charset="0"/>
              </a:rPr>
              <a:t> </a:t>
            </a:r>
            <a:r>
              <a:rPr lang="sv-SE" sz="1200" dirty="0" err="1">
                <a:solidFill>
                  <a:schemeClr val="tx2"/>
                </a:solidFill>
                <a:latin typeface="Verdana" pitchFamily="34" charset="0"/>
              </a:rPr>
              <a:t>unum</a:t>
            </a:r>
            <a:r>
              <a:rPr lang="sv-SE" sz="1200" dirty="0">
                <a:solidFill>
                  <a:schemeClr val="tx2"/>
                </a:solidFill>
                <a:latin typeface="Verdana" pitchFamily="34" charset="0"/>
              </a:rPr>
              <a:t>. </a:t>
            </a:r>
            <a:r>
              <a:rPr lang="sv-SE" sz="1200" dirty="0" err="1">
                <a:solidFill>
                  <a:schemeClr val="tx2"/>
                </a:solidFill>
                <a:latin typeface="Verdana" pitchFamily="34" charset="0"/>
              </a:rPr>
              <a:t>Defacto</a:t>
            </a:r>
            <a:r>
              <a:rPr lang="sv-SE" sz="1200" dirty="0">
                <a:solidFill>
                  <a:schemeClr val="tx2"/>
                </a:solidFill>
                <a:latin typeface="Verdana" pitchFamily="34" charset="0"/>
              </a:rPr>
              <a:t> </a:t>
            </a:r>
            <a:r>
              <a:rPr lang="sv-SE" sz="1200" dirty="0" err="1">
                <a:solidFill>
                  <a:schemeClr val="tx2"/>
                </a:solidFill>
                <a:latin typeface="Verdana" pitchFamily="34" charset="0"/>
              </a:rPr>
              <a:t>lingo</a:t>
            </a:r>
            <a:r>
              <a:rPr lang="sv-SE" sz="1200" dirty="0">
                <a:solidFill>
                  <a:schemeClr val="tx2"/>
                </a:solidFill>
                <a:latin typeface="Verdana" pitchFamily="34" charset="0"/>
              </a:rPr>
              <a:t> est </a:t>
            </a:r>
            <a:r>
              <a:rPr lang="sv-SE" sz="1200" dirty="0" err="1">
                <a:solidFill>
                  <a:schemeClr val="tx2"/>
                </a:solidFill>
                <a:latin typeface="Verdana" pitchFamily="34" charset="0"/>
              </a:rPr>
              <a:t>igpay</a:t>
            </a:r>
            <a:r>
              <a:rPr lang="sv-SE" sz="1200" dirty="0">
                <a:solidFill>
                  <a:schemeClr val="tx2"/>
                </a:solidFill>
                <a:latin typeface="Verdana" pitchFamily="34" charset="0"/>
              </a:rPr>
              <a:t> </a:t>
            </a:r>
            <a:r>
              <a:rPr lang="sv-SE" sz="1200" dirty="0" err="1">
                <a:solidFill>
                  <a:schemeClr val="tx2"/>
                </a:solidFill>
                <a:latin typeface="Verdana" pitchFamily="34" charset="0"/>
              </a:rPr>
              <a:t>atinlay</a:t>
            </a:r>
            <a:r>
              <a:rPr lang="sv-SE" sz="1200" dirty="0">
                <a:solidFill>
                  <a:schemeClr val="tx2"/>
                </a:solidFill>
                <a:latin typeface="Verdana" pitchFamily="34" charset="0"/>
              </a:rPr>
              <a:t>. </a:t>
            </a:r>
            <a:r>
              <a:rPr lang="sv-SE" sz="1200" dirty="0" err="1">
                <a:solidFill>
                  <a:schemeClr val="tx2"/>
                </a:solidFill>
                <a:latin typeface="Verdana" pitchFamily="34" charset="0"/>
              </a:rPr>
              <a:t>Marquee</a:t>
            </a:r>
            <a:r>
              <a:rPr lang="sv-SE" sz="1200" dirty="0">
                <a:solidFill>
                  <a:schemeClr val="tx2"/>
                </a:solidFill>
                <a:latin typeface="Verdana" pitchFamily="34" charset="0"/>
              </a:rPr>
              <a:t> </a:t>
            </a:r>
            <a:r>
              <a:rPr lang="sv-SE" sz="1200" dirty="0" err="1">
                <a:solidFill>
                  <a:schemeClr val="tx2"/>
                </a:solidFill>
                <a:latin typeface="Verdana" pitchFamily="34" charset="0"/>
              </a:rPr>
              <a:t>selectus</a:t>
            </a:r>
            <a:r>
              <a:rPr lang="sv-SE" sz="1200" dirty="0">
                <a:solidFill>
                  <a:schemeClr val="tx2"/>
                </a:solidFill>
                <a:latin typeface="Verdana" pitchFamily="34" charset="0"/>
              </a:rPr>
              <a:t> non.</a:t>
            </a:r>
          </a:p>
        </p:txBody>
      </p:sp>
      <p:sp>
        <p:nvSpPr>
          <p:cNvPr id="16" name="Rectangle 15"/>
          <p:cNvSpPr>
            <a:spLocks noChangeArrowheads="1"/>
          </p:cNvSpPr>
          <p:nvPr/>
        </p:nvSpPr>
        <p:spPr bwMode="auto">
          <a:xfrm>
            <a:off x="4399423" y="1267961"/>
            <a:ext cx="1512888" cy="647700"/>
          </a:xfrm>
          <a:prstGeom prst="rect">
            <a:avLst/>
          </a:prstGeom>
          <a:gradFill>
            <a:gsLst>
              <a:gs pos="0">
                <a:schemeClr val="accent3">
                  <a:tint val="50000"/>
                  <a:satMod val="300000"/>
                  <a:alpha val="20000"/>
                </a:schemeClr>
              </a:gs>
              <a:gs pos="35000">
                <a:schemeClr val="accent3">
                  <a:tint val="37000"/>
                  <a:satMod val="300000"/>
                  <a:alpha val="39000"/>
                </a:schemeClr>
              </a:gs>
              <a:gs pos="100000">
                <a:schemeClr val="accent3">
                  <a:tint val="15000"/>
                  <a:satMod val="350000"/>
                  <a:alpha val="31000"/>
                </a:schemeClr>
              </a:gs>
            </a:gsLst>
            <a:lin ang="16200000" scaled="1"/>
          </a:gradFill>
          <a:ln>
            <a:headEnd/>
            <a:tailEnd/>
          </a:ln>
        </p:spPr>
        <p:style>
          <a:lnRef idx="1">
            <a:schemeClr val="accent3"/>
          </a:lnRef>
          <a:fillRef idx="2">
            <a:schemeClr val="accent3"/>
          </a:fillRef>
          <a:effectRef idx="1">
            <a:schemeClr val="accent3"/>
          </a:effectRef>
          <a:fontRef idx="minor">
            <a:schemeClr val="dk1"/>
          </a:fontRef>
        </p:style>
        <p:txBody>
          <a:bodyPr wrap="none" anchor="ctr">
            <a:spAutoFit/>
          </a:bodyPr>
          <a:lstStyle/>
          <a:p>
            <a:endParaRPr lang="sv-SE"/>
          </a:p>
        </p:txBody>
      </p:sp>
      <p:sp>
        <p:nvSpPr>
          <p:cNvPr id="2" name="Title 1"/>
          <p:cNvSpPr>
            <a:spLocks noGrp="1"/>
          </p:cNvSpPr>
          <p:nvPr>
            <p:ph type="ctrTitle"/>
          </p:nvPr>
        </p:nvSpPr>
        <p:spPr/>
        <p:txBody>
          <a:bodyPr/>
          <a:lstStyle/>
          <a:p>
            <a:r>
              <a:rPr lang="sv-SE" dirty="0" smtClean="0"/>
              <a:t>Float</a:t>
            </a:r>
            <a:endParaRPr lang="sv-SE" dirty="0"/>
          </a:p>
        </p:txBody>
      </p:sp>
      <p:sp>
        <p:nvSpPr>
          <p:cNvPr id="20" name="Rectangle 19"/>
          <p:cNvSpPr/>
          <p:nvPr/>
        </p:nvSpPr>
        <p:spPr>
          <a:xfrm>
            <a:off x="451825" y="1345332"/>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redblock</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left;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200px; </a:t>
            </a:r>
          </a:p>
          <a:p>
            <a:r>
              <a:rPr lang="en-US" sz="1400" b="1" dirty="0" smtClean="0">
                <a:solidFill>
                  <a:schemeClr val="tx1"/>
                </a:solidFill>
                <a:latin typeface="Courier New" pitchFamily="49" charset="0"/>
                <a:cs typeface="Courier New" pitchFamily="49" charset="0"/>
              </a:rPr>
              <a:t>}</a:t>
            </a:r>
          </a:p>
        </p:txBody>
      </p:sp>
      <p:sp>
        <p:nvSpPr>
          <p:cNvPr id="23" name="Rectangle 22"/>
          <p:cNvSpPr/>
          <p:nvPr/>
        </p:nvSpPr>
        <p:spPr>
          <a:xfrm>
            <a:off x="467544" y="2842399"/>
            <a:ext cx="3528392"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redblock</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left;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a:solidFill>
                  <a:srgbClr val="4086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 200px;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blueblock</a:t>
            </a:r>
            <a:r>
              <a:rPr lang="en-US" sz="1400" b="1" dirty="0" smtClean="0">
                <a:solidFill>
                  <a:schemeClr val="accent3"/>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  </a:t>
            </a:r>
            <a:br>
              <a:rPr lang="en-US" sz="1400" b="1" dirty="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 200px; </a:t>
            </a:r>
          </a:p>
          <a:p>
            <a:r>
              <a:rPr lang="en-US" sz="1400" b="1" dirty="0">
                <a:solidFill>
                  <a:schemeClr val="tx1"/>
                </a:solidFill>
                <a:latin typeface="Courier New" pitchFamily="49" charset="0"/>
                <a:cs typeface="Courier New" pitchFamily="49" charset="0"/>
              </a:rPr>
              <a:t>}</a:t>
            </a:r>
          </a:p>
          <a:p>
            <a:endParaRPr lang="en-US" sz="1400" b="1" dirty="0" smtClean="0">
              <a:solidFill>
                <a:schemeClr val="tx1"/>
              </a:solidFill>
              <a:latin typeface="Courier New" pitchFamily="49" charset="0"/>
              <a:cs typeface="Courier New" pitchFamily="49" charset="0"/>
            </a:endParaRPr>
          </a:p>
        </p:txBody>
      </p:sp>
      <p:sp>
        <p:nvSpPr>
          <p:cNvPr id="25" name="Rectangle 24"/>
          <p:cNvSpPr>
            <a:spLocks noChangeArrowheads="1"/>
          </p:cNvSpPr>
          <p:nvPr/>
        </p:nvSpPr>
        <p:spPr bwMode="auto">
          <a:xfrm>
            <a:off x="4355976" y="2713484"/>
            <a:ext cx="4428000" cy="2340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26" name="Text Box 14"/>
          <p:cNvSpPr txBox="1">
            <a:spLocks noChangeArrowheads="1"/>
          </p:cNvSpPr>
          <p:nvPr/>
        </p:nvSpPr>
        <p:spPr bwMode="auto">
          <a:xfrm>
            <a:off x="4420588" y="2808367"/>
            <a:ext cx="1491723" cy="216982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tabLst>
                <a:tab pos="1524000" algn="l"/>
              </a:tabLst>
            </a:pPr>
            <a:endParaRPr lang="sv-SE" sz="1200" dirty="0" smtClean="0">
              <a:solidFill>
                <a:schemeClr val="tx2"/>
              </a:solidFill>
              <a:latin typeface="Verdana" pitchFamily="34" charset="0"/>
            </a:endParaRPr>
          </a:p>
          <a:p>
            <a:pPr>
              <a:spcBef>
                <a:spcPct val="50000"/>
              </a:spcBef>
              <a:tabLst>
                <a:tab pos="1524000" algn="l"/>
              </a:tabLst>
            </a:pPr>
            <a:endParaRPr lang="sv-SE" sz="1200" dirty="0">
              <a:solidFill>
                <a:schemeClr val="tx2"/>
              </a:solidFill>
              <a:latin typeface="Verdana" pitchFamily="34" charset="0"/>
            </a:endParaRPr>
          </a:p>
          <a:p>
            <a:pPr>
              <a:spcBef>
                <a:spcPct val="50000"/>
              </a:spcBef>
              <a:tabLst>
                <a:tab pos="1524000" algn="l"/>
              </a:tabLst>
            </a:pPr>
            <a:r>
              <a:rPr lang="sv-SE" sz="600" dirty="0">
                <a:solidFill>
                  <a:schemeClr val="tx2"/>
                </a:solidFill>
                <a:latin typeface="Verdana" pitchFamily="34" charset="0"/>
              </a:rPr>
              <a:t>	</a:t>
            </a:r>
            <a:r>
              <a:rPr lang="sv-SE" sz="1200" dirty="0" err="1">
                <a:solidFill>
                  <a:schemeClr val="tx2"/>
                </a:solidFill>
                <a:latin typeface="Verdana" pitchFamily="34" charset="0"/>
              </a:rPr>
              <a:t>Epsum</a:t>
            </a:r>
            <a:r>
              <a:rPr lang="sv-SE" sz="1200" dirty="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smtClean="0">
                <a:solidFill>
                  <a:schemeClr val="tx2"/>
                </a:solidFill>
                <a:latin typeface="Verdana" pitchFamily="34" charset="0"/>
              </a:rPr>
              <a:t>ignitus</a:t>
            </a:r>
            <a:endParaRPr lang="sv-SE" sz="1200" dirty="0">
              <a:solidFill>
                <a:schemeClr val="tx2"/>
              </a:solidFill>
              <a:latin typeface="Verdana" pitchFamily="34" charset="0"/>
            </a:endParaRPr>
          </a:p>
        </p:txBody>
      </p:sp>
      <p:sp>
        <p:nvSpPr>
          <p:cNvPr id="27" name="Rectangle 26"/>
          <p:cNvSpPr>
            <a:spLocks noChangeArrowheads="1"/>
          </p:cNvSpPr>
          <p:nvPr/>
        </p:nvSpPr>
        <p:spPr bwMode="auto">
          <a:xfrm>
            <a:off x="4420587" y="2743977"/>
            <a:ext cx="1485593" cy="647700"/>
          </a:xfrm>
          <a:prstGeom prst="rect">
            <a:avLst/>
          </a:prstGeom>
          <a:gradFill>
            <a:gsLst>
              <a:gs pos="0">
                <a:schemeClr val="accent3">
                  <a:tint val="50000"/>
                  <a:satMod val="300000"/>
                  <a:alpha val="20000"/>
                </a:schemeClr>
              </a:gs>
              <a:gs pos="35000">
                <a:schemeClr val="accent3">
                  <a:tint val="37000"/>
                  <a:satMod val="300000"/>
                  <a:alpha val="39000"/>
                </a:schemeClr>
              </a:gs>
              <a:gs pos="100000">
                <a:schemeClr val="accent3">
                  <a:tint val="15000"/>
                  <a:satMod val="350000"/>
                  <a:alpha val="31000"/>
                </a:schemeClr>
              </a:gs>
            </a:gsLst>
            <a:lin ang="16200000" scaled="1"/>
          </a:gradFill>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endParaRPr lang="sv-SE"/>
          </a:p>
        </p:txBody>
      </p:sp>
    </p:spTree>
    <p:extLst>
      <p:ext uri="{BB962C8B-B14F-4D97-AF65-F5344CB8AC3E}">
        <p14:creationId xmlns:p14="http://schemas.microsoft.com/office/powerpoint/2010/main" val="37395532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ChangeArrowheads="1"/>
          </p:cNvSpPr>
          <p:nvPr/>
        </p:nvSpPr>
        <p:spPr bwMode="auto">
          <a:xfrm>
            <a:off x="4355976" y="1201316"/>
            <a:ext cx="4428000" cy="36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2" name="Title 1"/>
          <p:cNvSpPr>
            <a:spLocks noGrp="1"/>
          </p:cNvSpPr>
          <p:nvPr>
            <p:ph type="ctrTitle"/>
          </p:nvPr>
        </p:nvSpPr>
        <p:spPr/>
        <p:txBody>
          <a:bodyPr/>
          <a:lstStyle/>
          <a:p>
            <a:r>
              <a:rPr lang="sv-SE" dirty="0" smtClean="0"/>
              <a:t>Float</a:t>
            </a:r>
            <a:endParaRPr lang="sv-SE" dirty="0"/>
          </a:p>
        </p:txBody>
      </p:sp>
      <p:sp>
        <p:nvSpPr>
          <p:cNvPr id="23" name="Rectangle 22"/>
          <p:cNvSpPr/>
          <p:nvPr/>
        </p:nvSpPr>
        <p:spPr>
          <a:xfrm>
            <a:off x="467544" y="1258223"/>
            <a:ext cx="3528392" cy="224676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a:solidFill>
                  <a:schemeClr val="accent3"/>
                </a:solidFill>
                <a:latin typeface="Courier New" pitchFamily="49" charset="0"/>
                <a:cs typeface="Courier New" pitchFamily="49" charset="0"/>
              </a:rPr>
              <a:t>#</a:t>
            </a:r>
            <a:r>
              <a:rPr lang="en-US" sz="1400" dirty="0" err="1" smtClean="0">
                <a:solidFill>
                  <a:schemeClr val="accent3"/>
                </a:solidFill>
                <a:latin typeface="Courier New" pitchFamily="49" charset="0"/>
                <a:cs typeface="Courier New" pitchFamily="49" charset="0"/>
              </a:rPr>
              <a:t>redblock</a:t>
            </a:r>
            <a:r>
              <a:rPr lang="en-US" sz="1400" dirty="0" smtClean="0">
                <a:solidFill>
                  <a:schemeClr val="accent3"/>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  </a:t>
            </a:r>
            <a:br>
              <a:rPr lang="en-US" sz="1400" dirty="0" smtClean="0">
                <a:solidFill>
                  <a:schemeClr val="tx1"/>
                </a:solidFill>
                <a:latin typeface="Courier New" pitchFamily="49" charset="0"/>
                <a:cs typeface="Courier New" pitchFamily="49" charset="0"/>
              </a:rPr>
            </a:br>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float</a:t>
            </a:r>
            <a:r>
              <a:rPr lang="en-US" sz="1400" dirty="0" smtClean="0">
                <a:solidFill>
                  <a:schemeClr val="tx1"/>
                </a:solidFill>
                <a:latin typeface="Courier New" pitchFamily="49" charset="0"/>
                <a:cs typeface="Courier New" pitchFamily="49" charset="0"/>
              </a:rPr>
              <a:t>: left; </a:t>
            </a:r>
            <a:br>
              <a:rPr lang="en-US" sz="1400" dirty="0" smtClean="0">
                <a:solidFill>
                  <a:schemeClr val="tx1"/>
                </a:solidFill>
                <a:latin typeface="Courier New" pitchFamily="49" charset="0"/>
                <a:cs typeface="Courier New" pitchFamily="49" charset="0"/>
              </a:rPr>
            </a:br>
            <a:r>
              <a:rPr lang="en-US" sz="1400" dirty="0" smtClean="0">
                <a:solidFill>
                  <a:schemeClr val="tx1"/>
                </a:solidFill>
                <a:latin typeface="Courier New" pitchFamily="49" charset="0"/>
                <a:cs typeface="Courier New" pitchFamily="49" charset="0"/>
              </a:rPr>
              <a:t>  </a:t>
            </a:r>
            <a:r>
              <a:rPr lang="en-US" sz="1400" dirty="0">
                <a:solidFill>
                  <a:srgbClr val="4086C0"/>
                </a:solidFill>
                <a:latin typeface="Courier New" pitchFamily="49" charset="0"/>
                <a:cs typeface="Courier New" pitchFamily="49" charset="0"/>
              </a:rPr>
              <a:t>width</a:t>
            </a:r>
            <a:r>
              <a:rPr lang="en-US" sz="1400" dirty="0">
                <a:solidFill>
                  <a:schemeClr val="tx1"/>
                </a:solidFill>
                <a:latin typeface="Courier New" pitchFamily="49" charset="0"/>
                <a:cs typeface="Courier New" pitchFamily="49" charset="0"/>
              </a:rPr>
              <a:t>: 200px; </a:t>
            </a:r>
            <a:endParaRPr lang="en-US" sz="1400" dirty="0" smtClean="0">
              <a:solidFill>
                <a:schemeClr val="tx1"/>
              </a:solidFill>
              <a:latin typeface="Courier New" pitchFamily="49" charset="0"/>
              <a:cs typeface="Courier New" pitchFamily="49" charset="0"/>
            </a:endParaRPr>
          </a:p>
          <a:p>
            <a:r>
              <a:rPr lang="en-US" sz="1400" dirty="0" smtClean="0">
                <a:solidFill>
                  <a:schemeClr val="tx1"/>
                </a:solidFill>
                <a:latin typeface="Courier New" pitchFamily="49" charset="0"/>
                <a:cs typeface="Courier New" pitchFamily="49" charset="0"/>
              </a:rPr>
              <a:t>}</a:t>
            </a:r>
          </a:p>
          <a:p>
            <a:endParaRPr lang="en-US" sz="1400" dirty="0">
              <a:solidFill>
                <a:schemeClr val="tx1"/>
              </a:solidFill>
              <a:latin typeface="Courier New" pitchFamily="49" charset="0"/>
              <a:cs typeface="Courier New" pitchFamily="49" charset="0"/>
            </a:endParaRPr>
          </a:p>
          <a:p>
            <a:r>
              <a:rPr lang="en-US" sz="1400" dirty="0" smtClean="0">
                <a:solidFill>
                  <a:schemeClr val="accent3"/>
                </a:solidFill>
                <a:latin typeface="Courier New" pitchFamily="49" charset="0"/>
                <a:cs typeface="Courier New" pitchFamily="49" charset="0"/>
              </a:rPr>
              <a:t>#</a:t>
            </a:r>
            <a:r>
              <a:rPr lang="en-US" sz="1400" dirty="0" err="1" smtClean="0">
                <a:solidFill>
                  <a:schemeClr val="accent3"/>
                </a:solidFill>
                <a:latin typeface="Courier New" pitchFamily="49" charset="0"/>
                <a:cs typeface="Courier New" pitchFamily="49" charset="0"/>
              </a:rPr>
              <a:t>blueblock</a:t>
            </a:r>
            <a:r>
              <a:rPr lang="en-US" sz="1400" dirty="0" smtClean="0">
                <a:solidFill>
                  <a:schemeClr val="accent3"/>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a:t>
            </a:r>
          </a:p>
          <a:p>
            <a:r>
              <a:rPr lang="en-US" sz="1400" b="1" dirty="0" smtClean="0">
                <a:solidFill>
                  <a:srgbClr val="4086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endParaRPr lang="en-US" sz="1400" b="1" dirty="0">
              <a:solidFill>
                <a:schemeClr val="tx1"/>
              </a:solidFill>
              <a:latin typeface="Courier New" pitchFamily="49" charset="0"/>
              <a:cs typeface="Courier New" pitchFamily="49" charset="0"/>
            </a:endParaRPr>
          </a:p>
          <a:p>
            <a:r>
              <a:rPr lang="en-US" sz="1400" dirty="0" smtClean="0">
                <a:solidFill>
                  <a:srgbClr val="4086C0"/>
                </a:solidFill>
                <a:latin typeface="Courier New" pitchFamily="49" charset="0"/>
                <a:cs typeface="Courier New" pitchFamily="49" charset="0"/>
              </a:rPr>
              <a:t>  width</a:t>
            </a:r>
            <a:r>
              <a:rPr lang="en-US" sz="1400" dirty="0">
                <a:solidFill>
                  <a:schemeClr val="tx1"/>
                </a:solidFill>
                <a:latin typeface="Courier New" pitchFamily="49" charset="0"/>
                <a:cs typeface="Courier New" pitchFamily="49" charset="0"/>
              </a:rPr>
              <a:t>: 200px; </a:t>
            </a:r>
          </a:p>
          <a:p>
            <a:r>
              <a:rPr lang="en-US" sz="1400" dirty="0">
                <a:solidFill>
                  <a:schemeClr val="tx1"/>
                </a:solidFill>
                <a:latin typeface="Courier New" pitchFamily="49" charset="0"/>
                <a:cs typeface="Courier New" pitchFamily="49" charset="0"/>
              </a:rPr>
              <a:t>}</a:t>
            </a:r>
          </a:p>
          <a:p>
            <a:endParaRPr lang="en-US" sz="1400" b="1" dirty="0" smtClean="0">
              <a:solidFill>
                <a:schemeClr val="tx1"/>
              </a:solidFill>
              <a:latin typeface="Courier New" pitchFamily="49" charset="0"/>
              <a:cs typeface="Courier New" pitchFamily="49" charset="0"/>
            </a:endParaRPr>
          </a:p>
        </p:txBody>
      </p:sp>
      <p:sp>
        <p:nvSpPr>
          <p:cNvPr id="26" name="Text Box 14"/>
          <p:cNvSpPr txBox="1">
            <a:spLocks noChangeArrowheads="1"/>
          </p:cNvSpPr>
          <p:nvPr/>
        </p:nvSpPr>
        <p:spPr bwMode="auto">
          <a:xfrm>
            <a:off x="5895413" y="1226424"/>
            <a:ext cx="1491723" cy="156966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tabLst>
                <a:tab pos="1524000" algn="l"/>
              </a:tabLst>
            </a:pP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smtClean="0">
                <a:solidFill>
                  <a:schemeClr val="tx2"/>
                </a:solidFill>
                <a:latin typeface="Verdana" pitchFamily="34" charset="0"/>
              </a:rPr>
              <a:t>ignitus</a:t>
            </a:r>
            <a:endParaRPr lang="sv-SE" sz="1200" dirty="0">
              <a:solidFill>
                <a:schemeClr val="tx2"/>
              </a:solidFill>
              <a:latin typeface="Verdana" pitchFamily="34" charset="0"/>
            </a:endParaRPr>
          </a:p>
        </p:txBody>
      </p:sp>
      <p:sp>
        <p:nvSpPr>
          <p:cNvPr id="27" name="Rectangle 26"/>
          <p:cNvSpPr>
            <a:spLocks noChangeArrowheads="1"/>
          </p:cNvSpPr>
          <p:nvPr/>
        </p:nvSpPr>
        <p:spPr bwMode="auto">
          <a:xfrm>
            <a:off x="4382672" y="1221790"/>
            <a:ext cx="1485593"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endParaRPr lang="sv-SE"/>
          </a:p>
        </p:txBody>
      </p:sp>
      <p:sp>
        <p:nvSpPr>
          <p:cNvPr id="6" name="Freeform 5"/>
          <p:cNvSpPr/>
          <p:nvPr/>
        </p:nvSpPr>
        <p:spPr>
          <a:xfrm>
            <a:off x="300251" y="2651592"/>
            <a:ext cx="388961" cy="241733"/>
          </a:xfrm>
          <a:custGeom>
            <a:avLst/>
            <a:gdLst>
              <a:gd name="connsiteX0" fmla="*/ 0 w 388961"/>
              <a:gd name="connsiteY0" fmla="*/ 241733 h 241733"/>
              <a:gd name="connsiteX1" fmla="*/ 191068 w 388961"/>
              <a:gd name="connsiteY1" fmla="*/ 23369 h 241733"/>
              <a:gd name="connsiteX2" fmla="*/ 388961 w 388961"/>
              <a:gd name="connsiteY2" fmla="*/ 16545 h 241733"/>
            </a:gdLst>
            <a:ahLst/>
            <a:cxnLst>
              <a:cxn ang="0">
                <a:pos x="connsiteX0" y="connsiteY0"/>
              </a:cxn>
              <a:cxn ang="0">
                <a:pos x="connsiteX1" y="connsiteY1"/>
              </a:cxn>
              <a:cxn ang="0">
                <a:pos x="connsiteX2" y="connsiteY2"/>
              </a:cxn>
            </a:cxnLst>
            <a:rect l="l" t="t" r="r" b="b"/>
            <a:pathLst>
              <a:path w="388961" h="241733">
                <a:moveTo>
                  <a:pt x="0" y="241733"/>
                </a:moveTo>
                <a:cubicBezTo>
                  <a:pt x="63120" y="151316"/>
                  <a:pt x="126241" y="60900"/>
                  <a:pt x="191068" y="23369"/>
                </a:cubicBezTo>
                <a:cubicBezTo>
                  <a:pt x="255895" y="-14162"/>
                  <a:pt x="322428" y="1191"/>
                  <a:pt x="388961" y="16545"/>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Rectangle 16"/>
          <p:cNvSpPr>
            <a:spLocks noChangeArrowheads="1"/>
          </p:cNvSpPr>
          <p:nvPr/>
        </p:nvSpPr>
        <p:spPr bwMode="auto">
          <a:xfrm>
            <a:off x="4365605" y="3578160"/>
            <a:ext cx="4428000" cy="1656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18" name="Rectangle 17"/>
          <p:cNvSpPr/>
          <p:nvPr/>
        </p:nvSpPr>
        <p:spPr>
          <a:xfrm>
            <a:off x="477173" y="3919617"/>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outerdiv</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overflow</a:t>
            </a:r>
            <a:r>
              <a:rPr lang="en-US" sz="1400" b="1" dirty="0" smtClean="0">
                <a:solidFill>
                  <a:schemeClr val="tx1"/>
                </a:solidFill>
                <a:latin typeface="Courier New" pitchFamily="49" charset="0"/>
                <a:cs typeface="Courier New" pitchFamily="49" charset="0"/>
              </a:rPr>
              <a:t>: auto; </a:t>
            </a:r>
            <a:br>
              <a:rPr lang="en-US" sz="1400" b="1" dirty="0" smtClean="0">
                <a:solidFill>
                  <a:schemeClr val="tx1"/>
                </a:solidFill>
                <a:latin typeface="Courier New" pitchFamily="49" charset="0"/>
                <a:cs typeface="Courier New" pitchFamily="49" charset="0"/>
              </a:rPr>
            </a:br>
            <a:r>
              <a:rPr lang="en-US" sz="1400" dirty="0" smtClean="0">
                <a:solidFill>
                  <a:schemeClr val="tx1"/>
                </a:solidFill>
                <a:latin typeface="Courier New" pitchFamily="49" charset="0"/>
                <a:cs typeface="Courier New" pitchFamily="49" charset="0"/>
              </a:rPr>
              <a:t>}</a:t>
            </a:r>
          </a:p>
          <a:p>
            <a:endParaRPr lang="en-US" sz="1400" b="1" dirty="0" smtClean="0">
              <a:solidFill>
                <a:schemeClr val="tx1"/>
              </a:solidFill>
              <a:latin typeface="Courier New" pitchFamily="49" charset="0"/>
              <a:cs typeface="Courier New" pitchFamily="49" charset="0"/>
            </a:endParaRPr>
          </a:p>
        </p:txBody>
      </p:sp>
      <p:sp>
        <p:nvSpPr>
          <p:cNvPr id="19" name="Text Box 14"/>
          <p:cNvSpPr txBox="1">
            <a:spLocks noChangeArrowheads="1"/>
          </p:cNvSpPr>
          <p:nvPr/>
        </p:nvSpPr>
        <p:spPr bwMode="auto">
          <a:xfrm>
            <a:off x="5942957" y="3620111"/>
            <a:ext cx="1491723" cy="156966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tabLst>
                <a:tab pos="1524000" algn="l"/>
              </a:tabLst>
            </a:pP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smtClean="0">
                <a:solidFill>
                  <a:schemeClr val="tx2"/>
                </a:solidFill>
                <a:latin typeface="Verdana" pitchFamily="34" charset="0"/>
              </a:rPr>
              <a:t>ignitus</a:t>
            </a:r>
            <a:endParaRPr lang="sv-SE" sz="1200" dirty="0">
              <a:solidFill>
                <a:schemeClr val="tx2"/>
              </a:solidFill>
              <a:latin typeface="Verdana" pitchFamily="34" charset="0"/>
            </a:endParaRPr>
          </a:p>
        </p:txBody>
      </p:sp>
      <p:sp>
        <p:nvSpPr>
          <p:cNvPr id="21" name="Rectangle 20"/>
          <p:cNvSpPr>
            <a:spLocks noChangeArrowheads="1"/>
          </p:cNvSpPr>
          <p:nvPr/>
        </p:nvSpPr>
        <p:spPr bwMode="auto">
          <a:xfrm>
            <a:off x="4430216" y="3608653"/>
            <a:ext cx="1485593"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endParaRPr lang="sv-SE"/>
          </a:p>
        </p:txBody>
      </p:sp>
    </p:spTree>
    <p:extLst>
      <p:ext uri="{BB962C8B-B14F-4D97-AF65-F5344CB8AC3E}">
        <p14:creationId xmlns:p14="http://schemas.microsoft.com/office/powerpoint/2010/main" val="2602412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Float</a:t>
            </a:r>
            <a:endParaRPr lang="sv-SE" dirty="0"/>
          </a:p>
        </p:txBody>
      </p:sp>
      <p:sp>
        <p:nvSpPr>
          <p:cNvPr id="23" name="Rectangle 22"/>
          <p:cNvSpPr/>
          <p:nvPr/>
        </p:nvSpPr>
        <p:spPr>
          <a:xfrm>
            <a:off x="467544" y="1258223"/>
            <a:ext cx="3528392" cy="35394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a:solidFill>
                  <a:schemeClr val="accent3"/>
                </a:solidFill>
                <a:latin typeface="Courier New" pitchFamily="49" charset="0"/>
                <a:cs typeface="Courier New" pitchFamily="49" charset="0"/>
              </a:rPr>
              <a:t>#</a:t>
            </a:r>
            <a:r>
              <a:rPr lang="en-US" sz="1400" dirty="0" err="1" smtClean="0">
                <a:solidFill>
                  <a:schemeClr val="accent3"/>
                </a:solidFill>
                <a:latin typeface="Courier New" pitchFamily="49" charset="0"/>
                <a:cs typeface="Courier New" pitchFamily="49" charset="0"/>
              </a:rPr>
              <a:t>redblock</a:t>
            </a:r>
            <a:r>
              <a:rPr lang="en-US" sz="1400" dirty="0" smtClean="0">
                <a:solidFill>
                  <a:schemeClr val="accent3"/>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  </a:t>
            </a:r>
            <a:br>
              <a:rPr lang="en-US" sz="1400" dirty="0" smtClean="0">
                <a:solidFill>
                  <a:schemeClr val="tx1"/>
                </a:solidFill>
                <a:latin typeface="Courier New" pitchFamily="49" charset="0"/>
                <a:cs typeface="Courier New" pitchFamily="49" charset="0"/>
              </a:rPr>
            </a:br>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float</a:t>
            </a:r>
            <a:r>
              <a:rPr lang="en-US" sz="1400" dirty="0" smtClean="0">
                <a:solidFill>
                  <a:schemeClr val="tx1"/>
                </a:solidFill>
                <a:latin typeface="Courier New" pitchFamily="49" charset="0"/>
                <a:cs typeface="Courier New" pitchFamily="49" charset="0"/>
              </a:rPr>
              <a:t>: left; </a:t>
            </a:r>
            <a:br>
              <a:rPr lang="en-US" sz="1400" dirty="0" smtClean="0">
                <a:solidFill>
                  <a:schemeClr val="tx1"/>
                </a:solidFill>
                <a:latin typeface="Courier New" pitchFamily="49" charset="0"/>
                <a:cs typeface="Courier New" pitchFamily="49" charset="0"/>
              </a:rPr>
            </a:br>
            <a:r>
              <a:rPr lang="en-US" sz="1400" dirty="0" smtClean="0">
                <a:solidFill>
                  <a:schemeClr val="tx1"/>
                </a:solidFill>
                <a:latin typeface="Courier New" pitchFamily="49" charset="0"/>
                <a:cs typeface="Courier New" pitchFamily="49" charset="0"/>
              </a:rPr>
              <a:t>  </a:t>
            </a:r>
            <a:r>
              <a:rPr lang="en-US" sz="1400" dirty="0">
                <a:solidFill>
                  <a:srgbClr val="4086C0"/>
                </a:solidFill>
                <a:latin typeface="Courier New" pitchFamily="49" charset="0"/>
                <a:cs typeface="Courier New" pitchFamily="49" charset="0"/>
              </a:rPr>
              <a:t>width</a:t>
            </a:r>
            <a:r>
              <a:rPr lang="en-US" sz="1400" dirty="0">
                <a:solidFill>
                  <a:schemeClr val="tx1"/>
                </a:solidFill>
                <a:latin typeface="Courier New" pitchFamily="49" charset="0"/>
                <a:cs typeface="Courier New" pitchFamily="49" charset="0"/>
              </a:rPr>
              <a:t>: 200px; </a:t>
            </a:r>
            <a:endParaRPr lang="en-US" sz="1400" dirty="0" smtClean="0">
              <a:solidFill>
                <a:schemeClr val="tx1"/>
              </a:solidFill>
              <a:latin typeface="Courier New" pitchFamily="49" charset="0"/>
              <a:cs typeface="Courier New" pitchFamily="49" charset="0"/>
            </a:endParaRPr>
          </a:p>
          <a:p>
            <a:r>
              <a:rPr lang="en-US" sz="1400" dirty="0" smtClean="0">
                <a:solidFill>
                  <a:schemeClr val="tx1"/>
                </a:solidFill>
                <a:latin typeface="Courier New" pitchFamily="49" charset="0"/>
                <a:cs typeface="Courier New" pitchFamily="49" charset="0"/>
              </a:rPr>
              <a:t>}</a:t>
            </a:r>
          </a:p>
          <a:p>
            <a:endParaRPr lang="en-US" sz="1400" dirty="0">
              <a:solidFill>
                <a:schemeClr val="tx1"/>
              </a:solidFill>
              <a:latin typeface="Courier New" pitchFamily="49" charset="0"/>
              <a:cs typeface="Courier New" pitchFamily="49" charset="0"/>
            </a:endParaRPr>
          </a:p>
          <a:p>
            <a:r>
              <a:rPr lang="en-US" sz="1400" dirty="0" smtClean="0">
                <a:solidFill>
                  <a:schemeClr val="accent3"/>
                </a:solidFill>
                <a:latin typeface="Courier New" pitchFamily="49" charset="0"/>
                <a:cs typeface="Courier New" pitchFamily="49" charset="0"/>
              </a:rPr>
              <a:t>#</a:t>
            </a:r>
            <a:r>
              <a:rPr lang="en-US" sz="1400" dirty="0" err="1" smtClean="0">
                <a:solidFill>
                  <a:schemeClr val="accent3"/>
                </a:solidFill>
                <a:latin typeface="Courier New" pitchFamily="49" charset="0"/>
                <a:cs typeface="Courier New" pitchFamily="49" charset="0"/>
              </a:rPr>
              <a:t>blueblock</a:t>
            </a:r>
            <a:r>
              <a:rPr lang="en-US" sz="1400" dirty="0" smtClean="0">
                <a:solidFill>
                  <a:schemeClr val="accent3"/>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a:t>
            </a:r>
          </a:p>
          <a:p>
            <a:r>
              <a:rPr lang="en-US" sz="1400" dirty="0" smtClean="0">
                <a:solidFill>
                  <a:srgbClr val="4086C0"/>
                </a:solidFill>
                <a:latin typeface="Courier New" pitchFamily="49" charset="0"/>
                <a:cs typeface="Courier New" pitchFamily="49" charset="0"/>
              </a:rPr>
              <a:t>  float</a:t>
            </a:r>
            <a:r>
              <a:rPr lang="en-US" sz="1400" dirty="0" smtClean="0">
                <a:solidFill>
                  <a:schemeClr val="tx1"/>
                </a:solidFill>
                <a:latin typeface="Courier New" pitchFamily="49" charset="0"/>
                <a:cs typeface="Courier New" pitchFamily="49" charset="0"/>
              </a:rPr>
              <a:t>: left; </a:t>
            </a:r>
            <a:endParaRPr lang="en-US" sz="1400" dirty="0">
              <a:solidFill>
                <a:schemeClr val="tx1"/>
              </a:solidFill>
              <a:latin typeface="Courier New" pitchFamily="49" charset="0"/>
              <a:cs typeface="Courier New" pitchFamily="49" charset="0"/>
            </a:endParaRPr>
          </a:p>
          <a:p>
            <a:r>
              <a:rPr lang="en-US" sz="1400" dirty="0" smtClean="0">
                <a:solidFill>
                  <a:srgbClr val="4086C0"/>
                </a:solidFill>
                <a:latin typeface="Courier New" pitchFamily="49" charset="0"/>
                <a:cs typeface="Courier New" pitchFamily="49" charset="0"/>
              </a:rPr>
              <a:t>  width</a:t>
            </a:r>
            <a:r>
              <a:rPr lang="en-US" sz="1400" dirty="0">
                <a:solidFill>
                  <a:schemeClr val="tx1"/>
                </a:solidFill>
                <a:latin typeface="Courier New" pitchFamily="49" charset="0"/>
                <a:cs typeface="Courier New" pitchFamily="49" charset="0"/>
              </a:rPr>
              <a:t>: 200px; </a:t>
            </a:r>
          </a:p>
          <a:p>
            <a:r>
              <a:rPr lang="en-US" sz="1400" dirty="0" smtClean="0">
                <a:solidFill>
                  <a:schemeClr val="tx1"/>
                </a:solidFill>
                <a:latin typeface="Courier New" pitchFamily="49" charset="0"/>
                <a:cs typeface="Courier New" pitchFamily="49" charset="0"/>
              </a:rPr>
              <a:t>}</a:t>
            </a:r>
          </a:p>
          <a:p>
            <a:endParaRPr lang="en-US" sz="1400" dirty="0">
              <a:solidFill>
                <a:schemeClr val="tx1"/>
              </a:solidFill>
              <a:latin typeface="Courier New" pitchFamily="49" charset="0"/>
              <a:cs typeface="Courier New" pitchFamily="49" charset="0"/>
            </a:endParaRPr>
          </a:p>
          <a:p>
            <a:r>
              <a:rPr lang="en-US" sz="1400" dirty="0">
                <a:solidFill>
                  <a:schemeClr val="accent3"/>
                </a:solidFill>
                <a:latin typeface="Courier New" pitchFamily="49" charset="0"/>
                <a:cs typeface="Courier New" pitchFamily="49" charset="0"/>
              </a:rPr>
              <a:t>#</a:t>
            </a:r>
            <a:r>
              <a:rPr lang="en-US" sz="1400" dirty="0" err="1">
                <a:solidFill>
                  <a:schemeClr val="accent3"/>
                </a:solidFill>
                <a:latin typeface="Courier New" pitchFamily="49" charset="0"/>
                <a:cs typeface="Courier New" pitchFamily="49" charset="0"/>
              </a:rPr>
              <a:t>outerdiv</a:t>
            </a:r>
            <a:r>
              <a:rPr lang="en-US" sz="1400" dirty="0">
                <a:solidFill>
                  <a:schemeClr val="tx1"/>
                </a:solidFill>
                <a:latin typeface="Courier New" pitchFamily="49" charset="0"/>
                <a:cs typeface="Courier New" pitchFamily="49" charset="0"/>
              </a:rPr>
              <a:t>{  </a:t>
            </a:r>
            <a:br>
              <a:rPr lang="en-US" sz="1400" dirty="0">
                <a:solidFill>
                  <a:schemeClr val="tx1"/>
                </a:solidFill>
                <a:latin typeface="Courier New" pitchFamily="49" charset="0"/>
                <a:cs typeface="Courier New" pitchFamily="49" charset="0"/>
              </a:rPr>
            </a:br>
            <a:r>
              <a:rPr lang="en-US" sz="1400" dirty="0">
                <a:solidFill>
                  <a:schemeClr val="tx1"/>
                </a:solidFill>
                <a:latin typeface="Courier New" pitchFamily="49" charset="0"/>
                <a:cs typeface="Courier New" pitchFamily="49" charset="0"/>
              </a:rPr>
              <a:t>  </a:t>
            </a:r>
            <a:r>
              <a:rPr lang="en-US" sz="1400" dirty="0">
                <a:solidFill>
                  <a:srgbClr val="4086C0"/>
                </a:solidFill>
                <a:latin typeface="Courier New" pitchFamily="49" charset="0"/>
                <a:cs typeface="Courier New" pitchFamily="49" charset="0"/>
              </a:rPr>
              <a:t>overflow</a:t>
            </a:r>
            <a:r>
              <a:rPr lang="en-US" sz="1400" dirty="0">
                <a:solidFill>
                  <a:schemeClr val="tx1"/>
                </a:solidFill>
                <a:latin typeface="Courier New" pitchFamily="49" charset="0"/>
                <a:cs typeface="Courier New" pitchFamily="49" charset="0"/>
              </a:rPr>
              <a:t>: auto</a:t>
            </a:r>
            <a:r>
              <a:rPr lang="en-US" sz="1400" dirty="0" smtClean="0">
                <a:solidFill>
                  <a:schemeClr val="tx1"/>
                </a:solidFill>
                <a:latin typeface="Courier New" pitchFamily="49" charset="0"/>
                <a:cs typeface="Courier New" pitchFamily="49" charset="0"/>
              </a:rPr>
              <a:t>;</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 300px; </a:t>
            </a:r>
            <a:r>
              <a:rPr lang="en-US" sz="1400" b="1" dirty="0">
                <a:solidFill>
                  <a:schemeClr val="tx1"/>
                </a:solidFill>
                <a:latin typeface="Courier New" pitchFamily="49" charset="0"/>
                <a:cs typeface="Courier New" pitchFamily="49" charset="0"/>
              </a:rPr>
              <a:t/>
            </a:r>
            <a:br>
              <a:rPr lang="en-US" sz="1400" b="1" dirty="0">
                <a:solidFill>
                  <a:schemeClr val="tx1"/>
                </a:solidFill>
                <a:latin typeface="Courier New" pitchFamily="49" charset="0"/>
                <a:cs typeface="Courier New" pitchFamily="49" charset="0"/>
              </a:rPr>
            </a:br>
            <a:r>
              <a:rPr lang="en-US" sz="1400" dirty="0">
                <a:solidFill>
                  <a:schemeClr val="tx1"/>
                </a:solidFill>
                <a:latin typeface="Courier New" pitchFamily="49" charset="0"/>
                <a:cs typeface="Courier New" pitchFamily="49" charset="0"/>
              </a:rPr>
              <a:t>}</a:t>
            </a:r>
          </a:p>
          <a:p>
            <a:endParaRPr lang="en-US" sz="1400" dirty="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p:txBody>
      </p:sp>
      <p:sp>
        <p:nvSpPr>
          <p:cNvPr id="17" name="Rectangle 16"/>
          <p:cNvSpPr>
            <a:spLocks noChangeArrowheads="1"/>
          </p:cNvSpPr>
          <p:nvPr/>
        </p:nvSpPr>
        <p:spPr bwMode="auto">
          <a:xfrm>
            <a:off x="4932040" y="1275789"/>
            <a:ext cx="2592288" cy="2376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square" anchor="ctr">
            <a:spAutoFit/>
          </a:bodyPr>
          <a:lstStyle/>
          <a:p>
            <a:endParaRPr lang="sv-SE"/>
          </a:p>
        </p:txBody>
      </p:sp>
      <p:sp>
        <p:nvSpPr>
          <p:cNvPr id="19" name="Text Box 14"/>
          <p:cNvSpPr txBox="1">
            <a:spLocks noChangeArrowheads="1"/>
          </p:cNvSpPr>
          <p:nvPr/>
        </p:nvSpPr>
        <p:spPr bwMode="auto">
          <a:xfrm>
            <a:off x="4998919" y="2010970"/>
            <a:ext cx="1491723" cy="156966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50000"/>
              </a:spcBef>
              <a:tabLst>
                <a:tab pos="1524000" algn="l"/>
              </a:tabLst>
            </a:pP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smtClean="0">
                <a:solidFill>
                  <a:schemeClr val="tx2"/>
                </a:solidFill>
                <a:latin typeface="Verdana" pitchFamily="34" charset="0"/>
              </a:rPr>
              <a:t>deposit</a:t>
            </a: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 </a:t>
            </a:r>
            <a:r>
              <a:rPr lang="sv-SE" sz="1200" dirty="0" err="1">
                <a:solidFill>
                  <a:schemeClr val="tx2"/>
                </a:solidFill>
                <a:latin typeface="Verdana" pitchFamily="34" charset="0"/>
              </a:rPr>
              <a:t>quo</a:t>
            </a:r>
            <a:r>
              <a:rPr lang="sv-SE" sz="1200" dirty="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gorilla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a:solidFill>
                  <a:schemeClr val="tx2"/>
                </a:solidFill>
                <a:latin typeface="Verdana" pitchFamily="34" charset="0"/>
              </a:rPr>
              <a:t>. Souvlaki </a:t>
            </a:r>
            <a:r>
              <a:rPr lang="sv-SE" sz="1200" dirty="0" err="1" smtClean="0">
                <a:solidFill>
                  <a:schemeClr val="tx2"/>
                </a:solidFill>
                <a:latin typeface="Verdana" pitchFamily="34" charset="0"/>
              </a:rPr>
              <a:t>ignitus</a:t>
            </a:r>
            <a:endParaRPr lang="sv-SE" sz="1200" dirty="0">
              <a:solidFill>
                <a:schemeClr val="tx2"/>
              </a:solidFill>
              <a:latin typeface="Verdana" pitchFamily="34" charset="0"/>
            </a:endParaRPr>
          </a:p>
        </p:txBody>
      </p:sp>
      <p:sp>
        <p:nvSpPr>
          <p:cNvPr id="21" name="Rectangle 20"/>
          <p:cNvSpPr>
            <a:spLocks noChangeArrowheads="1"/>
          </p:cNvSpPr>
          <p:nvPr/>
        </p:nvSpPr>
        <p:spPr bwMode="auto">
          <a:xfrm>
            <a:off x="4996651" y="1306282"/>
            <a:ext cx="1485593"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endParaRPr lang="sv-SE"/>
          </a:p>
        </p:txBody>
      </p:sp>
      <p:cxnSp>
        <p:nvCxnSpPr>
          <p:cNvPr id="4" name="Straight Connector 3"/>
          <p:cNvCxnSpPr/>
          <p:nvPr/>
        </p:nvCxnSpPr>
        <p:spPr>
          <a:xfrm>
            <a:off x="6807686" y="1742811"/>
            <a:ext cx="36004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164288" y="1737184"/>
            <a:ext cx="0" cy="27378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65031"/>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Clear</a:t>
            </a:r>
            <a:endParaRPr lang="sv-SE" dirty="0"/>
          </a:p>
        </p:txBody>
      </p:sp>
      <p:sp>
        <p:nvSpPr>
          <p:cNvPr id="4" name="Rectangle 13"/>
          <p:cNvSpPr>
            <a:spLocks noChangeArrowheads="1"/>
          </p:cNvSpPr>
          <p:nvPr/>
        </p:nvSpPr>
        <p:spPr bwMode="auto">
          <a:xfrm>
            <a:off x="4355852" y="1201316"/>
            <a:ext cx="4392612" cy="1332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5" name="Text Box 14"/>
          <p:cNvSpPr txBox="1">
            <a:spLocks noChangeArrowheads="1"/>
          </p:cNvSpPr>
          <p:nvPr/>
        </p:nvSpPr>
        <p:spPr bwMode="auto">
          <a:xfrm>
            <a:off x="4415535" y="1252999"/>
            <a:ext cx="4321175" cy="1292662"/>
          </a:xfrm>
          <a:prstGeom prst="rect">
            <a:avLst/>
          </a:prstGeom>
          <a:noFill/>
          <a:ln w="9525" algn="ctr">
            <a:noFill/>
            <a:miter lim="800000"/>
            <a:headEnd/>
            <a:tailEnd/>
          </a:ln>
          <a:effectLst/>
        </p:spPr>
        <p:txBody>
          <a:bodyPr>
            <a:spAutoFit/>
          </a:bodyPr>
          <a:lstStyle/>
          <a:p>
            <a:pPr>
              <a:spcBef>
                <a:spcPct val="50000"/>
              </a:spcBef>
              <a:tabLst>
                <a:tab pos="1255713" algn="l"/>
              </a:tabLst>
            </a:pP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a:solidFill>
                  <a:schemeClr val="tx2"/>
                </a:solidFill>
                <a:latin typeface="Verdana" pitchFamily="34" charset="0"/>
              </a:rPr>
              <a:t>deposit</a:t>
            </a:r>
            <a:r>
              <a:rPr lang="sv-SE" sz="1200" dirty="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a:t>
            </a:r>
            <a:br>
              <a:rPr lang="sv-SE" sz="1200" dirty="0" smtClean="0">
                <a:solidFill>
                  <a:schemeClr val="tx2"/>
                </a:solidFill>
                <a:latin typeface="Verdana" pitchFamily="34" charset="0"/>
              </a:rPr>
            </a:b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quo</a:t>
            </a:r>
            <a:r>
              <a:rPr lang="sv-SE" sz="1200" dirty="0" smtClean="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a:t>
            </a: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orilla</a:t>
            </a:r>
            <a:r>
              <a:rPr lang="sv-SE" sz="1200" dirty="0" smtClean="0">
                <a:solidFill>
                  <a:schemeClr val="tx2"/>
                </a:solidFill>
                <a:latin typeface="Verdana" pitchFamily="34" charset="0"/>
              </a:rPr>
              <a:t>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smtClean="0">
                <a:solidFill>
                  <a:schemeClr val="tx2"/>
                </a:solidFill>
                <a:latin typeface="Verdana" pitchFamily="34" charset="0"/>
              </a:rPr>
              <a:t>.</a:t>
            </a:r>
          </a:p>
          <a:p>
            <a:pPr>
              <a:spcBef>
                <a:spcPct val="50000"/>
              </a:spcBef>
              <a:tabLst>
                <a:tab pos="1255713" algn="l"/>
              </a:tabLst>
            </a:pPr>
            <a:r>
              <a:rPr lang="sv-SE" sz="1200" dirty="0" smtClean="0">
                <a:solidFill>
                  <a:schemeClr val="tx2"/>
                </a:solidFill>
                <a:latin typeface="Verdana" pitchFamily="34" charset="0"/>
              </a:rPr>
              <a:t>	</a:t>
            </a:r>
            <a:r>
              <a:rPr lang="sv-SE" sz="1200" dirty="0" err="1" smtClean="0">
                <a:solidFill>
                  <a:srgbClr val="FF0000"/>
                </a:solidFill>
                <a:latin typeface="Verdana" pitchFamily="34" charset="0"/>
              </a:rPr>
              <a:t>Epsum</a:t>
            </a:r>
            <a:r>
              <a:rPr lang="sv-SE" sz="1200" dirty="0" smtClean="0">
                <a:solidFill>
                  <a:srgbClr val="FF0000"/>
                </a:solidFill>
                <a:latin typeface="Verdana" pitchFamily="34" charset="0"/>
              </a:rPr>
              <a:t> </a:t>
            </a:r>
            <a:r>
              <a:rPr lang="sv-SE" sz="1200" dirty="0" err="1">
                <a:solidFill>
                  <a:srgbClr val="FF0000"/>
                </a:solidFill>
                <a:latin typeface="Verdana" pitchFamily="34" charset="0"/>
              </a:rPr>
              <a:t>factori</a:t>
            </a:r>
            <a:r>
              <a:rPr lang="sv-SE" sz="1200" dirty="0">
                <a:solidFill>
                  <a:srgbClr val="FF0000"/>
                </a:solidFill>
                <a:latin typeface="Verdana" pitchFamily="34" charset="0"/>
              </a:rPr>
              <a:t> non </a:t>
            </a:r>
            <a:r>
              <a:rPr lang="sv-SE" sz="1200" dirty="0" err="1">
                <a:solidFill>
                  <a:srgbClr val="FF0000"/>
                </a:solidFill>
                <a:latin typeface="Verdana" pitchFamily="34" charset="0"/>
              </a:rPr>
              <a:t>deposit</a:t>
            </a:r>
            <a:r>
              <a:rPr lang="sv-SE" sz="1200" dirty="0">
                <a:solidFill>
                  <a:srgbClr val="FF0000"/>
                </a:solidFill>
                <a:latin typeface="Verdana" pitchFamily="34" charset="0"/>
              </a:rPr>
              <a:t> </a:t>
            </a:r>
            <a:r>
              <a:rPr lang="sv-SE" sz="1200" dirty="0" err="1">
                <a:solidFill>
                  <a:srgbClr val="FF0000"/>
                </a:solidFill>
                <a:latin typeface="Verdana" pitchFamily="34" charset="0"/>
              </a:rPr>
              <a:t>quid</a:t>
            </a:r>
            <a:r>
              <a:rPr lang="sv-SE" sz="1200" dirty="0">
                <a:solidFill>
                  <a:srgbClr val="FF0000"/>
                </a:solidFill>
                <a:latin typeface="Verdana" pitchFamily="34" charset="0"/>
              </a:rPr>
              <a:t> pro</a:t>
            </a:r>
            <a:br>
              <a:rPr lang="sv-SE" sz="1200" dirty="0">
                <a:solidFill>
                  <a:srgbClr val="FF0000"/>
                </a:solidFill>
                <a:latin typeface="Verdana" pitchFamily="34" charset="0"/>
              </a:rPr>
            </a:br>
            <a:r>
              <a:rPr lang="sv-SE" sz="1200" dirty="0">
                <a:solidFill>
                  <a:srgbClr val="FF0000"/>
                </a:solidFill>
                <a:latin typeface="Verdana" pitchFamily="34" charset="0"/>
              </a:rPr>
              <a:t>	</a:t>
            </a:r>
            <a:r>
              <a:rPr lang="sv-SE" sz="1200" dirty="0" err="1">
                <a:solidFill>
                  <a:srgbClr val="FF0000"/>
                </a:solidFill>
                <a:latin typeface="Verdana" pitchFamily="34" charset="0"/>
              </a:rPr>
              <a:t>quo</a:t>
            </a:r>
            <a:r>
              <a:rPr lang="sv-SE" sz="1200" dirty="0">
                <a:solidFill>
                  <a:srgbClr val="FF0000"/>
                </a:solidFill>
                <a:latin typeface="Verdana" pitchFamily="34" charset="0"/>
              </a:rPr>
              <a:t> </a:t>
            </a:r>
            <a:r>
              <a:rPr lang="sv-SE" sz="1200" dirty="0" err="1">
                <a:solidFill>
                  <a:srgbClr val="FF0000"/>
                </a:solidFill>
                <a:latin typeface="Verdana" pitchFamily="34" charset="0"/>
              </a:rPr>
              <a:t>hic</a:t>
            </a:r>
            <a:r>
              <a:rPr lang="sv-SE" sz="1200" dirty="0">
                <a:solidFill>
                  <a:srgbClr val="FF0000"/>
                </a:solidFill>
                <a:latin typeface="Verdana" pitchFamily="34" charset="0"/>
              </a:rPr>
              <a:t> </a:t>
            </a:r>
            <a:r>
              <a:rPr lang="sv-SE" sz="1200" dirty="0" err="1">
                <a:solidFill>
                  <a:srgbClr val="FF0000"/>
                </a:solidFill>
                <a:latin typeface="Verdana" pitchFamily="34" charset="0"/>
              </a:rPr>
              <a:t>escorol</a:t>
            </a:r>
            <a:r>
              <a:rPr lang="sv-SE" sz="1200" dirty="0">
                <a:solidFill>
                  <a:srgbClr val="FF0000"/>
                </a:solidFill>
                <a:latin typeface="Verdana" pitchFamily="34" charset="0"/>
              </a:rPr>
              <a:t>. </a:t>
            </a:r>
            <a:r>
              <a:rPr lang="sv-SE" sz="1200" dirty="0" err="1">
                <a:solidFill>
                  <a:srgbClr val="FF0000"/>
                </a:solidFill>
                <a:latin typeface="Verdana" pitchFamily="34" charset="0"/>
              </a:rPr>
              <a:t>Olypian</a:t>
            </a:r>
            <a:r>
              <a:rPr lang="sv-SE" sz="1200" dirty="0">
                <a:solidFill>
                  <a:srgbClr val="FF0000"/>
                </a:solidFill>
                <a:latin typeface="Verdana" pitchFamily="34" charset="0"/>
              </a:rPr>
              <a:t> </a:t>
            </a:r>
            <a:r>
              <a:rPr lang="sv-SE" sz="1200" dirty="0" err="1">
                <a:solidFill>
                  <a:srgbClr val="FF0000"/>
                </a:solidFill>
                <a:latin typeface="Verdana" pitchFamily="34" charset="0"/>
              </a:rPr>
              <a:t>quarrels</a:t>
            </a:r>
            <a:r>
              <a:rPr lang="sv-SE" sz="1200" dirty="0">
                <a:solidFill>
                  <a:srgbClr val="FF0000"/>
                </a:solidFill>
                <a:latin typeface="Verdana" pitchFamily="34" charset="0"/>
              </a:rPr>
              <a:t> et </a:t>
            </a:r>
            <a:r>
              <a:rPr lang="sv-SE" sz="1200" dirty="0" err="1" smtClean="0">
                <a:solidFill>
                  <a:srgbClr val="FF0000"/>
                </a:solidFill>
                <a:latin typeface="Verdana" pitchFamily="34" charset="0"/>
              </a:rPr>
              <a:t>orilla</a:t>
            </a:r>
            <a:r>
              <a:rPr lang="sv-SE" sz="1200" dirty="0" smtClean="0">
                <a:solidFill>
                  <a:srgbClr val="FF0000"/>
                </a:solidFill>
                <a:latin typeface="Verdana" pitchFamily="34" charset="0"/>
              </a:rPr>
              <a:t> </a:t>
            </a:r>
            <a:r>
              <a:rPr lang="sv-SE" sz="1200" dirty="0" err="1">
                <a:solidFill>
                  <a:srgbClr val="FF0000"/>
                </a:solidFill>
                <a:latin typeface="Verdana" pitchFamily="34" charset="0"/>
              </a:rPr>
              <a:t>congolium</a:t>
            </a:r>
            <a:r>
              <a:rPr lang="sv-SE" sz="1200" dirty="0">
                <a:solidFill>
                  <a:srgbClr val="FF0000"/>
                </a:solidFill>
                <a:latin typeface="Verdana" pitchFamily="34" charset="0"/>
              </a:rPr>
              <a:t> sic ad </a:t>
            </a:r>
            <a:r>
              <a:rPr lang="sv-SE" sz="1200" dirty="0" err="1">
                <a:solidFill>
                  <a:srgbClr val="FF0000"/>
                </a:solidFill>
                <a:latin typeface="Verdana" pitchFamily="34" charset="0"/>
              </a:rPr>
              <a:t>nauseum</a:t>
            </a:r>
            <a:r>
              <a:rPr lang="sv-SE" sz="1200" dirty="0">
                <a:solidFill>
                  <a:srgbClr val="FF0000"/>
                </a:solidFill>
                <a:latin typeface="Verdana" pitchFamily="34" charset="0"/>
              </a:rPr>
              <a:t>.</a:t>
            </a:r>
          </a:p>
        </p:txBody>
      </p:sp>
      <p:sp>
        <p:nvSpPr>
          <p:cNvPr id="13" name="Rectangle 12"/>
          <p:cNvSpPr/>
          <p:nvPr/>
        </p:nvSpPr>
        <p:spPr>
          <a:xfrm>
            <a:off x="451825" y="1345332"/>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err="1" smtClean="0">
                <a:solidFill>
                  <a:schemeClr val="accent3"/>
                </a:solidFill>
                <a:latin typeface="Courier New" pitchFamily="49" charset="0"/>
                <a:cs typeface="Courier New" pitchFamily="49" charset="0"/>
              </a:rPr>
              <a:t>p.redtext</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clear</a:t>
            </a:r>
            <a:r>
              <a:rPr lang="en-US" sz="1400" b="1" dirty="0" smtClean="0">
                <a:solidFill>
                  <a:schemeClr val="tx1"/>
                </a:solidFill>
                <a:latin typeface="Courier New" pitchFamily="49" charset="0"/>
                <a:cs typeface="Courier New" pitchFamily="49" charset="0"/>
              </a:rPr>
              <a:t>: none; </a:t>
            </a:r>
          </a:p>
          <a:p>
            <a:r>
              <a:rPr lang="en-US" sz="1400" b="1" dirty="0" smtClean="0">
                <a:solidFill>
                  <a:schemeClr val="tx1"/>
                </a:solidFill>
                <a:latin typeface="Courier New" pitchFamily="49" charset="0"/>
                <a:cs typeface="Courier New" pitchFamily="49" charset="0"/>
              </a:rPr>
              <a:t>}</a:t>
            </a:r>
          </a:p>
        </p:txBody>
      </p:sp>
      <p:sp>
        <p:nvSpPr>
          <p:cNvPr id="14" name="Freeform 13"/>
          <p:cNvSpPr/>
          <p:nvPr/>
        </p:nvSpPr>
        <p:spPr>
          <a:xfrm>
            <a:off x="2094931" y="1707532"/>
            <a:ext cx="962168" cy="598940"/>
          </a:xfrm>
          <a:custGeom>
            <a:avLst/>
            <a:gdLst>
              <a:gd name="connsiteX0" fmla="*/ 962168 w 962168"/>
              <a:gd name="connsiteY0" fmla="*/ 598940 h 598940"/>
              <a:gd name="connsiteX1" fmla="*/ 757451 w 962168"/>
              <a:gd name="connsiteY1" fmla="*/ 66677 h 598940"/>
              <a:gd name="connsiteX2" fmla="*/ 0 w 962168"/>
              <a:gd name="connsiteY2" fmla="*/ 25734 h 598940"/>
            </a:gdLst>
            <a:ahLst/>
            <a:cxnLst>
              <a:cxn ang="0">
                <a:pos x="connsiteX0" y="connsiteY0"/>
              </a:cxn>
              <a:cxn ang="0">
                <a:pos x="connsiteX1" y="connsiteY1"/>
              </a:cxn>
              <a:cxn ang="0">
                <a:pos x="connsiteX2" y="connsiteY2"/>
              </a:cxn>
            </a:cxnLst>
            <a:rect l="l" t="t" r="r" b="b"/>
            <a:pathLst>
              <a:path w="962168" h="598940">
                <a:moveTo>
                  <a:pt x="962168" y="598940"/>
                </a:moveTo>
                <a:cubicBezTo>
                  <a:pt x="939990" y="380575"/>
                  <a:pt x="917812" y="162211"/>
                  <a:pt x="757451" y="66677"/>
                </a:cubicBezTo>
                <a:cubicBezTo>
                  <a:pt x="597090" y="-28857"/>
                  <a:pt x="298545" y="-1562"/>
                  <a:pt x="0" y="2573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TextBox 14"/>
          <p:cNvSpPr txBox="1"/>
          <p:nvPr/>
        </p:nvSpPr>
        <p:spPr>
          <a:xfrm rot="20973423">
            <a:off x="2869591" y="2213007"/>
            <a:ext cx="928459" cy="369332"/>
          </a:xfrm>
          <a:prstGeom prst="rect">
            <a:avLst/>
          </a:prstGeom>
          <a:noFill/>
        </p:spPr>
        <p:txBody>
          <a:bodyPr wrap="none" rtlCol="0">
            <a:spAutoFit/>
          </a:bodyPr>
          <a:lstStyle/>
          <a:p>
            <a:r>
              <a:rPr lang="sv-SE" dirty="0" smtClean="0">
                <a:solidFill>
                  <a:srgbClr val="FF0000"/>
                </a:solidFill>
                <a:latin typeface="Minya Nouvelle" pitchFamily="2" charset="0"/>
              </a:rPr>
              <a:t>default</a:t>
            </a:r>
          </a:p>
        </p:txBody>
      </p:sp>
      <p:pic>
        <p:nvPicPr>
          <p:cNvPr id="137218" name="Picture 2" descr="L:\WorkSpace\tstjo\Icons\v_collection_png\128x128\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250" y="114327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51825" y="3252151"/>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err="1" smtClean="0">
                <a:solidFill>
                  <a:schemeClr val="accent3"/>
                </a:solidFill>
                <a:latin typeface="Courier New" pitchFamily="49" charset="0"/>
                <a:cs typeface="Courier New" pitchFamily="49" charset="0"/>
              </a:rPr>
              <a:t>p.redtext</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clear</a:t>
            </a:r>
            <a:r>
              <a:rPr lang="en-US" sz="1400" b="1" dirty="0" smtClean="0">
                <a:solidFill>
                  <a:schemeClr val="tx1"/>
                </a:solidFill>
                <a:latin typeface="Courier New" pitchFamily="49" charset="0"/>
                <a:cs typeface="Courier New" pitchFamily="49" charset="0"/>
              </a:rPr>
              <a:t>: left; </a:t>
            </a:r>
          </a:p>
          <a:p>
            <a:r>
              <a:rPr lang="en-US" sz="1400" b="1" dirty="0" smtClean="0">
                <a:solidFill>
                  <a:schemeClr val="tx1"/>
                </a:solidFill>
                <a:latin typeface="Courier New" pitchFamily="49" charset="0"/>
                <a:cs typeface="Courier New" pitchFamily="49" charset="0"/>
              </a:rPr>
              <a:t>}</a:t>
            </a:r>
          </a:p>
        </p:txBody>
      </p:sp>
      <p:sp>
        <p:nvSpPr>
          <p:cNvPr id="20" name="Rectangle 13"/>
          <p:cNvSpPr>
            <a:spLocks noChangeArrowheads="1"/>
          </p:cNvSpPr>
          <p:nvPr/>
        </p:nvSpPr>
        <p:spPr bwMode="auto">
          <a:xfrm>
            <a:off x="4355976" y="2896724"/>
            <a:ext cx="4392612" cy="1476000"/>
          </a:xfrm>
          <a:prstGeom prst="rect">
            <a:avLst/>
          </a:prstGeom>
          <a:solidFill>
            <a:schemeClr val="bg1"/>
          </a:solidFill>
          <a:ln w="12700" algn="ctr">
            <a:solidFill>
              <a:schemeClr val="tx1"/>
            </a:solidFill>
            <a:miter lim="800000"/>
            <a:headEnd/>
            <a:tailEnd/>
          </a:ln>
          <a:effectLst>
            <a:outerShdw blurRad="50800" dist="38100" dir="5400000" algn="t" rotWithShape="0">
              <a:prstClr val="black">
                <a:alpha val="40000"/>
              </a:prstClr>
            </a:outerShdw>
          </a:effectLst>
        </p:spPr>
        <p:txBody>
          <a:bodyPr wrap="none" anchor="ctr">
            <a:spAutoFit/>
          </a:bodyPr>
          <a:lstStyle/>
          <a:p>
            <a:endParaRPr lang="sv-SE"/>
          </a:p>
        </p:txBody>
      </p:sp>
      <p:sp>
        <p:nvSpPr>
          <p:cNvPr id="21" name="Text Box 14"/>
          <p:cNvSpPr txBox="1">
            <a:spLocks noChangeArrowheads="1"/>
          </p:cNvSpPr>
          <p:nvPr/>
        </p:nvSpPr>
        <p:spPr bwMode="auto">
          <a:xfrm>
            <a:off x="4415659" y="2948407"/>
            <a:ext cx="4321175" cy="1477328"/>
          </a:xfrm>
          <a:prstGeom prst="rect">
            <a:avLst/>
          </a:prstGeom>
          <a:noFill/>
          <a:ln w="9525" algn="ctr">
            <a:noFill/>
            <a:miter lim="800000"/>
            <a:headEnd/>
            <a:tailEnd/>
          </a:ln>
          <a:effectLst/>
        </p:spPr>
        <p:txBody>
          <a:bodyPr>
            <a:spAutoFit/>
          </a:bodyPr>
          <a:lstStyle/>
          <a:p>
            <a:pPr>
              <a:spcBef>
                <a:spcPct val="50000"/>
              </a:spcBef>
              <a:tabLst>
                <a:tab pos="1255713" algn="l"/>
              </a:tabLst>
            </a:pP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Epsum</a:t>
            </a:r>
            <a:r>
              <a:rPr lang="sv-SE" sz="1200" dirty="0" smtClean="0">
                <a:solidFill>
                  <a:schemeClr val="tx2"/>
                </a:solidFill>
                <a:latin typeface="Verdana" pitchFamily="34" charset="0"/>
              </a:rPr>
              <a:t> </a:t>
            </a:r>
            <a:r>
              <a:rPr lang="sv-SE" sz="1200" dirty="0" err="1">
                <a:solidFill>
                  <a:schemeClr val="tx2"/>
                </a:solidFill>
                <a:latin typeface="Verdana" pitchFamily="34" charset="0"/>
              </a:rPr>
              <a:t>factori</a:t>
            </a:r>
            <a:r>
              <a:rPr lang="sv-SE" sz="1200" dirty="0">
                <a:solidFill>
                  <a:schemeClr val="tx2"/>
                </a:solidFill>
                <a:latin typeface="Verdana" pitchFamily="34" charset="0"/>
              </a:rPr>
              <a:t> non </a:t>
            </a:r>
            <a:r>
              <a:rPr lang="sv-SE" sz="1200" dirty="0" err="1">
                <a:solidFill>
                  <a:schemeClr val="tx2"/>
                </a:solidFill>
                <a:latin typeface="Verdana" pitchFamily="34" charset="0"/>
              </a:rPr>
              <a:t>deposit</a:t>
            </a:r>
            <a:r>
              <a:rPr lang="sv-SE" sz="1200" dirty="0">
                <a:solidFill>
                  <a:schemeClr val="tx2"/>
                </a:solidFill>
                <a:latin typeface="Verdana" pitchFamily="34" charset="0"/>
              </a:rPr>
              <a:t> </a:t>
            </a:r>
            <a:r>
              <a:rPr lang="sv-SE" sz="1200" dirty="0" err="1" smtClean="0">
                <a:solidFill>
                  <a:schemeClr val="tx2"/>
                </a:solidFill>
                <a:latin typeface="Verdana" pitchFamily="34" charset="0"/>
              </a:rPr>
              <a:t>quid</a:t>
            </a:r>
            <a:r>
              <a:rPr lang="sv-SE" sz="1200" dirty="0" smtClean="0">
                <a:solidFill>
                  <a:schemeClr val="tx2"/>
                </a:solidFill>
                <a:latin typeface="Verdana" pitchFamily="34" charset="0"/>
              </a:rPr>
              <a:t> pro</a:t>
            </a:r>
            <a:br>
              <a:rPr lang="sv-SE" sz="1200" dirty="0" smtClean="0">
                <a:solidFill>
                  <a:schemeClr val="tx2"/>
                </a:solidFill>
                <a:latin typeface="Verdana" pitchFamily="34" charset="0"/>
              </a:rPr>
            </a:b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quo</a:t>
            </a:r>
            <a:r>
              <a:rPr lang="sv-SE" sz="1200" dirty="0" smtClean="0">
                <a:solidFill>
                  <a:schemeClr val="tx2"/>
                </a:solidFill>
                <a:latin typeface="Verdana" pitchFamily="34" charset="0"/>
              </a:rPr>
              <a:t> </a:t>
            </a:r>
            <a:r>
              <a:rPr lang="sv-SE" sz="1200" dirty="0" err="1">
                <a:solidFill>
                  <a:schemeClr val="tx2"/>
                </a:solidFill>
                <a:latin typeface="Verdana" pitchFamily="34" charset="0"/>
              </a:rPr>
              <a:t>hic</a:t>
            </a:r>
            <a:r>
              <a:rPr lang="sv-SE" sz="1200" dirty="0">
                <a:solidFill>
                  <a:schemeClr val="tx2"/>
                </a:solidFill>
                <a:latin typeface="Verdana" pitchFamily="34" charset="0"/>
              </a:rPr>
              <a:t> </a:t>
            </a:r>
            <a:r>
              <a:rPr lang="sv-SE" sz="1200" dirty="0" err="1">
                <a:solidFill>
                  <a:schemeClr val="tx2"/>
                </a:solidFill>
                <a:latin typeface="Verdana" pitchFamily="34" charset="0"/>
              </a:rPr>
              <a:t>escorol</a:t>
            </a:r>
            <a:r>
              <a:rPr lang="sv-SE" sz="1200" dirty="0">
                <a:solidFill>
                  <a:schemeClr val="tx2"/>
                </a:solidFill>
                <a:latin typeface="Verdana" pitchFamily="34" charset="0"/>
              </a:rPr>
              <a:t>. </a:t>
            </a:r>
            <a:r>
              <a:rPr lang="sv-SE" sz="1200" dirty="0" err="1" smtClean="0">
                <a:solidFill>
                  <a:schemeClr val="tx2"/>
                </a:solidFill>
                <a:latin typeface="Verdana" pitchFamily="34" charset="0"/>
              </a:rPr>
              <a:t>Olypian</a:t>
            </a:r>
            <a:r>
              <a:rPr lang="sv-SE" sz="1200" dirty="0" smtClean="0">
                <a:solidFill>
                  <a:schemeClr val="tx2"/>
                </a:solidFill>
                <a:latin typeface="Verdana" pitchFamily="34" charset="0"/>
              </a:rPr>
              <a:t> </a:t>
            </a:r>
            <a:r>
              <a:rPr lang="sv-SE" sz="1200" dirty="0" err="1">
                <a:solidFill>
                  <a:schemeClr val="tx2"/>
                </a:solidFill>
                <a:latin typeface="Verdana" pitchFamily="34" charset="0"/>
              </a:rPr>
              <a:t>quarrels</a:t>
            </a:r>
            <a:r>
              <a:rPr lang="sv-SE" sz="1200" dirty="0">
                <a:solidFill>
                  <a:schemeClr val="tx2"/>
                </a:solidFill>
                <a:latin typeface="Verdana" pitchFamily="34" charset="0"/>
              </a:rPr>
              <a:t> et </a:t>
            </a: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smtClean="0">
                <a:solidFill>
                  <a:schemeClr val="tx2"/>
                </a:solidFill>
                <a:latin typeface="Verdana" pitchFamily="34" charset="0"/>
              </a:rPr>
              <a:t>	</a:t>
            </a:r>
            <a:r>
              <a:rPr lang="sv-SE" sz="1200" dirty="0" err="1" smtClean="0">
                <a:solidFill>
                  <a:schemeClr val="tx2"/>
                </a:solidFill>
                <a:latin typeface="Verdana" pitchFamily="34" charset="0"/>
              </a:rPr>
              <a:t>orilla</a:t>
            </a:r>
            <a:r>
              <a:rPr lang="sv-SE" sz="1200" dirty="0" smtClean="0">
                <a:solidFill>
                  <a:schemeClr val="tx2"/>
                </a:solidFill>
                <a:latin typeface="Verdana" pitchFamily="34" charset="0"/>
              </a:rPr>
              <a:t> </a:t>
            </a:r>
            <a:r>
              <a:rPr lang="sv-SE" sz="1200" dirty="0" err="1">
                <a:solidFill>
                  <a:schemeClr val="tx2"/>
                </a:solidFill>
                <a:latin typeface="Verdana" pitchFamily="34" charset="0"/>
              </a:rPr>
              <a:t>congolium</a:t>
            </a:r>
            <a:r>
              <a:rPr lang="sv-SE" sz="1200" dirty="0">
                <a:solidFill>
                  <a:schemeClr val="tx2"/>
                </a:solidFill>
                <a:latin typeface="Verdana" pitchFamily="34" charset="0"/>
              </a:rPr>
              <a:t> sic ad </a:t>
            </a:r>
            <a:r>
              <a:rPr lang="sv-SE" sz="1200" dirty="0" err="1">
                <a:solidFill>
                  <a:schemeClr val="tx2"/>
                </a:solidFill>
                <a:latin typeface="Verdana" pitchFamily="34" charset="0"/>
              </a:rPr>
              <a:t>nauseum</a:t>
            </a:r>
            <a:r>
              <a:rPr lang="sv-SE" sz="1200" dirty="0" smtClean="0">
                <a:solidFill>
                  <a:schemeClr val="tx2"/>
                </a:solidFill>
                <a:latin typeface="Verdana" pitchFamily="34" charset="0"/>
              </a:rPr>
              <a:t>.</a:t>
            </a:r>
          </a:p>
          <a:p>
            <a:pPr>
              <a:spcBef>
                <a:spcPct val="50000"/>
              </a:spcBef>
              <a:tabLst>
                <a:tab pos="1255713" algn="l"/>
              </a:tabLst>
            </a:pPr>
            <a:r>
              <a:rPr lang="sv-SE" sz="1200" dirty="0" smtClean="0">
                <a:solidFill>
                  <a:schemeClr val="tx2"/>
                </a:solidFill>
                <a:latin typeface="Verdana" pitchFamily="34" charset="0"/>
              </a:rPr>
              <a:t>	</a:t>
            </a:r>
            <a:br>
              <a:rPr lang="sv-SE" sz="1200" dirty="0" smtClean="0">
                <a:solidFill>
                  <a:schemeClr val="tx2"/>
                </a:solidFill>
                <a:latin typeface="Verdana" pitchFamily="34" charset="0"/>
              </a:rPr>
            </a:br>
            <a:r>
              <a:rPr lang="sv-SE" sz="1200" dirty="0" smtClean="0">
                <a:solidFill>
                  <a:schemeClr val="tx2"/>
                </a:solidFill>
                <a:latin typeface="Verdana" pitchFamily="34" charset="0"/>
              </a:rPr>
              <a:t/>
            </a:r>
            <a:br>
              <a:rPr lang="sv-SE" sz="1200" dirty="0" smtClean="0">
                <a:solidFill>
                  <a:schemeClr val="tx2"/>
                </a:solidFill>
                <a:latin typeface="Verdana" pitchFamily="34" charset="0"/>
              </a:rPr>
            </a:br>
            <a:r>
              <a:rPr lang="sv-SE" sz="1200" dirty="0" err="1" smtClean="0">
                <a:solidFill>
                  <a:srgbClr val="FF0000"/>
                </a:solidFill>
                <a:latin typeface="Verdana" pitchFamily="34" charset="0"/>
              </a:rPr>
              <a:t>Epsum</a:t>
            </a:r>
            <a:r>
              <a:rPr lang="sv-SE" sz="1200" dirty="0" smtClean="0">
                <a:solidFill>
                  <a:srgbClr val="FF0000"/>
                </a:solidFill>
                <a:latin typeface="Verdana" pitchFamily="34" charset="0"/>
              </a:rPr>
              <a:t> </a:t>
            </a:r>
            <a:r>
              <a:rPr lang="sv-SE" sz="1200" dirty="0" err="1">
                <a:solidFill>
                  <a:srgbClr val="FF0000"/>
                </a:solidFill>
                <a:latin typeface="Verdana" pitchFamily="34" charset="0"/>
              </a:rPr>
              <a:t>factori</a:t>
            </a:r>
            <a:r>
              <a:rPr lang="sv-SE" sz="1200" dirty="0">
                <a:solidFill>
                  <a:srgbClr val="FF0000"/>
                </a:solidFill>
                <a:latin typeface="Verdana" pitchFamily="34" charset="0"/>
              </a:rPr>
              <a:t> non </a:t>
            </a:r>
            <a:r>
              <a:rPr lang="sv-SE" sz="1200" dirty="0" err="1">
                <a:solidFill>
                  <a:srgbClr val="FF0000"/>
                </a:solidFill>
                <a:latin typeface="Verdana" pitchFamily="34" charset="0"/>
              </a:rPr>
              <a:t>deposit</a:t>
            </a:r>
            <a:r>
              <a:rPr lang="sv-SE" sz="1200" dirty="0">
                <a:solidFill>
                  <a:srgbClr val="FF0000"/>
                </a:solidFill>
                <a:latin typeface="Verdana" pitchFamily="34" charset="0"/>
              </a:rPr>
              <a:t> </a:t>
            </a:r>
            <a:r>
              <a:rPr lang="sv-SE" sz="1200" dirty="0" err="1">
                <a:solidFill>
                  <a:srgbClr val="FF0000"/>
                </a:solidFill>
                <a:latin typeface="Verdana" pitchFamily="34" charset="0"/>
              </a:rPr>
              <a:t>quid</a:t>
            </a:r>
            <a:r>
              <a:rPr lang="sv-SE" sz="1200" dirty="0">
                <a:solidFill>
                  <a:srgbClr val="FF0000"/>
                </a:solidFill>
                <a:latin typeface="Verdana" pitchFamily="34" charset="0"/>
              </a:rPr>
              <a:t> </a:t>
            </a:r>
            <a:r>
              <a:rPr lang="sv-SE" sz="1200" dirty="0" smtClean="0">
                <a:solidFill>
                  <a:srgbClr val="FF0000"/>
                </a:solidFill>
                <a:latin typeface="Verdana" pitchFamily="34" charset="0"/>
              </a:rPr>
              <a:t>pro</a:t>
            </a:r>
            <a:r>
              <a:rPr lang="sv-SE" sz="1200" dirty="0">
                <a:solidFill>
                  <a:srgbClr val="FF0000"/>
                </a:solidFill>
                <a:latin typeface="Verdana" pitchFamily="34" charset="0"/>
              </a:rPr>
              <a:t>	</a:t>
            </a:r>
            <a:r>
              <a:rPr lang="sv-SE" sz="1200" dirty="0" err="1">
                <a:solidFill>
                  <a:srgbClr val="FF0000"/>
                </a:solidFill>
                <a:latin typeface="Verdana" pitchFamily="34" charset="0"/>
              </a:rPr>
              <a:t>quo</a:t>
            </a:r>
            <a:r>
              <a:rPr lang="sv-SE" sz="1200" dirty="0">
                <a:solidFill>
                  <a:srgbClr val="FF0000"/>
                </a:solidFill>
                <a:latin typeface="Verdana" pitchFamily="34" charset="0"/>
              </a:rPr>
              <a:t> </a:t>
            </a:r>
            <a:r>
              <a:rPr lang="sv-SE" sz="1200" dirty="0" err="1">
                <a:solidFill>
                  <a:srgbClr val="FF0000"/>
                </a:solidFill>
                <a:latin typeface="Verdana" pitchFamily="34" charset="0"/>
              </a:rPr>
              <a:t>hic</a:t>
            </a:r>
            <a:r>
              <a:rPr lang="sv-SE" sz="1200" dirty="0">
                <a:solidFill>
                  <a:srgbClr val="FF0000"/>
                </a:solidFill>
                <a:latin typeface="Verdana" pitchFamily="34" charset="0"/>
              </a:rPr>
              <a:t> </a:t>
            </a:r>
            <a:r>
              <a:rPr lang="sv-SE" sz="1200" dirty="0" err="1">
                <a:solidFill>
                  <a:srgbClr val="FF0000"/>
                </a:solidFill>
                <a:latin typeface="Verdana" pitchFamily="34" charset="0"/>
              </a:rPr>
              <a:t>escorol</a:t>
            </a:r>
            <a:r>
              <a:rPr lang="sv-SE" sz="1200" dirty="0">
                <a:solidFill>
                  <a:srgbClr val="FF0000"/>
                </a:solidFill>
                <a:latin typeface="Verdana" pitchFamily="34" charset="0"/>
              </a:rPr>
              <a:t>. </a:t>
            </a:r>
            <a:r>
              <a:rPr lang="sv-SE" sz="1200" dirty="0" err="1">
                <a:solidFill>
                  <a:srgbClr val="FF0000"/>
                </a:solidFill>
                <a:latin typeface="Verdana" pitchFamily="34" charset="0"/>
              </a:rPr>
              <a:t>Olypian</a:t>
            </a:r>
            <a:r>
              <a:rPr lang="sv-SE" sz="1200" dirty="0">
                <a:solidFill>
                  <a:srgbClr val="FF0000"/>
                </a:solidFill>
                <a:latin typeface="Verdana" pitchFamily="34" charset="0"/>
              </a:rPr>
              <a:t> </a:t>
            </a:r>
            <a:r>
              <a:rPr lang="sv-SE" sz="1200" dirty="0" err="1">
                <a:solidFill>
                  <a:srgbClr val="FF0000"/>
                </a:solidFill>
                <a:latin typeface="Verdana" pitchFamily="34" charset="0"/>
              </a:rPr>
              <a:t>quarrels</a:t>
            </a:r>
            <a:r>
              <a:rPr lang="sv-SE" sz="1200" dirty="0">
                <a:solidFill>
                  <a:srgbClr val="FF0000"/>
                </a:solidFill>
                <a:latin typeface="Verdana" pitchFamily="34" charset="0"/>
              </a:rPr>
              <a:t> et </a:t>
            </a:r>
            <a:r>
              <a:rPr lang="sv-SE" sz="1200" dirty="0" err="1" smtClean="0">
                <a:solidFill>
                  <a:srgbClr val="FF0000"/>
                </a:solidFill>
                <a:latin typeface="Verdana" pitchFamily="34" charset="0"/>
              </a:rPr>
              <a:t>orilla</a:t>
            </a:r>
            <a:r>
              <a:rPr lang="sv-SE" sz="1200" dirty="0" smtClean="0">
                <a:solidFill>
                  <a:srgbClr val="FF0000"/>
                </a:solidFill>
                <a:latin typeface="Verdana" pitchFamily="34" charset="0"/>
              </a:rPr>
              <a:t> </a:t>
            </a:r>
            <a:r>
              <a:rPr lang="sv-SE" sz="1200" dirty="0" err="1">
                <a:solidFill>
                  <a:srgbClr val="FF0000"/>
                </a:solidFill>
                <a:latin typeface="Verdana" pitchFamily="34" charset="0"/>
              </a:rPr>
              <a:t>congolium</a:t>
            </a:r>
            <a:r>
              <a:rPr lang="sv-SE" sz="1200" dirty="0">
                <a:solidFill>
                  <a:srgbClr val="FF0000"/>
                </a:solidFill>
                <a:latin typeface="Verdana" pitchFamily="34" charset="0"/>
              </a:rPr>
              <a:t> sic ad </a:t>
            </a:r>
            <a:r>
              <a:rPr lang="sv-SE" sz="1200" dirty="0" err="1">
                <a:solidFill>
                  <a:srgbClr val="FF0000"/>
                </a:solidFill>
                <a:latin typeface="Verdana" pitchFamily="34" charset="0"/>
              </a:rPr>
              <a:t>nauseum</a:t>
            </a:r>
            <a:r>
              <a:rPr lang="sv-SE" sz="1200" dirty="0">
                <a:solidFill>
                  <a:srgbClr val="FF0000"/>
                </a:solidFill>
                <a:latin typeface="Verdana" pitchFamily="34" charset="0"/>
              </a:rPr>
              <a:t>.</a:t>
            </a:r>
          </a:p>
        </p:txBody>
      </p:sp>
      <p:pic>
        <p:nvPicPr>
          <p:cNvPr id="22" name="Picture 2" descr="L:\WorkSpace\tstjo\Icons\v_collection_png\128x128\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374" y="2838687"/>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a:off x="7236296" y="3634724"/>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1678675" y="3749398"/>
            <a:ext cx="1576316" cy="1057702"/>
          </a:xfrm>
          <a:custGeom>
            <a:avLst/>
            <a:gdLst>
              <a:gd name="connsiteX0" fmla="*/ 1576316 w 1576316"/>
              <a:gd name="connsiteY0" fmla="*/ 1057702 h 1057702"/>
              <a:gd name="connsiteX1" fmla="*/ 443552 w 1576316"/>
              <a:gd name="connsiteY1" fmla="*/ 866633 h 1057702"/>
              <a:gd name="connsiteX2" fmla="*/ 0 w 1576316"/>
              <a:gd name="connsiteY2" fmla="*/ 0 h 1057702"/>
              <a:gd name="connsiteX3" fmla="*/ 0 w 1576316"/>
              <a:gd name="connsiteY3" fmla="*/ 0 h 1057702"/>
            </a:gdLst>
            <a:ahLst/>
            <a:cxnLst>
              <a:cxn ang="0">
                <a:pos x="connsiteX0" y="connsiteY0"/>
              </a:cxn>
              <a:cxn ang="0">
                <a:pos x="connsiteX1" y="connsiteY1"/>
              </a:cxn>
              <a:cxn ang="0">
                <a:pos x="connsiteX2" y="connsiteY2"/>
              </a:cxn>
              <a:cxn ang="0">
                <a:pos x="connsiteX3" y="connsiteY3"/>
              </a:cxn>
            </a:cxnLst>
            <a:rect l="l" t="t" r="r" b="b"/>
            <a:pathLst>
              <a:path w="1576316" h="1057702">
                <a:moveTo>
                  <a:pt x="1576316" y="1057702"/>
                </a:moveTo>
                <a:cubicBezTo>
                  <a:pt x="1141293" y="1050309"/>
                  <a:pt x="706271" y="1042917"/>
                  <a:pt x="443552" y="866633"/>
                </a:cubicBezTo>
                <a:cubicBezTo>
                  <a:pt x="180833" y="690349"/>
                  <a:pt x="0" y="0"/>
                  <a:pt x="0" y="0"/>
                </a:cubicBezTo>
                <a:lnTo>
                  <a:pt x="0" y="0"/>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TextBox 27"/>
          <p:cNvSpPr txBox="1"/>
          <p:nvPr/>
        </p:nvSpPr>
        <p:spPr>
          <a:xfrm rot="20973423">
            <a:off x="1879639" y="4936717"/>
            <a:ext cx="1766830" cy="646331"/>
          </a:xfrm>
          <a:prstGeom prst="rect">
            <a:avLst/>
          </a:prstGeom>
          <a:noFill/>
        </p:spPr>
        <p:txBody>
          <a:bodyPr wrap="none" rtlCol="0">
            <a:spAutoFit/>
          </a:bodyPr>
          <a:lstStyle/>
          <a:p>
            <a:pPr algn="r"/>
            <a:r>
              <a:rPr lang="sv-SE" dirty="0" smtClean="0">
                <a:solidFill>
                  <a:srgbClr val="FF0000"/>
                </a:solidFill>
                <a:latin typeface="Minya Nouvelle" pitchFamily="2" charset="0"/>
              </a:rPr>
              <a:t>right och </a:t>
            </a:r>
            <a:r>
              <a:rPr lang="sv-SE" dirty="0" err="1" smtClean="0">
                <a:solidFill>
                  <a:srgbClr val="FF0000"/>
                </a:solidFill>
                <a:latin typeface="Minya Nouvelle" pitchFamily="2" charset="0"/>
              </a:rPr>
              <a:t>both</a:t>
            </a:r>
            <a:r>
              <a:rPr lang="sv-SE" dirty="0" smtClean="0">
                <a:solidFill>
                  <a:srgbClr val="FF0000"/>
                </a:solidFill>
                <a:latin typeface="Minya Nouvelle" pitchFamily="2" charset="0"/>
              </a:rPr>
              <a:t> </a:t>
            </a:r>
            <a:br>
              <a:rPr lang="sv-SE" dirty="0" smtClean="0">
                <a:solidFill>
                  <a:srgbClr val="FF0000"/>
                </a:solidFill>
                <a:latin typeface="Minya Nouvelle" pitchFamily="2" charset="0"/>
              </a:rPr>
            </a:br>
            <a:r>
              <a:rPr lang="sv-SE" dirty="0" smtClean="0">
                <a:solidFill>
                  <a:srgbClr val="FF0000"/>
                </a:solidFill>
                <a:latin typeface="Minya Nouvelle" pitchFamily="2" charset="0"/>
              </a:rPr>
              <a:t>finns också</a:t>
            </a:r>
          </a:p>
        </p:txBody>
      </p:sp>
    </p:spTree>
    <p:extLst>
      <p:ext uri="{BB962C8B-B14F-4D97-AF65-F5344CB8AC3E}">
        <p14:creationId xmlns:p14="http://schemas.microsoft.com/office/powerpoint/2010/main" val="203483602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Att tänka på vid float</a:t>
            </a:r>
            <a:endParaRPr lang="sv-SE" dirty="0"/>
          </a:p>
        </p:txBody>
      </p:sp>
      <p:sp>
        <p:nvSpPr>
          <p:cNvPr id="3" name="Subtitle 2"/>
          <p:cNvSpPr>
            <a:spLocks noGrp="1"/>
          </p:cNvSpPr>
          <p:nvPr>
            <p:ph type="subTitle" idx="1"/>
          </p:nvPr>
        </p:nvSpPr>
        <p:spPr/>
        <p:txBody>
          <a:bodyPr/>
          <a:lstStyle/>
          <a:p>
            <a:pPr marL="342900" indent="-342900">
              <a:buFont typeface="Arial" charset="0"/>
              <a:buChar char="•"/>
            </a:pPr>
            <a:r>
              <a:rPr lang="sv-SE" dirty="0" smtClean="0"/>
              <a:t>Elementet tas ur det naturliga flödet</a:t>
            </a:r>
          </a:p>
          <a:p>
            <a:pPr marL="342900" indent="-342900">
              <a:buFont typeface="Arial" charset="0"/>
              <a:buChar char="•"/>
            </a:pPr>
            <a:r>
              <a:rPr lang="sv-SE" dirty="0" smtClean="0"/>
              <a:t>Sätt alltid en bredd på elementet som </a:t>
            </a:r>
            <a:r>
              <a:rPr lang="sv-SE" dirty="0" err="1" smtClean="0"/>
              <a:t>floatas</a:t>
            </a:r>
            <a:endParaRPr lang="sv-SE" dirty="0"/>
          </a:p>
          <a:p>
            <a:pPr marL="342900" indent="-342900">
              <a:buFont typeface="Arial" charset="0"/>
              <a:buChar char="•"/>
            </a:pPr>
            <a:r>
              <a:rPr lang="sv-SE" dirty="0" smtClean="0"/>
              <a:t>Det är bara efterföljande element som påverkas</a:t>
            </a:r>
          </a:p>
          <a:p>
            <a:pPr marL="342900" indent="-342900">
              <a:buFont typeface="Arial" charset="0"/>
              <a:buChar char="•"/>
            </a:pPr>
            <a:r>
              <a:rPr lang="sv-SE" dirty="0" smtClean="0"/>
              <a:t>Det är bara en box innehåll som påverkas av ett </a:t>
            </a:r>
            <a:r>
              <a:rPr lang="sv-SE" dirty="0" err="1" smtClean="0"/>
              <a:t>floatat</a:t>
            </a:r>
            <a:r>
              <a:rPr lang="sv-SE" dirty="0" smtClean="0"/>
              <a:t> element om inte boxen själv är </a:t>
            </a:r>
            <a:r>
              <a:rPr lang="sv-SE" dirty="0" err="1" smtClean="0"/>
              <a:t>floatad</a:t>
            </a:r>
            <a:endParaRPr lang="sv-SE" dirty="0"/>
          </a:p>
        </p:txBody>
      </p:sp>
      <p:pic>
        <p:nvPicPr>
          <p:cNvPr id="142338" name="Picture 2" descr="L:\WorkSpace\tstjo\Icons\v_collection_png\128x128\shadow\check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827128"/>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2" y="1066258"/>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Positionering</a:t>
            </a:r>
            <a:endParaRPr lang="sv-SE" dirty="0"/>
          </a:p>
        </p:txBody>
      </p:sp>
      <p:sp>
        <p:nvSpPr>
          <p:cNvPr id="5" name="Rectangle 4"/>
          <p:cNvSpPr/>
          <p:nvPr/>
        </p:nvSpPr>
        <p:spPr>
          <a:xfrm>
            <a:off x="2380702" y="2031357"/>
            <a:ext cx="2119289" cy="10112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endParaRPr lang="sv-SE" dirty="0">
              <a:solidFill>
                <a:schemeClr val="tx1"/>
              </a:solidFill>
            </a:endParaRPr>
          </a:p>
        </p:txBody>
      </p:sp>
      <p:sp>
        <p:nvSpPr>
          <p:cNvPr id="6" name="Rectangle 5"/>
          <p:cNvSpPr/>
          <p:nvPr/>
        </p:nvSpPr>
        <p:spPr>
          <a:xfrm>
            <a:off x="1187624" y="2740290"/>
            <a:ext cx="1906692" cy="10321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7" name="Rectangle 6"/>
          <p:cNvSpPr/>
          <p:nvPr/>
        </p:nvSpPr>
        <p:spPr>
          <a:xfrm>
            <a:off x="1023923" y="5233765"/>
            <a:ext cx="3035206" cy="162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8" name="Rectangle 7"/>
          <p:cNvSpPr/>
          <p:nvPr/>
        </p:nvSpPr>
        <p:spPr>
          <a:xfrm>
            <a:off x="5004048" y="2879900"/>
            <a:ext cx="158306" cy="7528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graphicFrame>
        <p:nvGraphicFramePr>
          <p:cNvPr id="9" name="Table 8"/>
          <p:cNvGraphicFramePr>
            <a:graphicFrameLocks noGrp="1"/>
          </p:cNvGraphicFramePr>
          <p:nvPr>
            <p:extLst>
              <p:ext uri="{D42A27DB-BD31-4B8C-83A1-F6EECF244321}">
                <p14:modId xmlns:p14="http://schemas.microsoft.com/office/powerpoint/2010/main" val="3322104991"/>
              </p:ext>
            </p:extLst>
          </p:nvPr>
        </p:nvGraphicFramePr>
        <p:xfrm>
          <a:off x="5492472" y="2115544"/>
          <a:ext cx="2209800" cy="1854200"/>
        </p:xfrm>
        <a:graphic>
          <a:graphicData uri="http://schemas.openxmlformats.org/drawingml/2006/table">
            <a:tbl>
              <a:tblPr firstRow="1" bandRow="1">
                <a:tableStyleId>{93296810-A885-4BE3-A3E7-6D5BEEA58F35}</a:tableStyleId>
              </a:tblPr>
              <a:tblGrid>
                <a:gridCol w="1290008"/>
                <a:gridCol w="919792"/>
              </a:tblGrid>
              <a:tr h="370840">
                <a:tc>
                  <a:txBody>
                    <a:bodyPr/>
                    <a:lstStyle/>
                    <a:p>
                      <a:r>
                        <a:rPr lang="sv-SE" dirty="0" smtClean="0"/>
                        <a:t>position:</a:t>
                      </a:r>
                      <a:endParaRPr lang="sv-SE" dirty="0"/>
                    </a:p>
                  </a:txBody>
                  <a:tcPr/>
                </a:tc>
                <a:tc>
                  <a:txBody>
                    <a:bodyPr/>
                    <a:lstStyle/>
                    <a:p>
                      <a:endParaRPr lang="sv-SE" dirty="0"/>
                    </a:p>
                  </a:txBody>
                  <a:tcPr/>
                </a:tc>
              </a:tr>
              <a:tr h="370840">
                <a:tc>
                  <a:txBody>
                    <a:bodyPr/>
                    <a:lstStyle/>
                    <a:p>
                      <a:r>
                        <a:rPr lang="sv-SE" dirty="0" smtClean="0"/>
                        <a:t>absolute</a:t>
                      </a:r>
                      <a:endParaRPr lang="sv-SE" dirty="0"/>
                    </a:p>
                  </a:txBody>
                  <a:tcPr/>
                </a:tc>
                <a:tc>
                  <a:txBody>
                    <a:bodyPr/>
                    <a:lstStyle/>
                    <a:p>
                      <a:endParaRPr lang="sv-SE" dirty="0"/>
                    </a:p>
                  </a:txBody>
                  <a:tcPr/>
                </a:tc>
              </a:tr>
              <a:tr h="370840">
                <a:tc>
                  <a:txBody>
                    <a:bodyPr/>
                    <a:lstStyle/>
                    <a:p>
                      <a:r>
                        <a:rPr lang="sv-SE" dirty="0" smtClean="0"/>
                        <a:t>relative</a:t>
                      </a:r>
                      <a:endParaRPr lang="sv-SE" dirty="0"/>
                    </a:p>
                  </a:txBody>
                  <a:tcPr/>
                </a:tc>
                <a:tc>
                  <a:txBody>
                    <a:bodyPr/>
                    <a:lstStyle/>
                    <a:p>
                      <a:endParaRPr lang="sv-SE" dirty="0"/>
                    </a:p>
                  </a:txBody>
                  <a:tcPr/>
                </a:tc>
              </a:tr>
              <a:tr h="370840">
                <a:tc>
                  <a:txBody>
                    <a:bodyPr/>
                    <a:lstStyle/>
                    <a:p>
                      <a:r>
                        <a:rPr lang="sv-SE" dirty="0" err="1" smtClean="0"/>
                        <a:t>fixed</a:t>
                      </a:r>
                      <a:endParaRPr lang="sv-SE" dirty="0"/>
                    </a:p>
                  </a:txBody>
                  <a:tcPr/>
                </a:tc>
                <a:tc>
                  <a:txBody>
                    <a:bodyPr/>
                    <a:lstStyle/>
                    <a:p>
                      <a:endParaRPr lang="sv-SE" dirty="0"/>
                    </a:p>
                  </a:txBody>
                  <a:tcPr/>
                </a:tc>
              </a:tr>
              <a:tr h="370840">
                <a:tc>
                  <a:txBody>
                    <a:bodyPr/>
                    <a:lstStyle/>
                    <a:p>
                      <a:r>
                        <a:rPr lang="sv-SE" dirty="0" err="1" smtClean="0"/>
                        <a:t>static</a:t>
                      </a:r>
                      <a:endParaRPr lang="sv-SE" dirty="0"/>
                    </a:p>
                  </a:txBody>
                  <a:tcPr/>
                </a:tc>
                <a:tc>
                  <a:txBody>
                    <a:bodyPr/>
                    <a:lstStyle/>
                    <a:p>
                      <a:r>
                        <a:rPr lang="sv-SE" dirty="0" smtClean="0"/>
                        <a:t>default</a:t>
                      </a:r>
                      <a:endParaRPr lang="sv-SE" i="1" dirty="0"/>
                    </a:p>
                  </a:txBody>
                  <a:tcPr/>
                </a:tc>
              </a:tr>
            </a:tbl>
          </a:graphicData>
        </a:graphic>
      </p:graphicFrame>
      <p:sp>
        <p:nvSpPr>
          <p:cNvPr id="10" name="Rectangle 9"/>
          <p:cNvSpPr/>
          <p:nvPr/>
        </p:nvSpPr>
        <p:spPr>
          <a:xfrm>
            <a:off x="5492472" y="4657700"/>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div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position</a:t>
            </a:r>
            <a:r>
              <a:rPr lang="en-US" sz="1400" b="1" dirty="0" smtClean="0">
                <a:solidFill>
                  <a:schemeClr val="tx1"/>
                </a:solidFill>
                <a:latin typeface="Courier New" pitchFamily="49" charset="0"/>
                <a:cs typeface="Courier New" pitchFamily="49" charset="0"/>
              </a:rPr>
              <a:t>: static; </a:t>
            </a:r>
          </a:p>
          <a:p>
            <a:r>
              <a:rPr lang="en-US" sz="1400" b="1" dirty="0" smtClean="0">
                <a:solidFill>
                  <a:schemeClr val="tx1"/>
                </a:solidFill>
                <a:latin typeface="Courier New" pitchFamily="49" charset="0"/>
                <a:cs typeface="Courier New" pitchFamily="49" charset="0"/>
              </a:rPr>
              <a:t>}</a:t>
            </a:r>
          </a:p>
        </p:txBody>
      </p:sp>
      <p:pic>
        <p:nvPicPr>
          <p:cNvPr id="143362" name="Picture 2" descr="L:\WorkSpace\tstjo\Icons\v_collection_png\128x128\shadow\b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1" name="Diagonal Stripe 10"/>
          <p:cNvSpPr/>
          <p:nvPr/>
        </p:nvSpPr>
        <p:spPr>
          <a:xfrm rot="5400000">
            <a:off x="4528788" y="1468876"/>
            <a:ext cx="648072" cy="648072"/>
          </a:xfrm>
          <a:prstGeom prst="diagStripe">
            <a:avLst/>
          </a:prstGeom>
          <a:ln>
            <a:tailEnd type="arrow"/>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pic>
        <p:nvPicPr>
          <p:cNvPr id="143368" name="Picture 8" descr="L:\WorkSpace\tstjo\Icons\v_collection_png\24x24\plain\pin2_or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1" y="28272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3370" name="Picture 10" descr="L:\WorkSpace\tstjo\Icons\v_collection_png\24x24\plain\pin2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251169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3372" name="Picture 12" descr="L:\WorkSpace\tstjo\Icons\v_collection_png\24x24\plain\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39445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L:\WorkSpace\tstjo\Icons\v_collection_png\24x24\plain\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0702" y="516776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L:\WorkSpace\tstjo\Icons\v_collection_png\24x24\plain\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788" y="1267142"/>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476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Absolut positionering</a:t>
            </a:r>
            <a:endParaRPr lang="sv-SE" dirty="0"/>
          </a:p>
        </p:txBody>
      </p:sp>
      <p:sp>
        <p:nvSpPr>
          <p:cNvPr id="4" name="Rectangle 3"/>
          <p:cNvSpPr/>
          <p:nvPr/>
        </p:nvSpPr>
        <p:spPr>
          <a:xfrm>
            <a:off x="395536" y="1273324"/>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positionthis</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position</a:t>
            </a:r>
            <a:r>
              <a:rPr lang="en-US" sz="1400" b="1" dirty="0" smtClean="0">
                <a:solidFill>
                  <a:schemeClr val="tx1"/>
                </a:solidFill>
                <a:latin typeface="Courier New" pitchFamily="49" charset="0"/>
                <a:cs typeface="Courier New" pitchFamily="49" charset="0"/>
              </a:rPr>
              <a:t>: absolute;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top</a:t>
            </a:r>
            <a:r>
              <a:rPr lang="en-US" sz="1400" b="1" dirty="0" smtClean="0">
                <a:solidFill>
                  <a:schemeClr val="tx1"/>
                </a:solidFill>
                <a:latin typeface="Courier New" pitchFamily="49" charset="0"/>
                <a:cs typeface="Courier New" pitchFamily="49" charset="0"/>
              </a:rPr>
              <a:t>: 250px;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left</a:t>
            </a:r>
            <a:r>
              <a:rPr lang="en-US" sz="1400" b="1" dirty="0" smtClean="0">
                <a:solidFill>
                  <a:schemeClr val="tx1"/>
                </a:solidFill>
                <a:latin typeface="Courier New" pitchFamily="49" charset="0"/>
                <a:cs typeface="Courier New" pitchFamily="49" charset="0"/>
              </a:rPr>
              <a:t>: 10%; </a:t>
            </a:r>
          </a:p>
          <a:p>
            <a:r>
              <a:rPr lang="en-US" sz="1400" b="1" dirty="0" smtClean="0">
                <a:solidFill>
                  <a:schemeClr val="tx1"/>
                </a:solidFill>
                <a:latin typeface="Courier New" pitchFamily="49" charset="0"/>
                <a:cs typeface="Courier New" pitchFamily="49" charset="0"/>
              </a:rPr>
              <a:t>}</a:t>
            </a:r>
          </a:p>
        </p:txBody>
      </p:sp>
      <p:sp>
        <p:nvSpPr>
          <p:cNvPr id="5" name="Freeform 4"/>
          <p:cNvSpPr/>
          <p:nvPr/>
        </p:nvSpPr>
        <p:spPr>
          <a:xfrm>
            <a:off x="614149" y="2204113"/>
            <a:ext cx="471286" cy="709139"/>
          </a:xfrm>
          <a:custGeom>
            <a:avLst/>
            <a:gdLst>
              <a:gd name="connsiteX0" fmla="*/ 0 w 471286"/>
              <a:gd name="connsiteY0" fmla="*/ 702860 h 709139"/>
              <a:gd name="connsiteX1" fmla="*/ 402609 w 471286"/>
              <a:gd name="connsiteY1" fmla="*/ 607326 h 709139"/>
              <a:gd name="connsiteX2" fmla="*/ 470848 w 471286"/>
              <a:gd name="connsiteY2" fmla="*/ 0 h 709139"/>
              <a:gd name="connsiteX3" fmla="*/ 470848 w 471286"/>
              <a:gd name="connsiteY3" fmla="*/ 0 h 709139"/>
            </a:gdLst>
            <a:ahLst/>
            <a:cxnLst>
              <a:cxn ang="0">
                <a:pos x="connsiteX0" y="connsiteY0"/>
              </a:cxn>
              <a:cxn ang="0">
                <a:pos x="connsiteX1" y="connsiteY1"/>
              </a:cxn>
              <a:cxn ang="0">
                <a:pos x="connsiteX2" y="connsiteY2"/>
              </a:cxn>
              <a:cxn ang="0">
                <a:pos x="connsiteX3" y="connsiteY3"/>
              </a:cxn>
            </a:cxnLst>
            <a:rect l="l" t="t" r="r" b="b"/>
            <a:pathLst>
              <a:path w="471286" h="709139">
                <a:moveTo>
                  <a:pt x="0" y="702860"/>
                </a:moveTo>
                <a:cubicBezTo>
                  <a:pt x="162067" y="713664"/>
                  <a:pt x="324134" y="724469"/>
                  <a:pt x="402609" y="607326"/>
                </a:cubicBezTo>
                <a:cubicBezTo>
                  <a:pt x="481084" y="490183"/>
                  <a:pt x="470848" y="0"/>
                  <a:pt x="470848" y="0"/>
                </a:cubicBezTo>
                <a:lnTo>
                  <a:pt x="470848" y="0"/>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42320" y="2443377"/>
            <a:ext cx="867545" cy="584775"/>
          </a:xfrm>
          <a:prstGeom prst="rect">
            <a:avLst/>
          </a:prstGeom>
          <a:noFill/>
        </p:spPr>
        <p:txBody>
          <a:bodyPr wrap="none" rtlCol="0">
            <a:spAutoFit/>
          </a:bodyPr>
          <a:lstStyle/>
          <a:p>
            <a:r>
              <a:rPr lang="sv-SE" sz="1600" dirty="0" err="1" smtClean="0">
                <a:solidFill>
                  <a:srgbClr val="FF0000"/>
                </a:solidFill>
                <a:latin typeface="Minya Nouvelle" pitchFamily="2" charset="0"/>
              </a:rPr>
              <a:t>bottom</a:t>
            </a:r>
            <a:endParaRPr lang="sv-SE" sz="1600" dirty="0" smtClean="0">
              <a:solidFill>
                <a:srgbClr val="FF0000"/>
              </a:solidFill>
              <a:latin typeface="Minya Nouvelle" pitchFamily="2" charset="0"/>
            </a:endParaRPr>
          </a:p>
          <a:p>
            <a:r>
              <a:rPr lang="sv-SE" sz="1600" dirty="0" smtClean="0">
                <a:solidFill>
                  <a:srgbClr val="FF0000"/>
                </a:solidFill>
                <a:latin typeface="Minya Nouvelle" pitchFamily="2" charset="0"/>
              </a:rPr>
              <a:t>right</a:t>
            </a:r>
          </a:p>
        </p:txBody>
      </p:sp>
      <p:pic>
        <p:nvPicPr>
          <p:cNvPr id="7"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129308"/>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716016" y="2553351"/>
            <a:ext cx="2016224"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sv-SE" dirty="0" smtClean="0">
                <a:latin typeface="Minya Nouvelle" pitchFamily="2" charset="0"/>
              </a:rPr>
              <a:t/>
            </a:r>
            <a:br>
              <a:rPr lang="sv-SE" dirty="0" smtClean="0">
                <a:latin typeface="Minya Nouvelle" pitchFamily="2" charset="0"/>
              </a:rPr>
            </a:br>
            <a:r>
              <a:rPr lang="sv-SE" dirty="0" smtClean="0">
                <a:latin typeface="Minya Nouvelle" pitchFamily="2" charset="0"/>
              </a:rPr>
              <a:t>#</a:t>
            </a:r>
            <a:r>
              <a:rPr lang="sv-SE" dirty="0" err="1" smtClean="0">
                <a:latin typeface="Minya Nouvelle" pitchFamily="2" charset="0"/>
              </a:rPr>
              <a:t>positionthis</a:t>
            </a:r>
            <a:endParaRPr lang="sv-SE" dirty="0" smtClean="0">
              <a:latin typeface="Minya Nouvelle" pitchFamily="2" charset="0"/>
            </a:endParaRPr>
          </a:p>
          <a:p>
            <a:endParaRPr lang="sv-SE" dirty="0" smtClean="0">
              <a:latin typeface="Minya Nouvelle" pitchFamily="2" charset="0"/>
            </a:endParaRPr>
          </a:p>
        </p:txBody>
      </p:sp>
      <p:cxnSp>
        <p:nvCxnSpPr>
          <p:cNvPr id="10" name="Straight Arrow Connector 9"/>
          <p:cNvCxnSpPr/>
          <p:nvPr/>
        </p:nvCxnSpPr>
        <p:spPr>
          <a:xfrm>
            <a:off x="5500048" y="1528549"/>
            <a:ext cx="8056" cy="1024802"/>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38775" y="1858099"/>
            <a:ext cx="753732" cy="369332"/>
          </a:xfrm>
          <a:prstGeom prst="rect">
            <a:avLst/>
          </a:prstGeom>
          <a:noFill/>
        </p:spPr>
        <p:txBody>
          <a:bodyPr wrap="none" rtlCol="0">
            <a:spAutoFit/>
          </a:bodyPr>
          <a:lstStyle/>
          <a:p>
            <a:r>
              <a:rPr lang="sv-SE" dirty="0" smtClean="0">
                <a:latin typeface="Minya Nouvelle" pitchFamily="2" charset="0"/>
              </a:rPr>
              <a:t>250px</a:t>
            </a:r>
          </a:p>
        </p:txBody>
      </p:sp>
      <p:cxnSp>
        <p:nvCxnSpPr>
          <p:cNvPr id="16" name="Straight Arrow Connector 15"/>
          <p:cNvCxnSpPr/>
          <p:nvPr/>
        </p:nvCxnSpPr>
        <p:spPr>
          <a:xfrm flipH="1">
            <a:off x="4094328" y="3015016"/>
            <a:ext cx="621688" cy="796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40713" y="3793604"/>
            <a:ext cx="1766830" cy="369332"/>
          </a:xfrm>
          <a:prstGeom prst="rect">
            <a:avLst/>
          </a:prstGeom>
          <a:noFill/>
        </p:spPr>
        <p:txBody>
          <a:bodyPr wrap="none" rtlCol="0">
            <a:spAutoFit/>
          </a:bodyPr>
          <a:lstStyle/>
          <a:p>
            <a:r>
              <a:rPr lang="sv-SE" dirty="0" smtClean="0">
                <a:latin typeface="Minya Nouvelle" pitchFamily="2" charset="0"/>
              </a:rPr>
              <a:t>10% av bredden</a:t>
            </a:r>
          </a:p>
        </p:txBody>
      </p:sp>
      <p:cxnSp>
        <p:nvCxnSpPr>
          <p:cNvPr id="20" name="Straight Arrow Connector 19"/>
          <p:cNvCxnSpPr>
            <a:stCxn id="18" idx="1"/>
          </p:cNvCxnSpPr>
          <p:nvPr/>
        </p:nvCxnSpPr>
        <p:spPr>
          <a:xfrm flipH="1">
            <a:off x="4094328" y="3978270"/>
            <a:ext cx="74638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607543" y="3978270"/>
            <a:ext cx="214092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4469642" y="3138985"/>
            <a:ext cx="600501" cy="723331"/>
          </a:xfrm>
          <a:custGeom>
            <a:avLst/>
            <a:gdLst>
              <a:gd name="connsiteX0" fmla="*/ 600501 w 600501"/>
              <a:gd name="connsiteY0" fmla="*/ 723331 h 723331"/>
              <a:gd name="connsiteX1" fmla="*/ 232012 w 600501"/>
              <a:gd name="connsiteY1" fmla="*/ 498143 h 723331"/>
              <a:gd name="connsiteX2" fmla="*/ 0 w 600501"/>
              <a:gd name="connsiteY2" fmla="*/ 0 h 723331"/>
              <a:gd name="connsiteX3" fmla="*/ 0 w 600501"/>
              <a:gd name="connsiteY3" fmla="*/ 0 h 723331"/>
            </a:gdLst>
            <a:ahLst/>
            <a:cxnLst>
              <a:cxn ang="0">
                <a:pos x="connsiteX0" y="connsiteY0"/>
              </a:cxn>
              <a:cxn ang="0">
                <a:pos x="connsiteX1" y="connsiteY1"/>
              </a:cxn>
              <a:cxn ang="0">
                <a:pos x="connsiteX2" y="connsiteY2"/>
              </a:cxn>
              <a:cxn ang="0">
                <a:pos x="connsiteX3" y="connsiteY3"/>
              </a:cxn>
            </a:cxnLst>
            <a:rect l="l" t="t" r="r" b="b"/>
            <a:pathLst>
              <a:path w="600501" h="723331">
                <a:moveTo>
                  <a:pt x="600501" y="723331"/>
                </a:moveTo>
                <a:cubicBezTo>
                  <a:pt x="466298" y="671014"/>
                  <a:pt x="332095" y="618698"/>
                  <a:pt x="232012" y="498143"/>
                </a:cubicBezTo>
                <a:cubicBezTo>
                  <a:pt x="131929" y="377588"/>
                  <a:pt x="0" y="0"/>
                  <a:pt x="0" y="0"/>
                </a:cubicBezTo>
                <a:lnTo>
                  <a:pt x="0" y="0"/>
                </a:ln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77382403"/>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Absolut positionering</a:t>
            </a:r>
            <a:endParaRPr lang="sv-SE" dirty="0"/>
          </a:p>
        </p:txBody>
      </p:sp>
      <p:pic>
        <p:nvPicPr>
          <p:cNvPr id="6"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2" y="1066258"/>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9080" y="1469643"/>
            <a:ext cx="1816925"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8" name="TextBox 7"/>
          <p:cNvSpPr txBox="1"/>
          <p:nvPr/>
        </p:nvSpPr>
        <p:spPr>
          <a:xfrm>
            <a:off x="507207" y="1869443"/>
            <a:ext cx="1779654" cy="338554"/>
          </a:xfrm>
          <a:prstGeom prst="rect">
            <a:avLst/>
          </a:prstGeom>
          <a:noFill/>
        </p:spPr>
        <p:txBody>
          <a:bodyPr wrap="none" rtlCol="0">
            <a:spAutoFit/>
          </a:bodyPr>
          <a:lstStyle/>
          <a:p>
            <a:r>
              <a:rPr lang="sv-SE" sz="1600" dirty="0" err="1" smtClean="0">
                <a:latin typeface="Arial" pitchFamily="34" charset="0"/>
                <a:cs typeface="Arial" pitchFamily="34" charset="0"/>
              </a:rPr>
              <a:t>position:absolute</a:t>
            </a:r>
            <a:r>
              <a:rPr lang="sv-SE" sz="1600" dirty="0" smtClean="0">
                <a:latin typeface="Arial" pitchFamily="34" charset="0"/>
                <a:cs typeface="Arial" pitchFamily="34" charset="0"/>
              </a:rPr>
              <a:t>;</a:t>
            </a:r>
            <a:endParaRPr lang="sv-SE" sz="1600" dirty="0">
              <a:latin typeface="Arial" pitchFamily="34" charset="0"/>
              <a:cs typeface="Arial" pitchFamily="34" charset="0"/>
            </a:endParaRPr>
          </a:p>
        </p:txBody>
      </p:sp>
      <p:sp>
        <p:nvSpPr>
          <p:cNvPr id="9" name="TextBox 8"/>
          <p:cNvSpPr txBox="1"/>
          <p:nvPr/>
        </p:nvSpPr>
        <p:spPr>
          <a:xfrm>
            <a:off x="1211723" y="1423237"/>
            <a:ext cx="1981200" cy="400110"/>
          </a:xfrm>
          <a:prstGeom prst="rect">
            <a:avLst/>
          </a:prstGeom>
          <a:noFill/>
        </p:spPr>
        <p:txBody>
          <a:bodyPr wrap="square" rtlCol="0">
            <a:spAutoFit/>
          </a:bodyPr>
          <a:lstStyle/>
          <a:p>
            <a:r>
              <a:rPr lang="sv-SE" sz="2000" dirty="0" smtClean="0"/>
              <a:t>Barn till 1</a:t>
            </a:r>
            <a:endParaRPr lang="sv-SE" sz="2000" dirty="0"/>
          </a:p>
        </p:txBody>
      </p:sp>
      <p:sp>
        <p:nvSpPr>
          <p:cNvPr id="10" name="Rectangle 9"/>
          <p:cNvSpPr/>
          <p:nvPr/>
        </p:nvSpPr>
        <p:spPr>
          <a:xfrm>
            <a:off x="659449" y="2624300"/>
            <a:ext cx="1740929" cy="1566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err="1" smtClean="0">
                <a:solidFill>
                  <a:schemeClr val="tx1"/>
                </a:solidFill>
              </a:rPr>
              <a:t>float:left</a:t>
            </a:r>
            <a:r>
              <a:rPr lang="sv-SE" dirty="0" smtClean="0">
                <a:solidFill>
                  <a:schemeClr val="tx1"/>
                </a:solidFill>
              </a:rPr>
              <a:t>;</a:t>
            </a:r>
            <a:br>
              <a:rPr lang="sv-SE" dirty="0" smtClean="0">
                <a:solidFill>
                  <a:schemeClr val="tx1"/>
                </a:solidFill>
              </a:rPr>
            </a:br>
            <a:r>
              <a:rPr lang="sv-SE" dirty="0" smtClean="0">
                <a:solidFill>
                  <a:schemeClr val="tx1"/>
                </a:solidFill>
              </a:rPr>
              <a:t>margin:40px;</a:t>
            </a:r>
            <a:endParaRPr lang="sv-SE" dirty="0">
              <a:solidFill>
                <a:schemeClr val="tx1"/>
              </a:solidFill>
            </a:endParaRPr>
          </a:p>
        </p:txBody>
      </p:sp>
      <p:sp>
        <p:nvSpPr>
          <p:cNvPr id="11" name="TextBox 10"/>
          <p:cNvSpPr txBox="1"/>
          <p:nvPr/>
        </p:nvSpPr>
        <p:spPr>
          <a:xfrm>
            <a:off x="2088227" y="2542058"/>
            <a:ext cx="393056" cy="584775"/>
          </a:xfrm>
          <a:prstGeom prst="rect">
            <a:avLst/>
          </a:prstGeom>
          <a:noFill/>
        </p:spPr>
        <p:txBody>
          <a:bodyPr wrap="none" rtlCol="0">
            <a:spAutoFit/>
          </a:bodyPr>
          <a:lstStyle/>
          <a:p>
            <a:r>
              <a:rPr lang="sv-SE" sz="3200" dirty="0" smtClean="0"/>
              <a:t>1</a:t>
            </a:r>
            <a:endParaRPr lang="sv-SE" sz="3200" dirty="0"/>
          </a:p>
        </p:txBody>
      </p:sp>
      <p:sp>
        <p:nvSpPr>
          <p:cNvPr id="12" name="Rectangle 11"/>
          <p:cNvSpPr/>
          <p:nvPr/>
        </p:nvSpPr>
        <p:spPr>
          <a:xfrm>
            <a:off x="2703151" y="2612425"/>
            <a:ext cx="22860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smtClean="0">
                <a:solidFill>
                  <a:schemeClr val="tx1"/>
                </a:solidFill>
              </a:rPr>
              <a:t/>
            </a:r>
            <a:br>
              <a:rPr lang="sv-SE" dirty="0" smtClean="0">
                <a:solidFill>
                  <a:schemeClr val="tx1"/>
                </a:solidFill>
              </a:rPr>
            </a:br>
            <a:r>
              <a:rPr lang="sv-SE" dirty="0" err="1" smtClean="0">
                <a:solidFill>
                  <a:schemeClr val="tx1"/>
                </a:solidFill>
              </a:rPr>
              <a:t>position:absolute</a:t>
            </a:r>
            <a:r>
              <a:rPr lang="sv-SE" dirty="0" smtClean="0">
                <a:solidFill>
                  <a:schemeClr val="tx1"/>
                </a:solidFill>
              </a:rPr>
              <a:t>;</a:t>
            </a:r>
            <a:br>
              <a:rPr lang="sv-SE" dirty="0" smtClean="0">
                <a:solidFill>
                  <a:schemeClr val="tx1"/>
                </a:solidFill>
              </a:rPr>
            </a:br>
            <a:r>
              <a:rPr lang="sv-SE" dirty="0" smtClean="0">
                <a:solidFill>
                  <a:schemeClr val="tx1"/>
                </a:solidFill>
              </a:rPr>
              <a:t>top:40px; left:300px;</a:t>
            </a:r>
            <a:endParaRPr lang="sv-SE" dirty="0">
              <a:solidFill>
                <a:schemeClr val="tx1"/>
              </a:solidFill>
            </a:endParaRPr>
          </a:p>
        </p:txBody>
      </p:sp>
      <p:sp>
        <p:nvSpPr>
          <p:cNvPr id="13" name="Rectangle 12"/>
          <p:cNvSpPr/>
          <p:nvPr/>
        </p:nvSpPr>
        <p:spPr>
          <a:xfrm>
            <a:off x="2731344" y="2624300"/>
            <a:ext cx="1828982"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4" name="TextBox 13"/>
          <p:cNvSpPr txBox="1"/>
          <p:nvPr/>
        </p:nvSpPr>
        <p:spPr>
          <a:xfrm>
            <a:off x="4608151" y="2612429"/>
            <a:ext cx="393056" cy="584775"/>
          </a:xfrm>
          <a:prstGeom prst="rect">
            <a:avLst/>
          </a:prstGeom>
          <a:noFill/>
        </p:spPr>
        <p:txBody>
          <a:bodyPr wrap="none" rtlCol="0">
            <a:spAutoFit/>
          </a:bodyPr>
          <a:lstStyle/>
          <a:p>
            <a:r>
              <a:rPr lang="sv-SE" sz="3200" dirty="0" smtClean="0"/>
              <a:t>2</a:t>
            </a:r>
            <a:endParaRPr lang="sv-SE" sz="3200" dirty="0"/>
          </a:p>
        </p:txBody>
      </p:sp>
      <p:sp>
        <p:nvSpPr>
          <p:cNvPr id="15" name="TextBox 14"/>
          <p:cNvSpPr txBox="1"/>
          <p:nvPr/>
        </p:nvSpPr>
        <p:spPr>
          <a:xfrm>
            <a:off x="3357457" y="2559975"/>
            <a:ext cx="1981200" cy="400110"/>
          </a:xfrm>
          <a:prstGeom prst="rect">
            <a:avLst/>
          </a:prstGeom>
          <a:noFill/>
        </p:spPr>
        <p:txBody>
          <a:bodyPr wrap="square" rtlCol="0">
            <a:spAutoFit/>
          </a:bodyPr>
          <a:lstStyle/>
          <a:p>
            <a:r>
              <a:rPr lang="sv-SE" sz="2000" dirty="0" smtClean="0"/>
              <a:t>Barn till 2</a:t>
            </a:r>
            <a:endParaRPr lang="sv-SE" sz="2000" dirty="0"/>
          </a:p>
        </p:txBody>
      </p:sp>
      <p:sp>
        <p:nvSpPr>
          <p:cNvPr id="16" name="TextBox 15"/>
          <p:cNvSpPr txBox="1"/>
          <p:nvPr/>
        </p:nvSpPr>
        <p:spPr>
          <a:xfrm>
            <a:off x="2719470" y="3024100"/>
            <a:ext cx="1876989" cy="369332"/>
          </a:xfrm>
          <a:prstGeom prst="rect">
            <a:avLst/>
          </a:prstGeom>
          <a:noFill/>
        </p:spPr>
        <p:txBody>
          <a:bodyPr wrap="none" rtlCol="0">
            <a:spAutoFit/>
          </a:bodyPr>
          <a:lstStyle/>
          <a:p>
            <a:r>
              <a:rPr lang="sv-SE" dirty="0" err="1" smtClean="0"/>
              <a:t>position:absolute</a:t>
            </a:r>
            <a:r>
              <a:rPr lang="sv-SE" dirty="0" smtClean="0"/>
              <a:t>;</a:t>
            </a:r>
            <a:endParaRPr lang="sv-SE" dirty="0"/>
          </a:p>
        </p:txBody>
      </p:sp>
      <p:sp>
        <p:nvSpPr>
          <p:cNvPr id="17" name="TextBox 16"/>
          <p:cNvSpPr txBox="1"/>
          <p:nvPr/>
        </p:nvSpPr>
        <p:spPr>
          <a:xfrm>
            <a:off x="5426343" y="1115390"/>
            <a:ext cx="3528392" cy="923330"/>
          </a:xfrm>
          <a:prstGeom prst="rect">
            <a:avLst/>
          </a:prstGeom>
          <a:noFill/>
        </p:spPr>
        <p:txBody>
          <a:bodyPr wrap="square" rtlCol="0">
            <a:spAutoFit/>
          </a:bodyPr>
          <a:lstStyle/>
          <a:p>
            <a:r>
              <a:rPr lang="sv-SE" dirty="0" smtClean="0">
                <a:latin typeface="Minya Nouvelle" pitchFamily="2" charset="0"/>
              </a:rPr>
              <a:t>Positionering sker gentemot det första föräldraelement som inte är positionerat "</a:t>
            </a:r>
            <a:r>
              <a:rPr lang="sv-SE" dirty="0" err="1" smtClean="0">
                <a:latin typeface="Minya Nouvelle" pitchFamily="2" charset="0"/>
              </a:rPr>
              <a:t>static</a:t>
            </a:r>
            <a:r>
              <a:rPr lang="sv-SE" dirty="0" smtClean="0">
                <a:latin typeface="Minya Nouvelle" pitchFamily="2" charset="0"/>
              </a:rPr>
              <a:t>"</a:t>
            </a:r>
          </a:p>
        </p:txBody>
      </p:sp>
    </p:spTree>
    <p:extLst>
      <p:ext uri="{BB962C8B-B14F-4D97-AF65-F5344CB8AC3E}">
        <p14:creationId xmlns:p14="http://schemas.microsoft.com/office/powerpoint/2010/main" val="2829538243"/>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Relativ positionering</a:t>
            </a:r>
            <a:endParaRPr lang="sv-SE" dirty="0"/>
          </a:p>
        </p:txBody>
      </p:sp>
      <p:pic>
        <p:nvPicPr>
          <p:cNvPr id="4"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916" y="106625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27984" y="2857500"/>
            <a:ext cx="23762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sv-SE" dirty="0" smtClean="0">
                <a:latin typeface="Minya Nouvelle" pitchFamily="2" charset="0"/>
              </a:rPr>
              <a:t>Syskon 1</a:t>
            </a:r>
          </a:p>
        </p:txBody>
      </p:sp>
      <p:sp>
        <p:nvSpPr>
          <p:cNvPr id="6" name="TextBox 5"/>
          <p:cNvSpPr txBox="1"/>
          <p:nvPr/>
        </p:nvSpPr>
        <p:spPr>
          <a:xfrm>
            <a:off x="4427984" y="3256342"/>
            <a:ext cx="2376264" cy="369332"/>
          </a:xfrm>
          <a:prstGeom prst="rect">
            <a:avLst/>
          </a:prstGeom>
          <a:gradFill>
            <a:gsLst>
              <a:gs pos="0">
                <a:schemeClr val="accent1">
                  <a:tint val="50000"/>
                  <a:satMod val="300000"/>
                  <a:alpha val="60000"/>
                </a:schemeClr>
              </a:gs>
              <a:gs pos="35000">
                <a:schemeClr val="accent1">
                  <a:tint val="37000"/>
                  <a:satMod val="300000"/>
                  <a:alpha val="50000"/>
                </a:schemeClr>
              </a:gs>
              <a:gs pos="100000">
                <a:schemeClr val="accent1">
                  <a:tint val="15000"/>
                  <a:satMod val="350000"/>
                  <a:alpha val="55000"/>
                </a:schemeClr>
              </a:gs>
            </a:gsLst>
          </a:gradFill>
          <a:ln>
            <a:solidFill>
              <a:schemeClr val="accent1">
                <a:shade val="95000"/>
                <a:satMod val="105000"/>
                <a:alpha val="61000"/>
              </a:schemeClr>
            </a:solidFill>
            <a:prstDash val="sysDash"/>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sv-SE" dirty="0" smtClean="0">
                <a:solidFill>
                  <a:schemeClr val="tx1">
                    <a:lumMod val="50000"/>
                    <a:lumOff val="50000"/>
                  </a:schemeClr>
                </a:solidFill>
                <a:latin typeface="Minya Nouvelle" pitchFamily="2" charset="0"/>
              </a:rPr>
              <a:t>Positionerat element</a:t>
            </a:r>
          </a:p>
        </p:txBody>
      </p:sp>
      <p:sp>
        <p:nvSpPr>
          <p:cNvPr id="7" name="TextBox 6"/>
          <p:cNvSpPr txBox="1"/>
          <p:nvPr/>
        </p:nvSpPr>
        <p:spPr>
          <a:xfrm>
            <a:off x="4427984" y="3649166"/>
            <a:ext cx="237626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sv-SE" dirty="0" smtClean="0">
                <a:latin typeface="Minya Nouvelle" pitchFamily="2" charset="0"/>
              </a:rPr>
              <a:t>Syskon 2</a:t>
            </a:r>
          </a:p>
        </p:txBody>
      </p:sp>
      <p:sp>
        <p:nvSpPr>
          <p:cNvPr id="8" name="TextBox 7"/>
          <p:cNvSpPr txBox="1"/>
          <p:nvPr/>
        </p:nvSpPr>
        <p:spPr>
          <a:xfrm>
            <a:off x="4067944" y="3408742"/>
            <a:ext cx="2376264"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sv-SE" dirty="0" smtClean="0">
                <a:latin typeface="Minya Nouvelle" pitchFamily="2" charset="0"/>
              </a:rPr>
              <a:t>Positionerat element</a:t>
            </a:r>
          </a:p>
        </p:txBody>
      </p:sp>
      <p:cxnSp>
        <p:nvCxnSpPr>
          <p:cNvPr id="16" name="Straight Connector 15"/>
          <p:cNvCxnSpPr/>
          <p:nvPr/>
        </p:nvCxnSpPr>
        <p:spPr>
          <a:xfrm flipH="1">
            <a:off x="3563888" y="3256342"/>
            <a:ext cx="864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563888" y="3408742"/>
            <a:ext cx="5040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570815" y="2943362"/>
            <a:ext cx="0" cy="2973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63888" y="3408742"/>
            <a:ext cx="0" cy="2404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07141" y="3101662"/>
            <a:ext cx="534121" cy="369332"/>
          </a:xfrm>
          <a:prstGeom prst="rect">
            <a:avLst/>
          </a:prstGeom>
          <a:noFill/>
        </p:spPr>
        <p:txBody>
          <a:bodyPr wrap="none" rtlCol="0">
            <a:spAutoFit/>
          </a:bodyPr>
          <a:lstStyle/>
          <a:p>
            <a:r>
              <a:rPr lang="sv-SE" dirty="0" smtClean="0">
                <a:latin typeface="Minya Nouvelle" pitchFamily="2" charset="0"/>
              </a:rPr>
              <a:t>5px</a:t>
            </a:r>
          </a:p>
        </p:txBody>
      </p:sp>
      <p:cxnSp>
        <p:nvCxnSpPr>
          <p:cNvPr id="29" name="Straight Connector 28"/>
          <p:cNvCxnSpPr/>
          <p:nvPr/>
        </p:nvCxnSpPr>
        <p:spPr>
          <a:xfrm>
            <a:off x="4067944" y="3778074"/>
            <a:ext cx="0" cy="447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427984" y="3778074"/>
            <a:ext cx="0" cy="447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743908" y="4191031"/>
            <a:ext cx="32403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427984" y="4202133"/>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78931" y="1273323"/>
            <a:ext cx="3212949"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positionthis</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position</a:t>
            </a:r>
            <a:r>
              <a:rPr lang="en-US" sz="1400" b="1" dirty="0" smtClean="0">
                <a:solidFill>
                  <a:schemeClr val="tx1"/>
                </a:solidFill>
                <a:latin typeface="Courier New" pitchFamily="49" charset="0"/>
                <a:cs typeface="Courier New" pitchFamily="49" charset="0"/>
              </a:rPr>
              <a:t>: relative;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top</a:t>
            </a:r>
            <a:r>
              <a:rPr lang="en-US" sz="1400" b="1" dirty="0" smtClean="0">
                <a:solidFill>
                  <a:schemeClr val="tx1"/>
                </a:solidFill>
                <a:latin typeface="Courier New" pitchFamily="49" charset="0"/>
                <a:cs typeface="Courier New" pitchFamily="49" charset="0"/>
              </a:rPr>
              <a:t>: 5px;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left</a:t>
            </a:r>
            <a:r>
              <a:rPr lang="en-US" sz="1400" b="1" dirty="0" smtClean="0">
                <a:solidFill>
                  <a:schemeClr val="tx1"/>
                </a:solidFill>
                <a:latin typeface="Courier New" pitchFamily="49" charset="0"/>
                <a:cs typeface="Courier New" pitchFamily="49" charset="0"/>
              </a:rPr>
              <a:t>: -25px; </a:t>
            </a:r>
          </a:p>
          <a:p>
            <a:r>
              <a:rPr lang="en-US" sz="1400" b="1" dirty="0" smtClean="0">
                <a:solidFill>
                  <a:schemeClr val="tx1"/>
                </a:solidFill>
                <a:latin typeface="Courier New" pitchFamily="49" charset="0"/>
                <a:cs typeface="Courier New" pitchFamily="49" charset="0"/>
              </a:rPr>
              <a:t>}</a:t>
            </a:r>
          </a:p>
        </p:txBody>
      </p:sp>
      <p:sp>
        <p:nvSpPr>
          <p:cNvPr id="40" name="TextBox 39"/>
          <p:cNvSpPr txBox="1"/>
          <p:nvPr/>
        </p:nvSpPr>
        <p:spPr>
          <a:xfrm>
            <a:off x="3995936" y="4191031"/>
            <a:ext cx="638316" cy="369332"/>
          </a:xfrm>
          <a:prstGeom prst="rect">
            <a:avLst/>
          </a:prstGeom>
          <a:noFill/>
        </p:spPr>
        <p:txBody>
          <a:bodyPr wrap="none" rtlCol="0">
            <a:spAutoFit/>
          </a:bodyPr>
          <a:lstStyle/>
          <a:p>
            <a:r>
              <a:rPr lang="sv-SE" dirty="0" smtClean="0">
                <a:latin typeface="Minya Nouvelle" pitchFamily="2" charset="0"/>
              </a:rPr>
              <a:t>25px</a:t>
            </a:r>
          </a:p>
        </p:txBody>
      </p:sp>
      <p:sp>
        <p:nvSpPr>
          <p:cNvPr id="41" name="TextBox 40"/>
          <p:cNvSpPr txBox="1"/>
          <p:nvPr/>
        </p:nvSpPr>
        <p:spPr>
          <a:xfrm>
            <a:off x="425089" y="3852274"/>
            <a:ext cx="3145726" cy="1477328"/>
          </a:xfrm>
          <a:prstGeom prst="rect">
            <a:avLst/>
          </a:prstGeom>
          <a:noFill/>
        </p:spPr>
        <p:txBody>
          <a:bodyPr wrap="square" rtlCol="0">
            <a:spAutoFit/>
          </a:bodyPr>
          <a:lstStyle/>
          <a:p>
            <a:r>
              <a:rPr lang="sv-SE" dirty="0" smtClean="0">
                <a:latin typeface="Minya Nouvelle" pitchFamily="2" charset="0"/>
              </a:rPr>
              <a:t>Observera att vid relativ positionering så reserverar fortfarande elementet den plats som det hade innan positioneringen</a:t>
            </a:r>
          </a:p>
        </p:txBody>
      </p:sp>
    </p:spTree>
    <p:extLst>
      <p:ext uri="{BB962C8B-B14F-4D97-AF65-F5344CB8AC3E}">
        <p14:creationId xmlns:p14="http://schemas.microsoft.com/office/powerpoint/2010/main" val="303620691"/>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Fixerad positionering</a:t>
            </a:r>
            <a:endParaRPr lang="sv-SE" dirty="0"/>
          </a:p>
        </p:txBody>
      </p:sp>
      <p:pic>
        <p:nvPicPr>
          <p:cNvPr id="86018" name="Picture 2" descr="L:\WorkSpace\tstjo\Icons\v_collection_png\256x256\shadow\sign_w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41924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70720" y="4516586"/>
            <a:ext cx="6557664" cy="1077218"/>
          </a:xfrm>
          <a:prstGeom prst="rect">
            <a:avLst/>
          </a:prstGeom>
          <a:noFill/>
        </p:spPr>
        <p:txBody>
          <a:bodyPr wrap="square" rtlCol="0">
            <a:spAutoFit/>
          </a:bodyPr>
          <a:lstStyle/>
          <a:p>
            <a:r>
              <a:rPr lang="sv-SE" sz="1600" dirty="0" smtClean="0">
                <a:latin typeface="Minya Nouvelle" pitchFamily="2" charset="0"/>
              </a:rPr>
              <a:t>Fixerad positionering går inte hand i hand med mobila enheter och du bör testa din sida på många olika enheter om du vill använda den.</a:t>
            </a:r>
          </a:p>
          <a:p>
            <a:r>
              <a:rPr lang="sv-SE" sz="1600" dirty="0" smtClean="0">
                <a:latin typeface="Minya Nouvelle" pitchFamily="2" charset="0"/>
              </a:rPr>
              <a:t>Fixerad positionering stöds inte heller av IE6</a:t>
            </a:r>
          </a:p>
        </p:txBody>
      </p:sp>
      <p:pic>
        <p:nvPicPr>
          <p:cNvPr id="6" name="Picture 2" descr="C:\Users\tstjo\AppData\Local\Temp\SNAGHTML9b8e13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124336"/>
            <a:ext cx="3672408" cy="3334160"/>
          </a:xfrm>
          <a:prstGeom prst="rect">
            <a:avLst/>
          </a:prstGeom>
          <a:noFill/>
          <a:extLst>
            <a:ext uri="{909E8E84-426E-40dd-AFC4-6F175D3DCCD1}">
              <a14:hiddenFill xmlns:a14="http://schemas.microsoft.com/office/drawing/2010/main">
                <a:solidFill>
                  <a:srgbClr val="FFFFFF"/>
                </a:solidFill>
              </a14:hiddenFill>
            </a:ext>
          </a:extLst>
        </p:spPr>
      </p:pic>
      <p:sp>
        <p:nvSpPr>
          <p:cNvPr id="7" name="Diagonal Stripe 6"/>
          <p:cNvSpPr/>
          <p:nvPr/>
        </p:nvSpPr>
        <p:spPr>
          <a:xfrm rot="5400000">
            <a:off x="3573862" y="1434241"/>
            <a:ext cx="380512" cy="380512"/>
          </a:xfrm>
          <a:prstGeom prst="diagStripe">
            <a:avLst/>
          </a:prstGeom>
          <a:ln>
            <a:tailEnd type="arrow"/>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solidFill>
                <a:schemeClr val="tx1"/>
              </a:solidFill>
            </a:endParaRPr>
          </a:p>
        </p:txBody>
      </p:sp>
      <p:sp>
        <p:nvSpPr>
          <p:cNvPr id="8" name="Rectangle 7"/>
          <p:cNvSpPr/>
          <p:nvPr/>
        </p:nvSpPr>
        <p:spPr>
          <a:xfrm>
            <a:off x="714137" y="4256644"/>
            <a:ext cx="3035206" cy="162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9" name="Rectangle 8"/>
          <p:cNvSpPr/>
          <p:nvPr/>
        </p:nvSpPr>
        <p:spPr>
          <a:xfrm>
            <a:off x="3707904" y="2414973"/>
            <a:ext cx="251762" cy="7528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cxnSp>
        <p:nvCxnSpPr>
          <p:cNvPr id="10" name="Straight Arrow Connector 9"/>
          <p:cNvCxnSpPr/>
          <p:nvPr/>
        </p:nvCxnSpPr>
        <p:spPr>
          <a:xfrm>
            <a:off x="4211960" y="1540575"/>
            <a:ext cx="0" cy="277658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572000" y="1124336"/>
            <a:ext cx="3528392"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positionthis</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position</a:t>
            </a:r>
            <a:r>
              <a:rPr lang="en-US" sz="1400" b="1" dirty="0" smtClean="0">
                <a:solidFill>
                  <a:schemeClr val="tx1"/>
                </a:solidFill>
                <a:latin typeface="Courier New" pitchFamily="49" charset="0"/>
                <a:cs typeface="Courier New" pitchFamily="49" charset="0"/>
              </a:rPr>
              <a:t>: fixed;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top</a:t>
            </a:r>
            <a:r>
              <a:rPr lang="en-US" sz="1400" b="1" dirty="0" smtClean="0">
                <a:solidFill>
                  <a:schemeClr val="tx1"/>
                </a:solidFill>
                <a:latin typeface="Courier New" pitchFamily="49" charset="0"/>
                <a:cs typeface="Courier New" pitchFamily="49" charset="0"/>
              </a:rPr>
              <a:t>: 50%; </a:t>
            </a:r>
          </a:p>
          <a:p>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right</a:t>
            </a:r>
            <a:r>
              <a:rPr lang="en-US" sz="1400" b="1" dirty="0" smtClean="0">
                <a:solidFill>
                  <a:schemeClr val="tx1"/>
                </a:solidFill>
                <a:latin typeface="Courier New" pitchFamily="49" charset="0"/>
                <a:cs typeface="Courier New" pitchFamily="49" charset="0"/>
              </a:rPr>
              <a:t>: 0;</a:t>
            </a:r>
          </a:p>
          <a:p>
            <a:r>
              <a:rPr lang="en-US" sz="1400" dirty="0">
                <a:solidFill>
                  <a:schemeClr val="tx1"/>
                </a:solidFill>
                <a:latin typeface="Courier New" pitchFamily="49" charset="0"/>
                <a:cs typeface="Courier New" pitchFamily="49" charset="0"/>
              </a:rPr>
              <a:t> </a:t>
            </a:r>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width</a:t>
            </a:r>
            <a:r>
              <a:rPr lang="en-US" sz="1400" dirty="0" smtClean="0">
                <a:solidFill>
                  <a:schemeClr val="tx1"/>
                </a:solidFill>
                <a:latin typeface="Courier New" pitchFamily="49" charset="0"/>
                <a:cs typeface="Courier New" pitchFamily="49" charset="0"/>
              </a:rPr>
              <a:t>: 30px;</a:t>
            </a:r>
          </a:p>
          <a:p>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height</a:t>
            </a:r>
            <a:r>
              <a:rPr lang="en-US" sz="1400" dirty="0" smtClean="0">
                <a:solidFill>
                  <a:schemeClr val="tx1"/>
                </a:solidFill>
                <a:latin typeface="Courier New" pitchFamily="49" charset="0"/>
                <a:cs typeface="Courier New" pitchFamily="49" charset="0"/>
              </a:rPr>
              <a:t>: 100px;</a:t>
            </a:r>
          </a:p>
          <a:p>
            <a:r>
              <a:rPr lang="en-US" sz="1400" dirty="0" smtClean="0">
                <a:solidFill>
                  <a:schemeClr val="tx1"/>
                </a:solidFill>
                <a:latin typeface="Courier New" pitchFamily="49" charset="0"/>
                <a:cs typeface="Courier New" pitchFamily="49" charset="0"/>
              </a:rPr>
              <a:t>  </a:t>
            </a:r>
            <a:r>
              <a:rPr lang="en-US" sz="1400" dirty="0" smtClean="0">
                <a:solidFill>
                  <a:srgbClr val="4086C0"/>
                </a:solidFill>
                <a:latin typeface="Courier New" pitchFamily="49" charset="0"/>
                <a:cs typeface="Courier New" pitchFamily="49" charset="0"/>
              </a:rPr>
              <a:t>margin-top</a:t>
            </a:r>
            <a:r>
              <a:rPr lang="en-US" sz="1400" dirty="0" smtClean="0">
                <a:solidFill>
                  <a:schemeClr val="tx1"/>
                </a:solidFill>
                <a:latin typeface="Courier New" pitchFamily="49" charset="0"/>
                <a:cs typeface="Courier New" pitchFamily="49" charset="0"/>
              </a:rPr>
              <a:t>: -50px;</a:t>
            </a:r>
            <a:endParaRPr lang="en-US" sz="1400"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15" name="Freeform 14"/>
          <p:cNvSpPr/>
          <p:nvPr/>
        </p:nvSpPr>
        <p:spPr>
          <a:xfrm>
            <a:off x="3858491" y="1724891"/>
            <a:ext cx="935182" cy="942109"/>
          </a:xfrm>
          <a:custGeom>
            <a:avLst/>
            <a:gdLst>
              <a:gd name="connsiteX0" fmla="*/ 935182 w 935182"/>
              <a:gd name="connsiteY0" fmla="*/ 0 h 942109"/>
              <a:gd name="connsiteX1" fmla="*/ 581891 w 935182"/>
              <a:gd name="connsiteY1" fmla="*/ 304800 h 942109"/>
              <a:gd name="connsiteX2" fmla="*/ 0 w 935182"/>
              <a:gd name="connsiteY2" fmla="*/ 942109 h 942109"/>
            </a:gdLst>
            <a:ahLst/>
            <a:cxnLst>
              <a:cxn ang="0">
                <a:pos x="connsiteX0" y="connsiteY0"/>
              </a:cxn>
              <a:cxn ang="0">
                <a:pos x="connsiteX1" y="connsiteY1"/>
              </a:cxn>
              <a:cxn ang="0">
                <a:pos x="connsiteX2" y="connsiteY2"/>
              </a:cxn>
            </a:cxnLst>
            <a:rect l="l" t="t" r="r" b="b"/>
            <a:pathLst>
              <a:path w="935182" h="942109">
                <a:moveTo>
                  <a:pt x="935182" y="0"/>
                </a:moveTo>
                <a:cubicBezTo>
                  <a:pt x="836468" y="73891"/>
                  <a:pt x="737755" y="147782"/>
                  <a:pt x="581891" y="304800"/>
                </a:cubicBezTo>
                <a:cubicBezTo>
                  <a:pt x="426027" y="461818"/>
                  <a:pt x="213013" y="701963"/>
                  <a:pt x="0" y="942109"/>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65278899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Z-index</a:t>
            </a:r>
            <a:endParaRPr lang="sv-SE" dirty="0"/>
          </a:p>
        </p:txBody>
      </p:sp>
      <p:pic>
        <p:nvPicPr>
          <p:cNvPr id="6" name="Picture 2" descr="C:\Users\tstjo\AppData\Local\Temp\SNAGHTML9b8e134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33" y="1323540"/>
            <a:ext cx="3672408" cy="333416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788024" y="2758741"/>
            <a:ext cx="352839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chemeClr val="accent3"/>
                </a:solidFill>
                <a:latin typeface="Courier New" pitchFamily="49" charset="0"/>
                <a:cs typeface="Courier New" pitchFamily="49" charset="0"/>
              </a:rPr>
              <a:t>#</a:t>
            </a:r>
            <a:r>
              <a:rPr lang="en-US" sz="1400" b="1" dirty="0" err="1" smtClean="0">
                <a:solidFill>
                  <a:schemeClr val="accent3"/>
                </a:solidFill>
                <a:latin typeface="Courier New" pitchFamily="49" charset="0"/>
                <a:cs typeface="Courier New" pitchFamily="49" charset="0"/>
              </a:rPr>
              <a:t>positionthis</a:t>
            </a:r>
            <a:r>
              <a:rPr lang="en-US" sz="1400" b="1" dirty="0" smtClean="0">
                <a:solidFill>
                  <a:schemeClr val="accent3"/>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4086C0"/>
                </a:solidFill>
                <a:latin typeface="Courier New" pitchFamily="49" charset="0"/>
                <a:cs typeface="Courier New" pitchFamily="49" charset="0"/>
              </a:rPr>
              <a:t>z-index</a:t>
            </a:r>
            <a:r>
              <a:rPr lang="en-US" sz="1400" b="1" dirty="0" smtClean="0">
                <a:solidFill>
                  <a:schemeClr val="tx1"/>
                </a:solidFill>
                <a:latin typeface="Courier New" pitchFamily="49" charset="0"/>
                <a:cs typeface="Courier New" pitchFamily="49" charset="0"/>
              </a:rPr>
              <a:t>: 550; </a:t>
            </a:r>
          </a:p>
          <a:p>
            <a:r>
              <a:rPr lang="en-US" sz="1400" b="1" dirty="0" smtClean="0">
                <a:solidFill>
                  <a:schemeClr val="tx1"/>
                </a:solidFill>
                <a:latin typeface="Courier New" pitchFamily="49" charset="0"/>
                <a:cs typeface="Courier New" pitchFamily="49" charset="0"/>
              </a:rPr>
              <a:t>}</a:t>
            </a:r>
          </a:p>
        </p:txBody>
      </p:sp>
      <p:sp>
        <p:nvSpPr>
          <p:cNvPr id="12" name="TextBox 11"/>
          <p:cNvSpPr txBox="1"/>
          <p:nvPr/>
        </p:nvSpPr>
        <p:spPr>
          <a:xfrm>
            <a:off x="1739961" y="2969694"/>
            <a:ext cx="23762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sv-SE" dirty="0" smtClean="0">
                <a:latin typeface="Minya Nouvelle" pitchFamily="2" charset="0"/>
              </a:rPr>
              <a:t>Element 1</a:t>
            </a:r>
          </a:p>
        </p:txBody>
      </p:sp>
      <p:sp>
        <p:nvSpPr>
          <p:cNvPr id="13" name="TextBox 12"/>
          <p:cNvSpPr txBox="1"/>
          <p:nvPr/>
        </p:nvSpPr>
        <p:spPr>
          <a:xfrm>
            <a:off x="659841" y="2969694"/>
            <a:ext cx="237626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sv-SE" dirty="0" smtClean="0">
                <a:latin typeface="Minya Nouvelle" pitchFamily="2" charset="0"/>
              </a:rPr>
              <a:t>Element 3</a:t>
            </a:r>
          </a:p>
        </p:txBody>
      </p:sp>
      <p:sp>
        <p:nvSpPr>
          <p:cNvPr id="16" name="TextBox 15"/>
          <p:cNvSpPr txBox="1"/>
          <p:nvPr/>
        </p:nvSpPr>
        <p:spPr>
          <a:xfrm>
            <a:off x="1258290" y="2696664"/>
            <a:ext cx="2376264"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sv-SE" dirty="0" smtClean="0">
                <a:latin typeface="Minya Nouvelle" pitchFamily="2" charset="0"/>
              </a:rPr>
              <a:t>Element 2</a:t>
            </a:r>
          </a:p>
        </p:txBody>
      </p:sp>
      <p:sp>
        <p:nvSpPr>
          <p:cNvPr id="3" name="TextBox 2"/>
          <p:cNvSpPr txBox="1"/>
          <p:nvPr/>
        </p:nvSpPr>
        <p:spPr>
          <a:xfrm rot="681976">
            <a:off x="2316025" y="3848792"/>
            <a:ext cx="1045479" cy="338554"/>
          </a:xfrm>
          <a:prstGeom prst="rect">
            <a:avLst/>
          </a:prstGeom>
          <a:noFill/>
        </p:spPr>
        <p:txBody>
          <a:bodyPr wrap="none" rtlCol="0">
            <a:spAutoFit/>
          </a:bodyPr>
          <a:lstStyle/>
          <a:p>
            <a:r>
              <a:rPr lang="sv-SE" sz="1600" dirty="0" smtClean="0">
                <a:solidFill>
                  <a:srgbClr val="FF0000"/>
                </a:solidFill>
                <a:latin typeface="Minya Nouvelle" pitchFamily="2" charset="0"/>
              </a:rPr>
              <a:t>z-index:0</a:t>
            </a:r>
          </a:p>
        </p:txBody>
      </p:sp>
      <p:sp>
        <p:nvSpPr>
          <p:cNvPr id="17" name="TextBox 16"/>
          <p:cNvSpPr txBox="1"/>
          <p:nvPr/>
        </p:nvSpPr>
        <p:spPr>
          <a:xfrm>
            <a:off x="898974" y="3579813"/>
            <a:ext cx="1032655" cy="338554"/>
          </a:xfrm>
          <a:prstGeom prst="rect">
            <a:avLst/>
          </a:prstGeom>
          <a:noFill/>
        </p:spPr>
        <p:txBody>
          <a:bodyPr wrap="none" rtlCol="0">
            <a:spAutoFit/>
          </a:bodyPr>
          <a:lstStyle/>
          <a:p>
            <a:r>
              <a:rPr lang="sv-SE" sz="1600" dirty="0" smtClean="0">
                <a:solidFill>
                  <a:srgbClr val="FF0000"/>
                </a:solidFill>
                <a:latin typeface="Minya Nouvelle" pitchFamily="2" charset="0"/>
              </a:rPr>
              <a:t>z-index:1</a:t>
            </a:r>
          </a:p>
        </p:txBody>
      </p:sp>
      <p:sp>
        <p:nvSpPr>
          <p:cNvPr id="19" name="TextBox 18"/>
          <p:cNvSpPr txBox="1"/>
          <p:nvPr/>
        </p:nvSpPr>
        <p:spPr>
          <a:xfrm>
            <a:off x="2172009" y="2062204"/>
            <a:ext cx="1016625" cy="338554"/>
          </a:xfrm>
          <a:prstGeom prst="rect">
            <a:avLst/>
          </a:prstGeom>
          <a:noFill/>
        </p:spPr>
        <p:txBody>
          <a:bodyPr wrap="none" rtlCol="0">
            <a:spAutoFit/>
          </a:bodyPr>
          <a:lstStyle/>
          <a:p>
            <a:r>
              <a:rPr lang="sv-SE" sz="1600" dirty="0" smtClean="0">
                <a:solidFill>
                  <a:srgbClr val="FF0000"/>
                </a:solidFill>
                <a:latin typeface="Minya Nouvelle" pitchFamily="2" charset="0"/>
              </a:rPr>
              <a:t>z-index:3</a:t>
            </a:r>
          </a:p>
        </p:txBody>
      </p:sp>
      <p:sp>
        <p:nvSpPr>
          <p:cNvPr id="5" name="Freeform 4"/>
          <p:cNvSpPr/>
          <p:nvPr/>
        </p:nvSpPr>
        <p:spPr>
          <a:xfrm>
            <a:off x="3115606" y="2313908"/>
            <a:ext cx="513910" cy="566151"/>
          </a:xfrm>
          <a:custGeom>
            <a:avLst/>
            <a:gdLst>
              <a:gd name="connsiteX0" fmla="*/ 117764 w 513910"/>
              <a:gd name="connsiteY0" fmla="*/ 5041 h 566151"/>
              <a:gd name="connsiteX1" fmla="*/ 512618 w 513910"/>
              <a:gd name="connsiteY1" fmla="*/ 81241 h 566151"/>
              <a:gd name="connsiteX2" fmla="*/ 0 w 513910"/>
              <a:gd name="connsiteY2" fmla="*/ 566151 h 566151"/>
            </a:gdLst>
            <a:ahLst/>
            <a:cxnLst>
              <a:cxn ang="0">
                <a:pos x="connsiteX0" y="connsiteY0"/>
              </a:cxn>
              <a:cxn ang="0">
                <a:pos x="connsiteX1" y="connsiteY1"/>
              </a:cxn>
              <a:cxn ang="0">
                <a:pos x="connsiteX2" y="connsiteY2"/>
              </a:cxn>
            </a:cxnLst>
            <a:rect l="l" t="t" r="r" b="b"/>
            <a:pathLst>
              <a:path w="513910" h="566151">
                <a:moveTo>
                  <a:pt x="117764" y="5041"/>
                </a:moveTo>
                <a:cubicBezTo>
                  <a:pt x="325004" y="-3618"/>
                  <a:pt x="532245" y="-12277"/>
                  <a:pt x="512618" y="81241"/>
                </a:cubicBezTo>
                <a:cubicBezTo>
                  <a:pt x="492991" y="174759"/>
                  <a:pt x="0" y="566151"/>
                  <a:pt x="0" y="56615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Freeform 10"/>
          <p:cNvSpPr/>
          <p:nvPr/>
        </p:nvSpPr>
        <p:spPr>
          <a:xfrm>
            <a:off x="3302642" y="3274913"/>
            <a:ext cx="520031" cy="858982"/>
          </a:xfrm>
          <a:custGeom>
            <a:avLst/>
            <a:gdLst>
              <a:gd name="connsiteX0" fmla="*/ 0 w 520031"/>
              <a:gd name="connsiteY0" fmla="*/ 858982 h 858982"/>
              <a:gd name="connsiteX1" fmla="*/ 436419 w 520031"/>
              <a:gd name="connsiteY1" fmla="*/ 574964 h 858982"/>
              <a:gd name="connsiteX2" fmla="*/ 519546 w 520031"/>
              <a:gd name="connsiteY2" fmla="*/ 0 h 858982"/>
            </a:gdLst>
            <a:ahLst/>
            <a:cxnLst>
              <a:cxn ang="0">
                <a:pos x="connsiteX0" y="connsiteY0"/>
              </a:cxn>
              <a:cxn ang="0">
                <a:pos x="connsiteX1" y="connsiteY1"/>
              </a:cxn>
              <a:cxn ang="0">
                <a:pos x="connsiteX2" y="connsiteY2"/>
              </a:cxn>
            </a:cxnLst>
            <a:rect l="l" t="t" r="r" b="b"/>
            <a:pathLst>
              <a:path w="520031" h="858982">
                <a:moveTo>
                  <a:pt x="0" y="858982"/>
                </a:moveTo>
                <a:cubicBezTo>
                  <a:pt x="174914" y="788555"/>
                  <a:pt x="349828" y="718128"/>
                  <a:pt x="436419" y="574964"/>
                </a:cubicBezTo>
                <a:cubicBezTo>
                  <a:pt x="523010" y="431800"/>
                  <a:pt x="521278" y="215900"/>
                  <a:pt x="519546"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Freeform 19"/>
          <p:cNvSpPr/>
          <p:nvPr/>
        </p:nvSpPr>
        <p:spPr>
          <a:xfrm>
            <a:off x="1889479" y="3226422"/>
            <a:ext cx="208616" cy="533400"/>
          </a:xfrm>
          <a:custGeom>
            <a:avLst/>
            <a:gdLst>
              <a:gd name="connsiteX0" fmla="*/ 0 w 208616"/>
              <a:gd name="connsiteY0" fmla="*/ 533400 h 533400"/>
              <a:gd name="connsiteX1" fmla="*/ 193963 w 208616"/>
              <a:gd name="connsiteY1" fmla="*/ 290946 h 533400"/>
              <a:gd name="connsiteX2" fmla="*/ 180109 w 208616"/>
              <a:gd name="connsiteY2" fmla="*/ 0 h 533400"/>
            </a:gdLst>
            <a:ahLst/>
            <a:cxnLst>
              <a:cxn ang="0">
                <a:pos x="connsiteX0" y="connsiteY0"/>
              </a:cxn>
              <a:cxn ang="0">
                <a:pos x="connsiteX1" y="connsiteY1"/>
              </a:cxn>
              <a:cxn ang="0">
                <a:pos x="connsiteX2" y="connsiteY2"/>
              </a:cxn>
            </a:cxnLst>
            <a:rect l="l" t="t" r="r" b="b"/>
            <a:pathLst>
              <a:path w="208616" h="533400">
                <a:moveTo>
                  <a:pt x="0" y="533400"/>
                </a:moveTo>
                <a:cubicBezTo>
                  <a:pt x="81972" y="456623"/>
                  <a:pt x="163945" y="379846"/>
                  <a:pt x="193963" y="290946"/>
                </a:cubicBezTo>
                <a:cubicBezTo>
                  <a:pt x="223981" y="202046"/>
                  <a:pt x="202045" y="101023"/>
                  <a:pt x="180109"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91138" name="Picture 2" descr="L:\WorkSpace\tstjo\Icons\v_collection_png\128x128\shadow\sort_descend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3372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993986"/>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F10 – Mer CSS</a:t>
            </a:r>
            <a:endParaRPr lang="sv-SE" b="1" dirty="0"/>
          </a:p>
        </p:txBody>
      </p:sp>
      <p:sp>
        <p:nvSpPr>
          <p:cNvPr id="15" name="TextBox 14"/>
          <p:cNvSpPr txBox="1"/>
          <p:nvPr/>
        </p:nvSpPr>
        <p:spPr>
          <a:xfrm>
            <a:off x="395536" y="1201316"/>
            <a:ext cx="4201791" cy="954107"/>
          </a:xfrm>
          <a:prstGeom prst="rect">
            <a:avLst/>
          </a:prstGeom>
          <a:noFill/>
        </p:spPr>
        <p:txBody>
          <a:bodyPr wrap="none" rtlCol="0">
            <a:spAutoFit/>
          </a:bodyPr>
          <a:lstStyle/>
          <a:p>
            <a:r>
              <a:rPr lang="sv-SE" sz="2800" b="1" dirty="0" smtClean="0">
                <a:latin typeface="Minya Nouvelle" pitchFamily="2" charset="0"/>
              </a:rPr>
              <a:t>Föreläsning 10, HT2012</a:t>
            </a:r>
          </a:p>
          <a:p>
            <a:r>
              <a:rPr lang="sv-SE" sz="2800" dirty="0" smtClean="0">
                <a:latin typeface="Minya Nouvelle" pitchFamily="2" charset="0"/>
              </a:rPr>
              <a:t>Mer 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139616458"/>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F10 – Mer CSS</a:t>
            </a:r>
            <a:endParaRPr lang="sv-SE" b="1" dirty="0"/>
          </a:p>
        </p:txBody>
      </p:sp>
      <p:sp>
        <p:nvSpPr>
          <p:cNvPr id="15" name="TextBox 14"/>
          <p:cNvSpPr txBox="1"/>
          <p:nvPr/>
        </p:nvSpPr>
        <p:spPr>
          <a:xfrm>
            <a:off x="1403648" y="1378601"/>
            <a:ext cx="2909771"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Stila formulär</a:t>
            </a:r>
          </a:p>
          <a:p>
            <a:pPr marL="285750" indent="-285750">
              <a:buFont typeface="Arial" charset="0"/>
              <a:buChar char="•"/>
            </a:pPr>
            <a:r>
              <a:rPr lang="sv-SE" dirty="0" smtClean="0">
                <a:latin typeface="Minya Nouvelle" pitchFamily="2" charset="0"/>
              </a:rPr>
              <a:t>CSS-genererat innehåll</a:t>
            </a:r>
          </a:p>
          <a:p>
            <a:pPr marL="285750" indent="-285750">
              <a:buFont typeface="Arial" charset="0"/>
              <a:buChar char="•"/>
            </a:pPr>
            <a:r>
              <a:rPr lang="sv-SE" dirty="0" err="1" smtClean="0">
                <a:latin typeface="Minya Nouvelle" pitchFamily="2" charset="0"/>
              </a:rPr>
              <a:t>Mediatyper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Utskrift</a:t>
            </a:r>
          </a:p>
          <a:p>
            <a:pPr marL="285750" indent="-285750">
              <a:buFont typeface="Arial" charset="0"/>
              <a:buChar char="•"/>
            </a:pPr>
            <a:r>
              <a:rPr lang="sv-SE" dirty="0" smtClean="0">
                <a:latin typeface="Minya Nouvelle" pitchFamily="2" charset="0"/>
              </a:rPr>
              <a:t>Negativa marginaler</a:t>
            </a:r>
          </a:p>
          <a:p>
            <a:pPr marL="285750" indent="-285750">
              <a:buFont typeface="Arial" charset="0"/>
              <a:buChar char="•"/>
            </a:pPr>
            <a:r>
              <a:rPr lang="sv-SE" dirty="0" smtClean="0">
                <a:latin typeface="Minya Nouvelle" pitchFamily="2" charset="0"/>
              </a:rPr>
              <a:t>Sprites</a:t>
            </a:r>
          </a:p>
          <a:p>
            <a:pPr marL="285750" indent="-285750">
              <a:buFont typeface="Arial" charset="0"/>
              <a:buChar char="•"/>
            </a:pPr>
            <a:r>
              <a:rPr lang="sv-SE" dirty="0" smtClean="0">
                <a:latin typeface="Minya Nouvelle" pitchFamily="2" charset="0"/>
              </a:rPr>
              <a:t>Gridbaserade layouter</a:t>
            </a:r>
          </a:p>
          <a:p>
            <a:pPr marL="285750" indent="-285750">
              <a:buFont typeface="Arial" charset="0"/>
              <a:buChar char="•"/>
            </a:pPr>
            <a:r>
              <a:rPr lang="sv-SE" dirty="0" smtClean="0">
                <a:latin typeface="Minya Nouvelle" pitchFamily="2" charset="0"/>
              </a:rPr>
              <a:t>Ramverk</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7042" name="Picture 2" descr="S:\dfm\info\icons\v-collections\v_collections_png\software_graphics_media\256x256\shadow\palet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8546" name="Picture 2" descr="S:\dfm\info\icons\v-collections\v_collections_png\objects_people_industries\128x128\shadow\potion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1005">
            <a:off x="5982195" y="3423425"/>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135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Formulär</a:t>
            </a:r>
            <a:endParaRPr lang="sv-SE" dirty="0"/>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674" y="1345333"/>
            <a:ext cx="4924425" cy="22193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308973">
            <a:off x="6394085" y="1312157"/>
            <a:ext cx="934871" cy="369332"/>
          </a:xfrm>
          <a:prstGeom prst="rect">
            <a:avLst/>
          </a:prstGeom>
          <a:noFill/>
        </p:spPr>
        <p:txBody>
          <a:bodyPr wrap="none" rtlCol="0">
            <a:spAutoFit/>
          </a:bodyPr>
          <a:lstStyle/>
          <a:p>
            <a:r>
              <a:rPr lang="sv-SE" dirty="0" smtClean="0">
                <a:solidFill>
                  <a:srgbClr val="FF0000"/>
                </a:solidFill>
                <a:latin typeface="Minya Nouvelle" pitchFamily="2" charset="0"/>
              </a:rPr>
              <a:t>Hel ok!</a:t>
            </a:r>
          </a:p>
        </p:txBody>
      </p:sp>
      <p:sp>
        <p:nvSpPr>
          <p:cNvPr id="6" name="Freeform 5"/>
          <p:cNvSpPr/>
          <p:nvPr/>
        </p:nvSpPr>
        <p:spPr>
          <a:xfrm>
            <a:off x="6727954" y="1705567"/>
            <a:ext cx="643558" cy="1059873"/>
          </a:xfrm>
          <a:custGeom>
            <a:avLst/>
            <a:gdLst>
              <a:gd name="connsiteX0" fmla="*/ 270164 w 643558"/>
              <a:gd name="connsiteY0" fmla="*/ 0 h 1059873"/>
              <a:gd name="connsiteX1" fmla="*/ 637309 w 643558"/>
              <a:gd name="connsiteY1" fmla="*/ 457200 h 1059873"/>
              <a:gd name="connsiteX2" fmla="*/ 0 w 643558"/>
              <a:gd name="connsiteY2" fmla="*/ 1059873 h 1059873"/>
            </a:gdLst>
            <a:ahLst/>
            <a:cxnLst>
              <a:cxn ang="0">
                <a:pos x="connsiteX0" y="connsiteY0"/>
              </a:cxn>
              <a:cxn ang="0">
                <a:pos x="connsiteX1" y="connsiteY1"/>
              </a:cxn>
              <a:cxn ang="0">
                <a:pos x="connsiteX2" y="connsiteY2"/>
              </a:cxn>
            </a:cxnLst>
            <a:rect l="l" t="t" r="r" b="b"/>
            <a:pathLst>
              <a:path w="643558" h="1059873">
                <a:moveTo>
                  <a:pt x="270164" y="0"/>
                </a:moveTo>
                <a:cubicBezTo>
                  <a:pt x="476250" y="140277"/>
                  <a:pt x="682336" y="280555"/>
                  <a:pt x="637309" y="457200"/>
                </a:cubicBezTo>
                <a:cubicBezTo>
                  <a:pt x="592282" y="633845"/>
                  <a:pt x="296141" y="846859"/>
                  <a:pt x="0" y="105987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6"/>
          <p:cNvSpPr/>
          <p:nvPr/>
        </p:nvSpPr>
        <p:spPr>
          <a:xfrm>
            <a:off x="3437499" y="1650149"/>
            <a:ext cx="3428316" cy="921327"/>
          </a:xfrm>
          <a:custGeom>
            <a:avLst/>
            <a:gdLst>
              <a:gd name="connsiteX0" fmla="*/ 3165764 w 3428316"/>
              <a:gd name="connsiteY0" fmla="*/ 0 h 921327"/>
              <a:gd name="connsiteX1" fmla="*/ 3110346 w 3428316"/>
              <a:gd name="connsiteY1" fmla="*/ 637309 h 921327"/>
              <a:gd name="connsiteX2" fmla="*/ 0 w 3428316"/>
              <a:gd name="connsiteY2" fmla="*/ 921327 h 921327"/>
            </a:gdLst>
            <a:ahLst/>
            <a:cxnLst>
              <a:cxn ang="0">
                <a:pos x="connsiteX0" y="connsiteY0"/>
              </a:cxn>
              <a:cxn ang="0">
                <a:pos x="connsiteX1" y="connsiteY1"/>
              </a:cxn>
              <a:cxn ang="0">
                <a:pos x="connsiteX2" y="connsiteY2"/>
              </a:cxn>
            </a:cxnLst>
            <a:rect l="l" t="t" r="r" b="b"/>
            <a:pathLst>
              <a:path w="3428316" h="921327">
                <a:moveTo>
                  <a:pt x="3165764" y="0"/>
                </a:moveTo>
                <a:cubicBezTo>
                  <a:pt x="3401868" y="241877"/>
                  <a:pt x="3637973" y="483755"/>
                  <a:pt x="3110346" y="637309"/>
                </a:cubicBezTo>
                <a:cubicBezTo>
                  <a:pt x="2582719" y="790863"/>
                  <a:pt x="1291359" y="856095"/>
                  <a:pt x="0" y="92132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69" y="4225652"/>
            <a:ext cx="4619625" cy="9334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4025627"/>
            <a:ext cx="2419350" cy="133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175943" y="4441676"/>
            <a:ext cx="872248" cy="576064"/>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9" name="TextBox 8"/>
          <p:cNvSpPr txBox="1"/>
          <p:nvPr/>
        </p:nvSpPr>
        <p:spPr>
          <a:xfrm>
            <a:off x="5175945" y="4535377"/>
            <a:ext cx="797013" cy="369332"/>
          </a:xfrm>
          <a:prstGeom prst="rect">
            <a:avLst/>
          </a:prstGeom>
          <a:noFill/>
        </p:spPr>
        <p:txBody>
          <a:bodyPr wrap="none" rtlCol="0">
            <a:spAutoFit/>
          </a:bodyPr>
          <a:lstStyle/>
          <a:p>
            <a:r>
              <a:rPr lang="sv-SE" dirty="0" smtClean="0">
                <a:latin typeface="Minya Nouvelle" pitchFamily="2" charset="0"/>
              </a:rPr>
              <a:t>&lt;</a:t>
            </a:r>
            <a:r>
              <a:rPr lang="sv-SE" dirty="0" err="1" smtClean="0">
                <a:latin typeface="Minya Nouvelle" pitchFamily="2" charset="0"/>
              </a:rPr>
              <a:t>br</a:t>
            </a:r>
            <a:r>
              <a:rPr lang="sv-SE" dirty="0" smtClean="0">
                <a:latin typeface="Minya Nouvelle" pitchFamily="2" charset="0"/>
              </a:rPr>
              <a:t> /&gt;</a:t>
            </a:r>
          </a:p>
        </p:txBody>
      </p:sp>
    </p:spTree>
    <p:extLst>
      <p:ext uri="{BB962C8B-B14F-4D97-AF65-F5344CB8AC3E}">
        <p14:creationId xmlns:p14="http://schemas.microsoft.com/office/powerpoint/2010/main" val="1680976470"/>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Prydliga formulär</a:t>
            </a:r>
            <a:endParaRPr lang="sv-S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73324"/>
            <a:ext cx="2419350" cy="133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3559812" y="1652042"/>
            <a:ext cx="872248" cy="576064"/>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145121"/>
            <a:ext cx="3347171" cy="15899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51520" y="3073524"/>
            <a:ext cx="3528392" cy="224676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 500px</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a:p>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label </a:t>
            </a:r>
            <a:r>
              <a:rPr lang="en-US" sz="1400" b="1" dirty="0">
                <a:solidFill>
                  <a:schemeClr val="tx1"/>
                </a:solidFill>
                <a:latin typeface="Courier New" pitchFamily="49" charset="0"/>
                <a:cs typeface="Courier New" pitchFamily="49" charset="0"/>
              </a:rPr>
              <a:t>{</a:t>
            </a:r>
          </a:p>
          <a:p>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:140px;</a:t>
            </a:r>
          </a:p>
          <a:p>
            <a:r>
              <a:rPr lang="en-US" sz="1400" b="1" dirty="0">
                <a:solidFill>
                  <a:schemeClr val="tx1"/>
                </a:solidFill>
                <a:latin typeface="Courier New" pitchFamily="49" charset="0"/>
                <a:cs typeface="Courier New" pitchFamily="49" charset="0"/>
              </a:rPr>
              <a:t>	</a:t>
            </a:r>
            <a:r>
              <a:rPr lang="en-US" sz="1400" b="1" dirty="0" err="1">
                <a:solidFill>
                  <a:srgbClr val="0070C0"/>
                </a:solidFill>
                <a:latin typeface="Courier New" pitchFamily="49" charset="0"/>
                <a:cs typeface="Courier New" pitchFamily="49" charset="0"/>
              </a:rPr>
              <a:t>text-align</a:t>
            </a:r>
            <a:r>
              <a:rPr lang="en-US" sz="1400" b="1" dirty="0" err="1">
                <a:solidFill>
                  <a:schemeClr val="tx1"/>
                </a:solidFill>
                <a:latin typeface="Courier New" pitchFamily="49" charset="0"/>
                <a:cs typeface="Courier New" pitchFamily="49" charset="0"/>
              </a:rPr>
              <a:t>:right</a:t>
            </a:r>
            <a:r>
              <a:rPr lang="en-US" sz="1400" b="1" dirty="0">
                <a:solidFill>
                  <a:schemeClr val="tx1"/>
                </a:solidFill>
                <a:latin typeface="Courier New" pitchFamily="49" charset="0"/>
                <a:cs typeface="Courier New" pitchFamily="49" charset="0"/>
              </a:rPr>
              <a:t>;</a:t>
            </a:r>
          </a:p>
          <a:p>
            <a:r>
              <a:rPr lang="en-US" sz="1400" b="1" dirty="0">
                <a:solidFill>
                  <a:schemeClr val="tx1"/>
                </a:solidFill>
                <a:latin typeface="Courier New" pitchFamily="49" charset="0"/>
                <a:cs typeface="Courier New" pitchFamily="49" charset="0"/>
              </a:rPr>
              <a:t>	</a:t>
            </a:r>
            <a:r>
              <a:rPr lang="en-US" sz="1400" b="1" dirty="0" err="1">
                <a:solidFill>
                  <a:srgbClr val="0070C0"/>
                </a:solidFill>
                <a:latin typeface="Courier New" pitchFamily="49" charset="0"/>
                <a:cs typeface="Courier New" pitchFamily="49" charset="0"/>
              </a:rPr>
              <a:t>display</a:t>
            </a:r>
            <a:r>
              <a:rPr lang="en-US" sz="1400" b="1" dirty="0" err="1">
                <a:solidFill>
                  <a:schemeClr val="tx1"/>
                </a:solidFill>
                <a:latin typeface="Courier New" pitchFamily="49" charset="0"/>
                <a:cs typeface="Courier New" pitchFamily="49" charset="0"/>
              </a:rPr>
              <a:t>:block</a:t>
            </a:r>
            <a:r>
              <a:rPr lang="en-US" sz="1400" b="1" dirty="0">
                <a:solidFill>
                  <a:schemeClr val="tx1"/>
                </a:solidFill>
                <a:latin typeface="Courier New" pitchFamily="49" charset="0"/>
                <a:cs typeface="Courier New" pitchFamily="49" charset="0"/>
              </a:rPr>
              <a:t>;</a:t>
            </a:r>
          </a:p>
          <a:p>
            <a:r>
              <a:rPr lang="en-US" sz="1400" b="1" dirty="0">
                <a:solidFill>
                  <a:schemeClr val="tx1"/>
                </a:solidFill>
                <a:latin typeface="Courier New" pitchFamily="49" charset="0"/>
                <a:cs typeface="Courier New" pitchFamily="49" charset="0"/>
              </a:rPr>
              <a:t>	</a:t>
            </a:r>
            <a:r>
              <a:rPr lang="en-US" sz="1400" b="1" dirty="0" err="1">
                <a:solidFill>
                  <a:srgbClr val="0070C0"/>
                </a:solidFill>
                <a:latin typeface="Courier New" pitchFamily="49" charset="0"/>
                <a:cs typeface="Courier New" pitchFamily="49" charset="0"/>
              </a:rPr>
              <a:t>float</a:t>
            </a:r>
            <a:r>
              <a:rPr lang="en-US" sz="1400" b="1" dirty="0" err="1">
                <a:solidFill>
                  <a:schemeClr val="tx1"/>
                </a:solidFill>
                <a:latin typeface="Courier New" pitchFamily="49" charset="0"/>
                <a:cs typeface="Courier New" pitchFamily="49" charset="0"/>
              </a:rPr>
              <a:t>:left</a:t>
            </a:r>
            <a:r>
              <a:rPr lang="en-US" sz="1400" b="1" dirty="0">
                <a:solidFill>
                  <a:schemeClr val="tx1"/>
                </a:solidFill>
                <a:latin typeface="Courier New" pitchFamily="49" charset="0"/>
                <a:cs typeface="Courier New" pitchFamily="49" charset="0"/>
              </a:rPr>
              <a:t>;</a:t>
            </a:r>
          </a:p>
          <a:p>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padding-right</a:t>
            </a:r>
            <a:r>
              <a:rPr lang="en-US" sz="1400" b="1" dirty="0">
                <a:solidFill>
                  <a:schemeClr val="tx1"/>
                </a:solidFill>
                <a:latin typeface="Courier New" pitchFamily="49" charset="0"/>
                <a:cs typeface="Courier New" pitchFamily="49" charset="0"/>
              </a:rPr>
              <a:t>:10px;</a:t>
            </a:r>
          </a:p>
          <a:p>
            <a:r>
              <a:rPr lang="en-US" sz="1400" b="1" dirty="0">
                <a:solidFill>
                  <a:schemeClr val="tx1"/>
                </a:solidFill>
                <a:latin typeface="Courier New" pitchFamily="49" charset="0"/>
                <a:cs typeface="Courier New" pitchFamily="49" charset="0"/>
              </a:rPr>
              <a:t>	</a:t>
            </a:r>
            <a:r>
              <a:rPr lang="en-US" sz="1400" b="1" dirty="0" err="1">
                <a:solidFill>
                  <a:srgbClr val="0070C0"/>
                </a:solidFill>
                <a:latin typeface="Courier New" pitchFamily="49" charset="0"/>
                <a:cs typeface="Courier New" pitchFamily="49" charset="0"/>
              </a:rPr>
              <a:t>clear</a:t>
            </a:r>
            <a:r>
              <a:rPr lang="en-US" sz="1400" b="1" dirty="0" err="1">
                <a:solidFill>
                  <a:schemeClr val="tx1"/>
                </a:solidFill>
                <a:latin typeface="Courier New" pitchFamily="49" charset="0"/>
                <a:cs typeface="Courier New" pitchFamily="49" charset="0"/>
              </a:rPr>
              <a:t>:left</a:t>
            </a:r>
            <a:r>
              <a:rPr lang="en-US" sz="1400" b="1" dirty="0">
                <a:solidFill>
                  <a:schemeClr val="tx1"/>
                </a:solidFill>
                <a:latin typeface="Courier New" pitchFamily="49" charset="0"/>
                <a:cs typeface="Courier New" pitchFamily="49" charset="0"/>
              </a:rPr>
              <a:t>;</a:t>
            </a: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p:txBody>
      </p:sp>
      <p:sp>
        <p:nvSpPr>
          <p:cNvPr id="10" name="Rectangle 9"/>
          <p:cNvSpPr/>
          <p:nvPr/>
        </p:nvSpPr>
        <p:spPr>
          <a:xfrm>
            <a:off x="3995936" y="3073523"/>
            <a:ext cx="4896544"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input, #</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textarea</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select </a:t>
            </a:r>
            <a:r>
              <a:rPr lang="en-US" sz="1400" b="1" dirty="0">
                <a:solidFill>
                  <a:schemeClr val="tx1"/>
                </a:solidFill>
                <a:latin typeface="Courier New" pitchFamily="49" charset="0"/>
                <a:cs typeface="Courier New" pitchFamily="49" charset="0"/>
              </a:rPr>
              <a:t>{</a:t>
            </a:r>
          </a:p>
          <a:p>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width</a:t>
            </a:r>
            <a:r>
              <a:rPr lang="en-US" sz="1400" b="1" dirty="0">
                <a:solidFill>
                  <a:schemeClr val="tx1"/>
                </a:solidFill>
                <a:latin typeface="Courier New" pitchFamily="49" charset="0"/>
                <a:cs typeface="Courier New" pitchFamily="49" charset="0"/>
              </a:rPr>
              <a:t>:300px;</a:t>
            </a:r>
          </a:p>
          <a:p>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margin-bottom</a:t>
            </a:r>
            <a:r>
              <a:rPr lang="en-US" sz="1400" b="1" dirty="0">
                <a:solidFill>
                  <a:schemeClr val="tx1"/>
                </a:solidFill>
                <a:latin typeface="Courier New" pitchFamily="49" charset="0"/>
                <a:cs typeface="Courier New" pitchFamily="49" charset="0"/>
              </a:rPr>
              <a:t>:20px;</a:t>
            </a: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endParaRPr lang="en-US" sz="1400" b="1" dirty="0" smtClean="0">
              <a:solidFill>
                <a:srgbClr val="C00000"/>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textarea</a:t>
            </a:r>
            <a:r>
              <a:rPr lang="en-US" sz="1400" b="1" dirty="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height</a:t>
            </a:r>
            <a:r>
              <a:rPr lang="en-US" sz="1400" b="1" dirty="0" smtClean="0">
                <a:solidFill>
                  <a:schemeClr val="tx1"/>
                </a:solidFill>
                <a:latin typeface="Courier New" pitchFamily="49" charset="0"/>
                <a:cs typeface="Courier New" pitchFamily="49" charset="0"/>
              </a:rPr>
              <a:t>:100px; }</a:t>
            </a:r>
            <a:endParaRPr lang="en-US" sz="1400" b="1" dirty="0">
              <a:solidFill>
                <a:schemeClr val="tx1"/>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a:p>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cform</a:t>
            </a:r>
            <a:r>
              <a:rPr lang="en-US" sz="1400" b="1" dirty="0">
                <a:solidFill>
                  <a:srgbClr val="C00000"/>
                </a:solidFill>
                <a:latin typeface="Courier New" pitchFamily="49" charset="0"/>
                <a:cs typeface="Courier New" pitchFamily="49" charset="0"/>
              </a:rPr>
              <a:t> </a:t>
            </a:r>
            <a:r>
              <a:rPr lang="en-US" sz="1400" b="1" dirty="0" smtClean="0">
                <a:solidFill>
                  <a:srgbClr val="C00000"/>
                </a:solidFill>
                <a:latin typeface="Courier New" pitchFamily="49" charset="0"/>
                <a:cs typeface="Courier New" pitchFamily="49" charset="0"/>
              </a:rPr>
              <a:t>.</a:t>
            </a:r>
            <a:r>
              <a:rPr lang="en-US" sz="1400" b="1" dirty="0">
                <a:solidFill>
                  <a:srgbClr val="C00000"/>
                </a:solidFill>
                <a:latin typeface="Courier New" pitchFamily="49" charset="0"/>
                <a:cs typeface="Courier New" pitchFamily="49" charset="0"/>
              </a:rPr>
              <a:t>checkbox </a:t>
            </a:r>
            <a:r>
              <a:rPr lang="en-US" sz="1400" b="1" dirty="0" smtClean="0">
                <a:solidFill>
                  <a:schemeClr val="tx1"/>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width</a:t>
            </a:r>
            <a:r>
              <a:rPr lang="en-US" sz="1400" b="1" dirty="0" err="1" smtClean="0">
                <a:solidFill>
                  <a:schemeClr val="tx1"/>
                </a:solidFill>
                <a:latin typeface="Courier New" pitchFamily="49" charset="0"/>
                <a:cs typeface="Courier New" pitchFamily="49" charset="0"/>
              </a:rPr>
              <a:t>:auto</a:t>
            </a:r>
            <a:r>
              <a:rPr lang="en-US" sz="1400" b="1" dirty="0" smtClean="0">
                <a:solidFill>
                  <a:schemeClr val="tx1"/>
                </a:solidFill>
                <a:latin typeface="Courier New" pitchFamily="49" charset="0"/>
                <a:cs typeface="Courier New" pitchFamily="49" charset="0"/>
              </a:rPr>
              <a:t>; }</a:t>
            </a:r>
            <a:endParaRPr lang="en-US" sz="14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985853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CSS-genererat innehåll</a:t>
            </a:r>
            <a:endParaRPr lang="sv-SE" dirty="0"/>
          </a:p>
        </p:txBody>
      </p:sp>
      <p:sp>
        <p:nvSpPr>
          <p:cNvPr id="4" name="TextBox 3"/>
          <p:cNvSpPr txBox="1"/>
          <p:nvPr/>
        </p:nvSpPr>
        <p:spPr>
          <a:xfrm>
            <a:off x="395537" y="1129308"/>
            <a:ext cx="8568952" cy="584775"/>
          </a:xfrm>
          <a:prstGeom prst="rect">
            <a:avLst/>
          </a:prstGeom>
          <a:noFill/>
        </p:spPr>
        <p:txBody>
          <a:bodyPr wrap="square" rtlCol="0">
            <a:spAutoFit/>
          </a:bodyPr>
          <a:lstStyle/>
          <a:p>
            <a:r>
              <a:rPr lang="sv-SE" dirty="0" smtClean="0">
                <a:latin typeface="Minya Nouvelle" pitchFamily="2" charset="0"/>
              </a:rPr>
              <a:t>Vi har möjlighet att lägga till innehåll till vårt HTML-dokument med CSS. </a:t>
            </a:r>
            <a:r>
              <a:rPr lang="sv-SE" sz="1400" dirty="0" smtClean="0">
                <a:latin typeface="Minya Nouvelle" pitchFamily="2" charset="0"/>
              </a:rPr>
              <a:t>(Obs! Hamnar inte i DOM)</a:t>
            </a:r>
          </a:p>
        </p:txBody>
      </p:sp>
      <p:sp>
        <p:nvSpPr>
          <p:cNvPr id="5" name="Rectangle 4"/>
          <p:cNvSpPr/>
          <p:nvPr/>
        </p:nvSpPr>
        <p:spPr>
          <a:xfrm>
            <a:off x="395537" y="2137420"/>
            <a:ext cx="3528392" cy="246221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mainnav</a:t>
            </a:r>
            <a:r>
              <a:rPr lang="en-US" sz="1400" b="1" dirty="0" smtClean="0">
                <a:solidFill>
                  <a:srgbClr val="C00000"/>
                </a:solidFill>
                <a:latin typeface="Courier New" pitchFamily="49" charset="0"/>
                <a:cs typeface="Courier New" pitchFamily="49" charset="0"/>
              </a:rPr>
              <a:t> </a:t>
            </a:r>
            <a:r>
              <a:rPr lang="en-US" sz="1400" b="1" dirty="0" err="1" smtClean="0">
                <a:solidFill>
                  <a:srgbClr val="C00000"/>
                </a:solidFill>
                <a:latin typeface="Courier New" pitchFamily="49" charset="0"/>
                <a:cs typeface="Courier New" pitchFamily="49" charset="0"/>
              </a:rPr>
              <a:t>li:after</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content</a:t>
            </a:r>
            <a:r>
              <a:rPr lang="en-US" sz="1400" b="1" dirty="0" smtClean="0">
                <a:solidFill>
                  <a:schemeClr val="tx1"/>
                </a:solidFill>
                <a:latin typeface="Courier New" pitchFamily="49" charset="0"/>
                <a:cs typeface="Courier New" pitchFamily="49" charset="0"/>
              </a:rPr>
              <a:t>: "…";</a:t>
            </a: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a:p>
            <a:endParaRPr lang="en-US" sz="1400" b="1" dirty="0" smtClean="0">
              <a:solidFill>
                <a:srgbClr val="C00000"/>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divtwo:before</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content</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height</a:t>
            </a:r>
            <a:r>
              <a:rPr lang="en-US" sz="1400" b="1" dirty="0" smtClean="0">
                <a:solidFill>
                  <a:schemeClr val="tx1"/>
                </a:solidFill>
                <a:latin typeface="Courier New" pitchFamily="49" charset="0"/>
                <a:cs typeface="Courier New" pitchFamily="49" charset="0"/>
              </a:rPr>
              <a:t>:5px;</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width</a:t>
            </a:r>
            <a:r>
              <a:rPr lang="en-US" sz="1400" b="1" dirty="0" smtClean="0">
                <a:solidFill>
                  <a:schemeClr val="tx1"/>
                </a:solidFill>
                <a:latin typeface="Courier New" pitchFamily="49" charset="0"/>
                <a:cs typeface="Courier New" pitchFamily="49" charset="0"/>
              </a:rPr>
              <a:t>:5px;</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background</a:t>
            </a:r>
            <a:r>
              <a:rPr lang="en-US" sz="1400" b="1" dirty="0" err="1" smtClean="0">
                <a:solidFill>
                  <a:schemeClr val="tx1"/>
                </a:solidFill>
                <a:latin typeface="Courier New" pitchFamily="49" charset="0"/>
                <a:cs typeface="Courier New" pitchFamily="49" charset="0"/>
              </a:rPr>
              <a:t>:red</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27387"/>
            <a:ext cx="1695450" cy="14001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a:xfrm>
            <a:off x="1814945" y="2625436"/>
            <a:ext cx="3484419" cy="764832"/>
          </a:xfrm>
          <a:custGeom>
            <a:avLst/>
            <a:gdLst>
              <a:gd name="connsiteX0" fmla="*/ 0 w 3484419"/>
              <a:gd name="connsiteY0" fmla="*/ 0 h 764832"/>
              <a:gd name="connsiteX1" fmla="*/ 2673928 w 3484419"/>
              <a:gd name="connsiteY1" fmla="*/ 755073 h 764832"/>
              <a:gd name="connsiteX2" fmla="*/ 3484419 w 3484419"/>
              <a:gd name="connsiteY2" fmla="*/ 360219 h 764832"/>
            </a:gdLst>
            <a:ahLst/>
            <a:cxnLst>
              <a:cxn ang="0">
                <a:pos x="connsiteX0" y="connsiteY0"/>
              </a:cxn>
              <a:cxn ang="0">
                <a:pos x="connsiteX1" y="connsiteY1"/>
              </a:cxn>
              <a:cxn ang="0">
                <a:pos x="connsiteX2" y="connsiteY2"/>
              </a:cxn>
            </a:cxnLst>
            <a:rect l="l" t="t" r="r" b="b"/>
            <a:pathLst>
              <a:path w="3484419" h="764832">
                <a:moveTo>
                  <a:pt x="0" y="0"/>
                </a:moveTo>
                <a:cubicBezTo>
                  <a:pt x="1046596" y="347518"/>
                  <a:pt x="2093192" y="695037"/>
                  <a:pt x="2673928" y="755073"/>
                </a:cubicBezTo>
                <a:cubicBezTo>
                  <a:pt x="3254664" y="815109"/>
                  <a:pt x="3369541" y="587664"/>
                  <a:pt x="3484419" y="360219"/>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574" y="3649588"/>
            <a:ext cx="2057400" cy="485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788024" y="4907410"/>
            <a:ext cx="3312368" cy="30777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content</a:t>
            </a:r>
            <a:r>
              <a:rPr lang="en-US" sz="1400" b="1" dirty="0" smtClean="0">
                <a:solidFill>
                  <a:schemeClr val="tx1"/>
                </a:solidFill>
                <a:latin typeface="Courier New" pitchFamily="49" charset="0"/>
                <a:cs typeface="Courier New" pitchFamily="49" charset="0"/>
              </a:rPr>
              <a:t>: </a:t>
            </a:r>
            <a:r>
              <a:rPr lang="en-US" sz="1400" b="1" dirty="0" err="1" smtClean="0">
                <a:solidFill>
                  <a:schemeClr val="tx1"/>
                </a:solidFill>
                <a:latin typeface="Courier New" pitchFamily="49" charset="0"/>
                <a:cs typeface="Courier New" pitchFamily="49" charset="0"/>
              </a:rPr>
              <a:t>url</a:t>
            </a:r>
            <a:r>
              <a:rPr lang="en-US" sz="1400" b="1" dirty="0" smtClean="0">
                <a:solidFill>
                  <a:schemeClr val="tx1"/>
                </a:solidFill>
                <a:latin typeface="Courier New" pitchFamily="49" charset="0"/>
                <a:cs typeface="Courier New" pitchFamily="49" charset="0"/>
              </a:rPr>
              <a:t>(pin.png);</a:t>
            </a:r>
          </a:p>
        </p:txBody>
      </p:sp>
      <p:pic>
        <p:nvPicPr>
          <p:cNvPr id="84997" name="Picture 5" descr="L:\WorkSpace\tstjo\Icons\v_collection_png\128x128\shadow\gho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8384" y="252177"/>
            <a:ext cx="877130" cy="877131"/>
          </a:xfrm>
          <a:prstGeom prst="rect">
            <a:avLst/>
          </a:prstGeom>
          <a:noFill/>
          <a:extLst>
            <a:ext uri="{909E8E84-426E-40dd-AFC4-6F175D3DCCD1}">
              <a14:hiddenFill xmlns:a14="http://schemas.microsoft.com/office/drawing/2010/main">
                <a:solidFill>
                  <a:srgbClr val="FFFFFF"/>
                </a:solidFill>
              </a14:hiddenFill>
            </a:ext>
          </a:extLst>
        </p:spPr>
      </p:pic>
      <p:pic>
        <p:nvPicPr>
          <p:cNvPr id="84999" name="Picture 7" descr="L:\WorkSpace\tstjo\Icons\v_collection_png\48x48\shadow\photo_landscap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214" y="4832698"/>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889290" y="2274764"/>
            <a:ext cx="2016224" cy="1492343"/>
            <a:chOff x="6732240" y="1301860"/>
            <a:chExt cx="2016224" cy="1492343"/>
          </a:xfrm>
        </p:grpSpPr>
        <p:pic>
          <p:nvPicPr>
            <p:cNvPr id="14" name="Picture 10" descr="http://www.favbrowser.com/wp-content/uploads/2010/08/internetexplorer7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dfm\info\icons\v-collections\v_collections_png\basic_foundation\48x48\shadow\sign_warnin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732240" y="2209428"/>
              <a:ext cx="2016224" cy="584775"/>
            </a:xfrm>
            <a:prstGeom prst="rect">
              <a:avLst/>
            </a:prstGeom>
            <a:noFill/>
          </p:spPr>
          <p:txBody>
            <a:bodyPr wrap="square" rtlCol="0">
              <a:spAutoFit/>
            </a:bodyPr>
            <a:lstStyle/>
            <a:p>
              <a:pPr algn="ctr"/>
              <a:r>
                <a:rPr lang="sv-SE" sz="1600" dirty="0" smtClean="0">
                  <a:latin typeface="Minya Nouvelle" pitchFamily="2" charset="0"/>
                </a:rPr>
                <a:t>Stöds först från och med IE8</a:t>
              </a:r>
            </a:p>
          </p:txBody>
        </p:sp>
      </p:grpSp>
    </p:spTree>
    <p:extLst>
      <p:ext uri="{BB962C8B-B14F-4D97-AF65-F5344CB8AC3E}">
        <p14:creationId xmlns:p14="http://schemas.microsoft.com/office/powerpoint/2010/main" val="3652900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CSS-genererat innehåll</a:t>
            </a:r>
            <a:endParaRPr lang="sv-SE" dirty="0"/>
          </a:p>
        </p:txBody>
      </p:sp>
      <p:pic>
        <p:nvPicPr>
          <p:cNvPr id="86018" name="Picture 2" descr="http://nicolasgallagher.com/wp-content/uploads/pure-css-gui-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219588"/>
            <a:ext cx="3662772" cy="24418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5-Point Star 3"/>
          <p:cNvSpPr/>
          <p:nvPr/>
        </p:nvSpPr>
        <p:spPr>
          <a:xfrm>
            <a:off x="1227851" y="1144368"/>
            <a:ext cx="1296144" cy="1296144"/>
          </a:xfrm>
          <a:prstGeom prst="star5">
            <a:avLst/>
          </a:prstGeom>
          <a:ln>
            <a:tailEnd type="arrow"/>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sp>
        <p:nvSpPr>
          <p:cNvPr id="5" name="Regular Pentagon 4"/>
          <p:cNvSpPr/>
          <p:nvPr/>
        </p:nvSpPr>
        <p:spPr>
          <a:xfrm>
            <a:off x="2699792" y="1861236"/>
            <a:ext cx="1058518" cy="1008112"/>
          </a:xfrm>
          <a:prstGeom prst="pentagon">
            <a:avLst/>
          </a:prstGeom>
          <a:ln>
            <a:tailEnd type="arrow"/>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sv-SE"/>
          </a:p>
        </p:txBody>
      </p:sp>
      <p:sp>
        <p:nvSpPr>
          <p:cNvPr id="6" name="Right Triangle 5"/>
          <p:cNvSpPr/>
          <p:nvPr/>
        </p:nvSpPr>
        <p:spPr>
          <a:xfrm>
            <a:off x="1767911" y="2440512"/>
            <a:ext cx="936104" cy="936104"/>
          </a:xfrm>
          <a:prstGeom prst="rtTriangle">
            <a:avLst/>
          </a:prstGeom>
          <a:ln>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9" name="Rectangle 8"/>
          <p:cNvSpPr/>
          <p:nvPr/>
        </p:nvSpPr>
        <p:spPr>
          <a:xfrm>
            <a:off x="4716016" y="3665180"/>
            <a:ext cx="4572000" cy="276999"/>
          </a:xfrm>
          <a:prstGeom prst="rect">
            <a:avLst/>
          </a:prstGeom>
        </p:spPr>
        <p:txBody>
          <a:bodyPr>
            <a:spAutoFit/>
          </a:bodyPr>
          <a:lstStyle/>
          <a:p>
            <a:r>
              <a:rPr lang="sv-SE" sz="1200" dirty="0"/>
              <a:t>http://nicolasgallagher.com/pure-css-gui-icons/demo/#non</a:t>
            </a:r>
          </a:p>
        </p:txBody>
      </p:sp>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65612"/>
            <a:ext cx="2708187" cy="1584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703304" y="5080456"/>
            <a:ext cx="5584712" cy="369332"/>
          </a:xfrm>
          <a:prstGeom prst="rect">
            <a:avLst/>
          </a:prstGeom>
        </p:spPr>
        <p:txBody>
          <a:bodyPr wrap="square">
            <a:spAutoFit/>
          </a:bodyPr>
          <a:lstStyle/>
          <a:p>
            <a:r>
              <a:rPr lang="sv-SE" dirty="0"/>
              <a:t>http://css-tricks.com/9516-pseudo-element-roundup/</a:t>
            </a:r>
          </a:p>
        </p:txBody>
      </p:sp>
    </p:spTree>
    <p:extLst>
      <p:ext uri="{BB962C8B-B14F-4D97-AF65-F5344CB8AC3E}">
        <p14:creationId xmlns:p14="http://schemas.microsoft.com/office/powerpoint/2010/main" val="121646962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Media</a:t>
            </a:r>
            <a:endParaRPr lang="sv-SE" dirty="0"/>
          </a:p>
        </p:txBody>
      </p:sp>
      <p:pic>
        <p:nvPicPr>
          <p:cNvPr id="87042" name="Picture 2" descr="L:\WorkSpace\tstjo\Icons\v_collection_png\256x256\shadow\moni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34533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44" name="Picture 4" descr="L:\WorkSpace\tstjo\Icons\v_collection_png\256x256\shadow\plasma_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1129308"/>
            <a:ext cx="289019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descr="L:\WorkSpace\tstjo\Icons\v_collection_png\256x256\shadow\project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4225652"/>
            <a:ext cx="909789" cy="909789"/>
          </a:xfrm>
          <a:prstGeom prst="rect">
            <a:avLst/>
          </a:prstGeom>
          <a:noFill/>
          <a:extLst>
            <a:ext uri="{909E8E84-426E-40dd-AFC4-6F175D3DCCD1}">
              <a14:hiddenFill xmlns:a14="http://schemas.microsoft.com/office/drawing/2010/main">
                <a:solidFill>
                  <a:srgbClr val="FFFFFF"/>
                </a:solidFill>
              </a14:hiddenFill>
            </a:ext>
          </a:extLst>
        </p:spPr>
      </p:pic>
      <p:pic>
        <p:nvPicPr>
          <p:cNvPr id="87048" name="Picture 8" descr="L:\WorkSpace\tstjo\Icons\v_collection_png\256x256\shadow\pri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300645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50" name="Picture 10" descr="L:\WorkSpace\tstjo\Icons\v_collection_png\256x256\shadow\pd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56453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7052" name="Picture 12" descr="L:\WorkSpace\tstjo\Icons\v_collection_png\128x128\shadow\megapho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156135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51406"/>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Mediatyper</a:t>
            </a:r>
            <a:endParaRPr lang="sv-SE" dirty="0"/>
          </a:p>
        </p:txBody>
      </p:sp>
      <p:pic>
        <p:nvPicPr>
          <p:cNvPr id="4" name="Picture 8" descr="L:\WorkSpace\tstjo\Icons\v_collection_png\256x256\shadow\prin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193204"/>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7544" y="1489348"/>
            <a:ext cx="6768752" cy="127727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dirty="0" smtClean="0">
                <a:solidFill>
                  <a:srgbClr val="0070C0"/>
                </a:solidFill>
                <a:latin typeface="Courier New" pitchFamily="49" charset="0"/>
                <a:cs typeface="Courier New" pitchFamily="49" charset="0"/>
              </a:rPr>
              <a:t>&lt;body&gt;</a:t>
            </a:r>
            <a:endParaRPr lang="en-US" sz="1100"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&lt;head&gt;</a:t>
            </a:r>
          </a:p>
          <a:p>
            <a:r>
              <a:rPr lang="en-US" sz="1100" b="1" dirty="0" smtClean="0">
                <a:solidFill>
                  <a:srgbClr val="0070C0"/>
                </a:solidFill>
                <a:latin typeface="Courier New" pitchFamily="49" charset="0"/>
                <a:cs typeface="Courier New" pitchFamily="49" charset="0"/>
              </a:rPr>
              <a:t>   &lt;link </a:t>
            </a:r>
            <a:r>
              <a:rPr lang="en-US" sz="1100" b="1" dirty="0" err="1" smtClean="0">
                <a:solidFill>
                  <a:srgbClr val="FF0000"/>
                </a:solidFill>
                <a:latin typeface="Courier New" pitchFamily="49" charset="0"/>
                <a:cs typeface="Courier New" pitchFamily="49" charset="0"/>
              </a:rPr>
              <a:t>rel</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err="1" smtClean="0">
                <a:solidFill>
                  <a:srgbClr val="7030A0"/>
                </a:solidFill>
                <a:latin typeface="Courier New" pitchFamily="49" charset="0"/>
                <a:cs typeface="Courier New" pitchFamily="49" charset="0"/>
              </a:rPr>
              <a:t>stylesheet</a:t>
            </a:r>
            <a:r>
              <a:rPr lang="en-US" sz="1100" b="1" dirty="0" smtClean="0">
                <a:solidFill>
                  <a:srgbClr val="7030A0"/>
                </a:solidFill>
                <a:latin typeface="Courier New" pitchFamily="49" charset="0"/>
                <a:cs typeface="Courier New" pitchFamily="49" charset="0"/>
              </a:rPr>
              <a:t>" </a:t>
            </a:r>
            <a:r>
              <a:rPr lang="en-US" sz="1100" b="1" dirty="0" smtClean="0">
                <a:solidFill>
                  <a:srgbClr val="FF0000"/>
                </a:solidFill>
                <a:latin typeface="Courier New" pitchFamily="49" charset="0"/>
                <a:cs typeface="Courier New" pitchFamily="49" charset="0"/>
              </a:rPr>
              <a:t>media</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"print" </a:t>
            </a:r>
            <a:r>
              <a:rPr lang="en-US" sz="1100" b="1" dirty="0">
                <a:solidFill>
                  <a:srgbClr val="7030A0"/>
                </a:solidFill>
                <a:latin typeface="Courier New" pitchFamily="49" charset="0"/>
                <a:cs typeface="Courier New" pitchFamily="49" charset="0"/>
              </a:rPr>
              <a:t> </a:t>
            </a:r>
            <a:r>
              <a:rPr lang="en-US" sz="1100" b="1" dirty="0" err="1" smtClean="0">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"print.css" </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dirty="0">
                <a:solidFill>
                  <a:srgbClr val="0070C0"/>
                </a:solidFill>
                <a:latin typeface="Courier New" pitchFamily="49" charset="0"/>
                <a:cs typeface="Courier New" pitchFamily="49" charset="0"/>
              </a:rPr>
              <a:t> </a:t>
            </a:r>
            <a:r>
              <a:rPr lang="en-US" sz="1100" dirty="0" smtClean="0">
                <a:solidFill>
                  <a:srgbClr val="0070C0"/>
                </a:solidFill>
                <a:latin typeface="Courier New" pitchFamily="49" charset="0"/>
                <a:cs typeface="Courier New" pitchFamily="49" charset="0"/>
              </a:rPr>
              <a:t>     &lt;title&gt;</a:t>
            </a:r>
            <a:r>
              <a:rPr lang="en-US" sz="1100" dirty="0" err="1" smtClean="0">
                <a:solidFill>
                  <a:schemeClr val="tx1"/>
                </a:solidFill>
                <a:latin typeface="Courier New" pitchFamily="49" charset="0"/>
                <a:cs typeface="Courier New" pitchFamily="49" charset="0"/>
              </a:rPr>
              <a:t>Våra</a:t>
            </a:r>
            <a:r>
              <a:rPr lang="en-US" sz="1100" dirty="0" smtClean="0">
                <a:solidFill>
                  <a:schemeClr val="tx1"/>
                </a:solidFill>
                <a:latin typeface="Courier New" pitchFamily="49" charset="0"/>
                <a:cs typeface="Courier New" pitchFamily="49" charset="0"/>
              </a:rPr>
              <a:t> </a:t>
            </a:r>
            <a:r>
              <a:rPr lang="en-US" sz="1100" dirty="0" err="1" smtClean="0">
                <a:solidFill>
                  <a:schemeClr val="tx1"/>
                </a:solidFill>
                <a:latin typeface="Courier New" pitchFamily="49" charset="0"/>
                <a:cs typeface="Courier New" pitchFamily="49" charset="0"/>
              </a:rPr>
              <a:t>produkter</a:t>
            </a:r>
            <a:r>
              <a:rPr lang="en-US" sz="1100" dirty="0" smtClean="0">
                <a:solidFill>
                  <a:srgbClr val="0070C0"/>
                </a:solidFill>
                <a:latin typeface="Courier New" pitchFamily="49" charset="0"/>
                <a:cs typeface="Courier New" pitchFamily="49" charset="0"/>
              </a:rPr>
              <a:t>&lt;/title&gt;</a:t>
            </a:r>
            <a:endParaRPr lang="en-US" sz="1100"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&lt;/head&gt;</a:t>
            </a:r>
            <a:endParaRPr lang="en-US" sz="1100" dirty="0">
              <a:solidFill>
                <a:schemeClr val="tx1"/>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a:t>
            </a:r>
          </a:p>
          <a:p>
            <a:endParaRPr lang="en-US" sz="1100" b="1" dirty="0">
              <a:solidFill>
                <a:srgbClr val="0070C0"/>
              </a:solidFill>
              <a:latin typeface="Courier New" pitchFamily="49" charset="0"/>
              <a:cs typeface="Courier New" pitchFamily="49" charset="0"/>
            </a:endParaRPr>
          </a:p>
        </p:txBody>
      </p:sp>
      <p:sp>
        <p:nvSpPr>
          <p:cNvPr id="6" name="TextBox 5"/>
          <p:cNvSpPr txBox="1"/>
          <p:nvPr/>
        </p:nvSpPr>
        <p:spPr>
          <a:xfrm>
            <a:off x="467544" y="2857500"/>
            <a:ext cx="7808548" cy="1477328"/>
          </a:xfrm>
          <a:prstGeom prst="rect">
            <a:avLst/>
          </a:prstGeom>
          <a:noFill/>
        </p:spPr>
        <p:txBody>
          <a:bodyPr wrap="none" rtlCol="0">
            <a:spAutoFit/>
          </a:bodyPr>
          <a:lstStyle/>
          <a:p>
            <a:r>
              <a:rPr lang="sv-SE" dirty="0" smtClean="0">
                <a:latin typeface="Minya Nouvelle" pitchFamily="2" charset="0"/>
              </a:rPr>
              <a:t>Stilmallen "print.css" kommer bara att laddas då dokumentet skrivs ut.</a:t>
            </a:r>
          </a:p>
          <a:p>
            <a:endParaRPr lang="sv-SE" dirty="0">
              <a:latin typeface="Minya Nouvelle" pitchFamily="2" charset="0"/>
            </a:endParaRPr>
          </a:p>
          <a:p>
            <a:r>
              <a:rPr lang="sv-SE" dirty="0" smtClean="0">
                <a:latin typeface="Minya Nouvelle" pitchFamily="2" charset="0"/>
              </a:rPr>
              <a:t>Vi har bland andra tillgång till: </a:t>
            </a:r>
          </a:p>
          <a:p>
            <a:r>
              <a:rPr lang="sv-SE" b="1" dirty="0" smtClean="0">
                <a:latin typeface="Minya Nouvelle" pitchFamily="2" charset="0"/>
              </a:rPr>
              <a:t>all, </a:t>
            </a:r>
            <a:r>
              <a:rPr lang="sv-SE" b="1" dirty="0" err="1" smtClean="0">
                <a:latin typeface="Minya Nouvelle" pitchFamily="2" charset="0"/>
              </a:rPr>
              <a:t>handheld</a:t>
            </a:r>
            <a:r>
              <a:rPr lang="sv-SE" b="1" dirty="0" smtClean="0">
                <a:latin typeface="Minya Nouvelle" pitchFamily="2" charset="0"/>
              </a:rPr>
              <a:t>, print, </a:t>
            </a:r>
            <a:r>
              <a:rPr lang="sv-SE" b="1" dirty="0" err="1" smtClean="0">
                <a:latin typeface="Minya Nouvelle" pitchFamily="2" charset="0"/>
              </a:rPr>
              <a:t>projection</a:t>
            </a:r>
            <a:r>
              <a:rPr lang="sv-SE" b="1" dirty="0" smtClean="0">
                <a:latin typeface="Minya Nouvelle" pitchFamily="2" charset="0"/>
              </a:rPr>
              <a:t>, </a:t>
            </a:r>
            <a:r>
              <a:rPr lang="sv-SE" b="1" dirty="0" err="1" smtClean="0">
                <a:latin typeface="Minya Nouvelle" pitchFamily="2" charset="0"/>
              </a:rPr>
              <a:t>speech</a:t>
            </a:r>
            <a:r>
              <a:rPr lang="sv-SE" b="1" dirty="0" smtClean="0">
                <a:latin typeface="Minya Nouvelle" pitchFamily="2" charset="0"/>
              </a:rPr>
              <a:t>, tv, </a:t>
            </a:r>
            <a:r>
              <a:rPr lang="sv-SE" b="1" dirty="0" err="1" smtClean="0">
                <a:latin typeface="Minya Nouvelle" pitchFamily="2" charset="0"/>
              </a:rPr>
              <a:t>screen</a:t>
            </a:r>
            <a:endParaRPr lang="sv-SE" b="1" dirty="0" smtClean="0">
              <a:latin typeface="Minya Nouvelle" pitchFamily="2" charset="0"/>
            </a:endParaRPr>
          </a:p>
          <a:p>
            <a:endParaRPr lang="sv-SE" dirty="0" smtClean="0">
              <a:latin typeface="Minya Nouvelle" pitchFamily="2" charset="0"/>
            </a:endParaRPr>
          </a:p>
        </p:txBody>
      </p:sp>
      <p:sp>
        <p:nvSpPr>
          <p:cNvPr id="8" name="TextBox 7"/>
          <p:cNvSpPr txBox="1"/>
          <p:nvPr/>
        </p:nvSpPr>
        <p:spPr>
          <a:xfrm>
            <a:off x="611560" y="4334828"/>
            <a:ext cx="928459" cy="369332"/>
          </a:xfrm>
          <a:prstGeom prst="rect">
            <a:avLst/>
          </a:prstGeom>
          <a:noFill/>
        </p:spPr>
        <p:txBody>
          <a:bodyPr wrap="none" rtlCol="0">
            <a:spAutoFit/>
          </a:bodyPr>
          <a:lstStyle/>
          <a:p>
            <a:r>
              <a:rPr lang="sv-SE" dirty="0" smtClean="0">
                <a:solidFill>
                  <a:srgbClr val="FF0000"/>
                </a:solidFill>
                <a:latin typeface="Minya Nouvelle" pitchFamily="2" charset="0"/>
              </a:rPr>
              <a:t>default</a:t>
            </a:r>
          </a:p>
        </p:txBody>
      </p:sp>
      <p:sp>
        <p:nvSpPr>
          <p:cNvPr id="9" name="Freeform 8"/>
          <p:cNvSpPr/>
          <p:nvPr/>
        </p:nvSpPr>
        <p:spPr>
          <a:xfrm>
            <a:off x="380616" y="3988800"/>
            <a:ext cx="310584" cy="541080"/>
          </a:xfrm>
          <a:custGeom>
            <a:avLst/>
            <a:gdLst>
              <a:gd name="connsiteX0" fmla="*/ 231384 w 310584"/>
              <a:gd name="connsiteY0" fmla="*/ 532800 h 541080"/>
              <a:gd name="connsiteX1" fmla="*/ 984 w 310584"/>
              <a:gd name="connsiteY1" fmla="*/ 468000 h 541080"/>
              <a:gd name="connsiteX2" fmla="*/ 310584 w 310584"/>
              <a:gd name="connsiteY2" fmla="*/ 0 h 541080"/>
            </a:gdLst>
            <a:ahLst/>
            <a:cxnLst>
              <a:cxn ang="0">
                <a:pos x="connsiteX0" y="connsiteY0"/>
              </a:cxn>
              <a:cxn ang="0">
                <a:pos x="connsiteX1" y="connsiteY1"/>
              </a:cxn>
              <a:cxn ang="0">
                <a:pos x="connsiteX2" y="connsiteY2"/>
              </a:cxn>
            </a:cxnLst>
            <a:rect l="l" t="t" r="r" b="b"/>
            <a:pathLst>
              <a:path w="310584" h="541080">
                <a:moveTo>
                  <a:pt x="231384" y="532800"/>
                </a:moveTo>
                <a:cubicBezTo>
                  <a:pt x="109584" y="544800"/>
                  <a:pt x="-12216" y="556800"/>
                  <a:pt x="984" y="468000"/>
                </a:cubicBezTo>
                <a:cubicBezTo>
                  <a:pt x="14184" y="379200"/>
                  <a:pt x="162384" y="189600"/>
                  <a:pt x="310584"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274604211"/>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Flera </a:t>
            </a:r>
            <a:r>
              <a:rPr lang="sv-SE" dirty="0" err="1" smtClean="0"/>
              <a:t>mediatyper</a:t>
            </a:r>
            <a:r>
              <a:rPr lang="sv-SE" dirty="0" smtClean="0"/>
              <a:t> samtidigt</a:t>
            </a:r>
            <a:endParaRPr lang="sv-SE" dirty="0"/>
          </a:p>
        </p:txBody>
      </p:sp>
      <p:sp>
        <p:nvSpPr>
          <p:cNvPr id="4" name="Rectangle 3"/>
          <p:cNvSpPr/>
          <p:nvPr/>
        </p:nvSpPr>
        <p:spPr>
          <a:xfrm>
            <a:off x="467544" y="1489348"/>
            <a:ext cx="6768752" cy="195438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dirty="0" smtClean="0">
                <a:solidFill>
                  <a:srgbClr val="0070C0"/>
                </a:solidFill>
                <a:latin typeface="Courier New" pitchFamily="49" charset="0"/>
                <a:cs typeface="Courier New" pitchFamily="49" charset="0"/>
              </a:rPr>
              <a:t>&lt;body&gt;</a:t>
            </a:r>
            <a:endParaRPr lang="en-US" sz="1100"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&lt;head&gt;</a:t>
            </a:r>
          </a:p>
          <a:p>
            <a:r>
              <a:rPr lang="en-US" sz="1100" b="1" dirty="0" smtClean="0">
                <a:solidFill>
                  <a:srgbClr val="0070C0"/>
                </a:solidFill>
                <a:latin typeface="Courier New" pitchFamily="49" charset="0"/>
                <a:cs typeface="Courier New" pitchFamily="49" charset="0"/>
              </a:rPr>
              <a:t>   &lt;link </a:t>
            </a:r>
            <a:r>
              <a:rPr lang="en-US" sz="1100" b="1" dirty="0" err="1" smtClean="0">
                <a:solidFill>
                  <a:srgbClr val="FF0000"/>
                </a:solidFill>
                <a:latin typeface="Courier New" pitchFamily="49" charset="0"/>
                <a:cs typeface="Courier New" pitchFamily="49" charset="0"/>
              </a:rPr>
              <a:t>rel</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err="1" smtClean="0">
                <a:solidFill>
                  <a:srgbClr val="7030A0"/>
                </a:solidFill>
                <a:latin typeface="Courier New" pitchFamily="49" charset="0"/>
                <a:cs typeface="Courier New" pitchFamily="49" charset="0"/>
              </a:rPr>
              <a:t>stylesheet</a:t>
            </a:r>
            <a:r>
              <a:rPr lang="en-US" sz="1100" b="1" dirty="0" smtClean="0">
                <a:solidFill>
                  <a:srgbClr val="7030A0"/>
                </a:solidFill>
                <a:latin typeface="Courier New" pitchFamily="49" charset="0"/>
                <a:cs typeface="Courier New" pitchFamily="49" charset="0"/>
              </a:rPr>
              <a:t>" </a:t>
            </a:r>
            <a:r>
              <a:rPr lang="en-US" sz="1100" b="1" dirty="0" err="1" smtClean="0">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"basic.css" </a:t>
            </a:r>
            <a:r>
              <a:rPr lang="en-US" sz="1100" b="1" dirty="0" smtClean="0">
                <a:solidFill>
                  <a:srgbClr val="0070C0"/>
                </a:solidFill>
                <a:latin typeface="Courier New" pitchFamily="49" charset="0"/>
                <a:cs typeface="Courier New" pitchFamily="49" charset="0"/>
              </a:rPr>
              <a:t>/&gt;</a:t>
            </a:r>
          </a:p>
          <a:p>
            <a:endParaRPr lang="en-US" sz="1100" b="1" dirty="0" smtClean="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link </a:t>
            </a:r>
            <a:r>
              <a:rPr lang="en-US" sz="1100" b="1" dirty="0" err="1">
                <a:solidFill>
                  <a:srgbClr val="FF0000"/>
                </a:solidFill>
                <a:latin typeface="Courier New" pitchFamily="49" charset="0"/>
                <a:cs typeface="Courier New" pitchFamily="49" charset="0"/>
              </a:rPr>
              <a:t>rel</a:t>
            </a:r>
            <a:r>
              <a:rPr lang="en-US" sz="1100" b="1" dirty="0">
                <a:solidFill>
                  <a:srgbClr val="0070C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a:t>
            </a:r>
            <a:r>
              <a:rPr lang="en-US" sz="1100" b="1" dirty="0" err="1">
                <a:solidFill>
                  <a:srgbClr val="7030A0"/>
                </a:solidFill>
                <a:latin typeface="Courier New" pitchFamily="49" charset="0"/>
                <a:cs typeface="Courier New" pitchFamily="49" charset="0"/>
              </a:rPr>
              <a:t>stylesheet</a:t>
            </a:r>
            <a:r>
              <a:rPr lang="en-US" sz="1100" b="1" dirty="0">
                <a:solidFill>
                  <a:srgbClr val="7030A0"/>
                </a:solidFill>
                <a:latin typeface="Courier New" pitchFamily="49" charset="0"/>
                <a:cs typeface="Courier New" pitchFamily="49" charset="0"/>
              </a:rPr>
              <a:t>" </a:t>
            </a:r>
            <a:r>
              <a:rPr lang="en-US" sz="1100" b="1" dirty="0">
                <a:solidFill>
                  <a:srgbClr val="FF0000"/>
                </a:solidFill>
                <a:latin typeface="Courier New" pitchFamily="49" charset="0"/>
                <a:cs typeface="Courier New" pitchFamily="49" charset="0"/>
              </a:rPr>
              <a:t>media</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"screen"  </a:t>
            </a:r>
            <a:r>
              <a:rPr lang="en-US" sz="1100" b="1" dirty="0" err="1">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"screen.css</a:t>
            </a:r>
            <a:r>
              <a:rPr lang="en-US" sz="1100" b="1" dirty="0">
                <a:solidFill>
                  <a:srgbClr val="7030A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/&gt;</a:t>
            </a:r>
          </a:p>
          <a:p>
            <a:endParaRPr lang="en-US" sz="1100" b="1" dirty="0" smtClean="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   &lt;</a:t>
            </a:r>
            <a:r>
              <a:rPr lang="en-US" sz="1100" b="1" dirty="0">
                <a:solidFill>
                  <a:srgbClr val="0070C0"/>
                </a:solidFill>
                <a:latin typeface="Courier New" pitchFamily="49" charset="0"/>
                <a:cs typeface="Courier New" pitchFamily="49" charset="0"/>
              </a:rPr>
              <a:t>link </a:t>
            </a:r>
            <a:r>
              <a:rPr lang="en-US" sz="1100" b="1" dirty="0" err="1">
                <a:solidFill>
                  <a:srgbClr val="FF0000"/>
                </a:solidFill>
                <a:latin typeface="Courier New" pitchFamily="49" charset="0"/>
                <a:cs typeface="Courier New" pitchFamily="49" charset="0"/>
              </a:rPr>
              <a:t>rel</a:t>
            </a:r>
            <a:r>
              <a:rPr lang="en-US" sz="1100" b="1" dirty="0">
                <a:solidFill>
                  <a:srgbClr val="0070C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a:t>
            </a:r>
            <a:r>
              <a:rPr lang="en-US" sz="1100" b="1" dirty="0" err="1">
                <a:solidFill>
                  <a:srgbClr val="7030A0"/>
                </a:solidFill>
                <a:latin typeface="Courier New" pitchFamily="49" charset="0"/>
                <a:cs typeface="Courier New" pitchFamily="49" charset="0"/>
              </a:rPr>
              <a:t>stylesheet</a:t>
            </a:r>
            <a:r>
              <a:rPr lang="en-US" sz="1100" b="1" dirty="0">
                <a:solidFill>
                  <a:srgbClr val="7030A0"/>
                </a:solidFill>
                <a:latin typeface="Courier New" pitchFamily="49" charset="0"/>
                <a:cs typeface="Courier New" pitchFamily="49" charset="0"/>
              </a:rPr>
              <a:t>" </a:t>
            </a:r>
            <a:r>
              <a:rPr lang="en-US" sz="1100" b="1" dirty="0">
                <a:solidFill>
                  <a:srgbClr val="FF0000"/>
                </a:solidFill>
                <a:latin typeface="Courier New" pitchFamily="49" charset="0"/>
                <a:cs typeface="Courier New" pitchFamily="49" charset="0"/>
              </a:rPr>
              <a:t>media</a:t>
            </a:r>
            <a:r>
              <a:rPr lang="en-US" sz="1100" b="1" dirty="0">
                <a:solidFill>
                  <a:srgbClr val="0070C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"print"  </a:t>
            </a:r>
            <a:r>
              <a:rPr lang="en-US" sz="1100" b="1" dirty="0" err="1">
                <a:solidFill>
                  <a:srgbClr val="FF0000"/>
                </a:solidFill>
                <a:latin typeface="Courier New" pitchFamily="49" charset="0"/>
                <a:cs typeface="Courier New" pitchFamily="49" charset="0"/>
              </a:rPr>
              <a:t>href</a:t>
            </a:r>
            <a:r>
              <a:rPr lang="en-US" sz="1100" b="1" dirty="0">
                <a:solidFill>
                  <a:srgbClr val="0070C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"print.css" </a:t>
            </a:r>
            <a:r>
              <a:rPr lang="en-US" sz="1100" b="1" dirty="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   …</a:t>
            </a:r>
            <a:endParaRPr lang="en-US" sz="1100" b="1"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&lt;/head&gt;</a:t>
            </a:r>
            <a:endParaRPr lang="en-US" sz="1100" dirty="0">
              <a:solidFill>
                <a:schemeClr val="tx1"/>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a:t>
            </a:r>
          </a:p>
          <a:p>
            <a:endParaRPr lang="en-US" sz="1100" b="1" dirty="0">
              <a:solidFill>
                <a:srgbClr val="0070C0"/>
              </a:solidFill>
              <a:latin typeface="Courier New" pitchFamily="49" charset="0"/>
              <a:cs typeface="Courier New" pitchFamily="49" charset="0"/>
            </a:endParaRPr>
          </a:p>
        </p:txBody>
      </p:sp>
      <p:sp>
        <p:nvSpPr>
          <p:cNvPr id="5" name="Freeform 4"/>
          <p:cNvSpPr/>
          <p:nvPr/>
        </p:nvSpPr>
        <p:spPr>
          <a:xfrm>
            <a:off x="4468091" y="1392382"/>
            <a:ext cx="796636" cy="554182"/>
          </a:xfrm>
          <a:custGeom>
            <a:avLst/>
            <a:gdLst>
              <a:gd name="connsiteX0" fmla="*/ 796636 w 796636"/>
              <a:gd name="connsiteY0" fmla="*/ 0 h 554182"/>
              <a:gd name="connsiteX1" fmla="*/ 637309 w 796636"/>
              <a:gd name="connsiteY1" fmla="*/ 290945 h 554182"/>
              <a:gd name="connsiteX2" fmla="*/ 0 w 796636"/>
              <a:gd name="connsiteY2" fmla="*/ 554182 h 554182"/>
            </a:gdLst>
            <a:ahLst/>
            <a:cxnLst>
              <a:cxn ang="0">
                <a:pos x="connsiteX0" y="connsiteY0"/>
              </a:cxn>
              <a:cxn ang="0">
                <a:pos x="connsiteX1" y="connsiteY1"/>
              </a:cxn>
              <a:cxn ang="0">
                <a:pos x="connsiteX2" y="connsiteY2"/>
              </a:cxn>
            </a:cxnLst>
            <a:rect l="l" t="t" r="r" b="b"/>
            <a:pathLst>
              <a:path w="796636" h="554182">
                <a:moveTo>
                  <a:pt x="796636" y="0"/>
                </a:moveTo>
                <a:cubicBezTo>
                  <a:pt x="783359" y="99290"/>
                  <a:pt x="770082" y="198581"/>
                  <a:pt x="637309" y="290945"/>
                </a:cubicBezTo>
                <a:cubicBezTo>
                  <a:pt x="504536" y="383309"/>
                  <a:pt x="252268" y="468745"/>
                  <a:pt x="0" y="55418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4993047" y="1110887"/>
            <a:ext cx="1508746" cy="369332"/>
          </a:xfrm>
          <a:prstGeom prst="rect">
            <a:avLst/>
          </a:prstGeom>
          <a:noFill/>
        </p:spPr>
        <p:txBody>
          <a:bodyPr wrap="none" rtlCol="0">
            <a:spAutoFit/>
          </a:bodyPr>
          <a:lstStyle/>
          <a:p>
            <a:r>
              <a:rPr lang="sv-SE" dirty="0" smtClean="0">
                <a:solidFill>
                  <a:srgbClr val="FF0000"/>
                </a:solidFill>
                <a:latin typeface="Minya Nouvelle" pitchFamily="2" charset="0"/>
              </a:rPr>
              <a:t>Alla enheter</a:t>
            </a:r>
          </a:p>
        </p:txBody>
      </p:sp>
      <p:sp>
        <p:nvSpPr>
          <p:cNvPr id="7" name="TextBox 6"/>
          <p:cNvSpPr txBox="1"/>
          <p:nvPr/>
        </p:nvSpPr>
        <p:spPr>
          <a:xfrm rot="358443">
            <a:off x="5831846" y="1761898"/>
            <a:ext cx="1755609" cy="369332"/>
          </a:xfrm>
          <a:prstGeom prst="rect">
            <a:avLst/>
          </a:prstGeom>
          <a:noFill/>
        </p:spPr>
        <p:txBody>
          <a:bodyPr wrap="none" rtlCol="0">
            <a:spAutoFit/>
          </a:bodyPr>
          <a:lstStyle/>
          <a:p>
            <a:r>
              <a:rPr lang="sv-SE" dirty="0" smtClean="0">
                <a:solidFill>
                  <a:srgbClr val="FF0000"/>
                </a:solidFill>
                <a:latin typeface="Minya Nouvelle" pitchFamily="2" charset="0"/>
              </a:rPr>
              <a:t>Bara för skärm</a:t>
            </a:r>
          </a:p>
        </p:txBody>
      </p:sp>
      <p:sp>
        <p:nvSpPr>
          <p:cNvPr id="8" name="TextBox 7"/>
          <p:cNvSpPr txBox="1"/>
          <p:nvPr/>
        </p:nvSpPr>
        <p:spPr>
          <a:xfrm rot="20988438">
            <a:off x="5620718" y="2875849"/>
            <a:ext cx="1915909" cy="369332"/>
          </a:xfrm>
          <a:prstGeom prst="rect">
            <a:avLst/>
          </a:prstGeom>
          <a:noFill/>
        </p:spPr>
        <p:txBody>
          <a:bodyPr wrap="none" rtlCol="0">
            <a:spAutoFit/>
          </a:bodyPr>
          <a:lstStyle/>
          <a:p>
            <a:r>
              <a:rPr lang="sv-SE" dirty="0" smtClean="0">
                <a:solidFill>
                  <a:srgbClr val="FF0000"/>
                </a:solidFill>
                <a:latin typeface="Minya Nouvelle" pitchFamily="2" charset="0"/>
              </a:rPr>
              <a:t>Bara för utskrift</a:t>
            </a:r>
          </a:p>
        </p:txBody>
      </p:sp>
      <p:sp>
        <p:nvSpPr>
          <p:cNvPr id="9" name="Freeform 8"/>
          <p:cNvSpPr/>
          <p:nvPr/>
        </p:nvSpPr>
        <p:spPr>
          <a:xfrm>
            <a:off x="5666509" y="2574969"/>
            <a:ext cx="936481" cy="382976"/>
          </a:xfrm>
          <a:custGeom>
            <a:avLst/>
            <a:gdLst>
              <a:gd name="connsiteX0" fmla="*/ 886691 w 936481"/>
              <a:gd name="connsiteY0" fmla="*/ 382976 h 382976"/>
              <a:gd name="connsiteX1" fmla="*/ 838200 w 936481"/>
              <a:gd name="connsiteY1" fmla="*/ 57395 h 382976"/>
              <a:gd name="connsiteX2" fmla="*/ 0 w 936481"/>
              <a:gd name="connsiteY2" fmla="*/ 1976 h 382976"/>
            </a:gdLst>
            <a:ahLst/>
            <a:cxnLst>
              <a:cxn ang="0">
                <a:pos x="connsiteX0" y="connsiteY0"/>
              </a:cxn>
              <a:cxn ang="0">
                <a:pos x="connsiteX1" y="connsiteY1"/>
              </a:cxn>
              <a:cxn ang="0">
                <a:pos x="connsiteX2" y="connsiteY2"/>
              </a:cxn>
            </a:cxnLst>
            <a:rect l="l" t="t" r="r" b="b"/>
            <a:pathLst>
              <a:path w="936481" h="382976">
                <a:moveTo>
                  <a:pt x="886691" y="382976"/>
                </a:moveTo>
                <a:cubicBezTo>
                  <a:pt x="936336" y="251935"/>
                  <a:pt x="985982" y="120895"/>
                  <a:pt x="838200" y="57395"/>
                </a:cubicBezTo>
                <a:cubicBezTo>
                  <a:pt x="690418" y="-6105"/>
                  <a:pt x="345209" y="-2065"/>
                  <a:pt x="0" y="197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Freeform 9"/>
          <p:cNvSpPr/>
          <p:nvPr/>
        </p:nvSpPr>
        <p:spPr>
          <a:xfrm>
            <a:off x="5036127" y="1759448"/>
            <a:ext cx="893618" cy="415716"/>
          </a:xfrm>
          <a:custGeom>
            <a:avLst/>
            <a:gdLst>
              <a:gd name="connsiteX0" fmla="*/ 893618 w 893618"/>
              <a:gd name="connsiteY0" fmla="*/ 90134 h 415716"/>
              <a:gd name="connsiteX1" fmla="*/ 249382 w 893618"/>
              <a:gd name="connsiteY1" fmla="*/ 20861 h 415716"/>
              <a:gd name="connsiteX2" fmla="*/ 0 w 893618"/>
              <a:gd name="connsiteY2" fmla="*/ 415716 h 415716"/>
            </a:gdLst>
            <a:ahLst/>
            <a:cxnLst>
              <a:cxn ang="0">
                <a:pos x="connsiteX0" y="connsiteY0"/>
              </a:cxn>
              <a:cxn ang="0">
                <a:pos x="connsiteX1" y="connsiteY1"/>
              </a:cxn>
              <a:cxn ang="0">
                <a:pos x="connsiteX2" y="connsiteY2"/>
              </a:cxn>
            </a:cxnLst>
            <a:rect l="l" t="t" r="r" b="b"/>
            <a:pathLst>
              <a:path w="893618" h="415716">
                <a:moveTo>
                  <a:pt x="893618" y="90134"/>
                </a:moveTo>
                <a:cubicBezTo>
                  <a:pt x="645968" y="28365"/>
                  <a:pt x="398318" y="-33403"/>
                  <a:pt x="249382" y="20861"/>
                </a:cubicBezTo>
                <a:cubicBezTo>
                  <a:pt x="100446" y="75125"/>
                  <a:pt x="50223" y="245420"/>
                  <a:pt x="0" y="41571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 name="Picture 8" descr="L:\WorkSpace\tstjo\Icons\v_collection_png\256x256\shadow\prin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577580"/>
            <a:ext cx="976983" cy="9769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91680" y="3721596"/>
            <a:ext cx="4320480" cy="646331"/>
          </a:xfrm>
          <a:prstGeom prst="rect">
            <a:avLst/>
          </a:prstGeom>
          <a:noFill/>
        </p:spPr>
        <p:txBody>
          <a:bodyPr wrap="square" rtlCol="0">
            <a:spAutoFit/>
          </a:bodyPr>
          <a:lstStyle/>
          <a:p>
            <a:r>
              <a:rPr lang="sv-SE" dirty="0" smtClean="0">
                <a:latin typeface="Minya Nouvelle" pitchFamily="2" charset="0"/>
              </a:rPr>
              <a:t>Vid utskrift kommer nu </a:t>
            </a:r>
            <a:r>
              <a:rPr lang="sv-SE" b="1" dirty="0" smtClean="0">
                <a:latin typeface="Minya Nouvelle" pitchFamily="2" charset="0"/>
              </a:rPr>
              <a:t>basic.css</a:t>
            </a:r>
            <a:r>
              <a:rPr lang="sv-SE" dirty="0" smtClean="0">
                <a:latin typeface="Minya Nouvelle" pitchFamily="2" charset="0"/>
              </a:rPr>
              <a:t> att användas tillsammans med </a:t>
            </a:r>
            <a:r>
              <a:rPr lang="sv-SE" b="1" dirty="0" smtClean="0">
                <a:latin typeface="Minya Nouvelle" pitchFamily="2" charset="0"/>
              </a:rPr>
              <a:t>print.css</a:t>
            </a:r>
          </a:p>
        </p:txBody>
      </p:sp>
      <p:pic>
        <p:nvPicPr>
          <p:cNvPr id="14" name="Picture 2" descr="L:\WorkSpace\tstjo\Icons\v_collection_png\256x256\shadow\monit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657700"/>
            <a:ext cx="832017" cy="8320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91680" y="4585692"/>
            <a:ext cx="4320480" cy="923330"/>
          </a:xfrm>
          <a:prstGeom prst="rect">
            <a:avLst/>
          </a:prstGeom>
          <a:noFill/>
        </p:spPr>
        <p:txBody>
          <a:bodyPr wrap="square" rtlCol="0">
            <a:spAutoFit/>
          </a:bodyPr>
          <a:lstStyle/>
          <a:p>
            <a:r>
              <a:rPr lang="sv-SE" dirty="0" smtClean="0">
                <a:latin typeface="Minya Nouvelle" pitchFamily="2" charset="0"/>
              </a:rPr>
              <a:t>Användare vid en vanlig skärm kommer att få </a:t>
            </a:r>
            <a:r>
              <a:rPr lang="sv-SE" b="1" dirty="0" smtClean="0">
                <a:latin typeface="Minya Nouvelle" pitchFamily="2" charset="0"/>
              </a:rPr>
              <a:t>basic.css</a:t>
            </a:r>
            <a:r>
              <a:rPr lang="sv-SE" dirty="0" smtClean="0">
                <a:latin typeface="Minya Nouvelle" pitchFamily="2" charset="0"/>
              </a:rPr>
              <a:t> att användas tillsammans med </a:t>
            </a:r>
            <a:r>
              <a:rPr lang="sv-SE" b="1" dirty="0" smtClean="0">
                <a:latin typeface="Minya Nouvelle" pitchFamily="2" charset="0"/>
              </a:rPr>
              <a:t>screen.css</a:t>
            </a:r>
          </a:p>
        </p:txBody>
      </p:sp>
      <p:pic>
        <p:nvPicPr>
          <p:cNvPr id="16" name="Picture 10" descr="L:\WorkSpace\tstjo\Icons\v_collection_png\256x256\shadow\pd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2319" y="4104973"/>
            <a:ext cx="899177" cy="8991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028384" y="3954398"/>
            <a:ext cx="574196" cy="1200329"/>
          </a:xfrm>
          <a:prstGeom prst="rect">
            <a:avLst/>
          </a:prstGeom>
          <a:noFill/>
        </p:spPr>
        <p:txBody>
          <a:bodyPr wrap="none" rtlCol="0">
            <a:spAutoFit/>
          </a:bodyPr>
          <a:lstStyle/>
          <a:p>
            <a:r>
              <a:rPr lang="sv-SE" sz="7200" dirty="0" smtClean="0">
                <a:latin typeface="Minya Nouvelle" pitchFamily="2" charset="0"/>
              </a:rPr>
              <a:t>?</a:t>
            </a:r>
          </a:p>
        </p:txBody>
      </p:sp>
    </p:spTree>
    <p:extLst>
      <p:ext uri="{BB962C8B-B14F-4D97-AF65-F5344CB8AC3E}">
        <p14:creationId xmlns:p14="http://schemas.microsoft.com/office/powerpoint/2010/main" val="282266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@media-direktivet</a:t>
            </a:r>
            <a:endParaRPr lang="sv-SE" dirty="0"/>
          </a:p>
        </p:txBody>
      </p:sp>
      <p:sp>
        <p:nvSpPr>
          <p:cNvPr id="4" name="Rectangle 3"/>
          <p:cNvSpPr/>
          <p:nvPr/>
        </p:nvSpPr>
        <p:spPr>
          <a:xfrm>
            <a:off x="433977" y="1129308"/>
            <a:ext cx="6768752" cy="110799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dirty="0" smtClean="0">
                <a:solidFill>
                  <a:srgbClr val="0070C0"/>
                </a:solidFill>
                <a:latin typeface="Courier New" pitchFamily="49" charset="0"/>
                <a:cs typeface="Courier New" pitchFamily="49" charset="0"/>
              </a:rPr>
              <a:t>&lt;body&gt;</a:t>
            </a:r>
            <a:endParaRPr lang="en-US" sz="1100" dirty="0">
              <a:solidFill>
                <a:srgbClr val="0070C0"/>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&lt;head&gt;</a:t>
            </a:r>
          </a:p>
          <a:p>
            <a:r>
              <a:rPr lang="en-US" sz="1100" b="1" dirty="0" smtClean="0">
                <a:solidFill>
                  <a:srgbClr val="0070C0"/>
                </a:solidFill>
                <a:latin typeface="Courier New" pitchFamily="49" charset="0"/>
                <a:cs typeface="Courier New" pitchFamily="49" charset="0"/>
              </a:rPr>
              <a:t>   &lt;link </a:t>
            </a:r>
            <a:r>
              <a:rPr lang="en-US" sz="1100" b="1" dirty="0" err="1" smtClean="0">
                <a:solidFill>
                  <a:srgbClr val="FF0000"/>
                </a:solidFill>
                <a:latin typeface="Courier New" pitchFamily="49" charset="0"/>
                <a:cs typeface="Courier New" pitchFamily="49" charset="0"/>
              </a:rPr>
              <a:t>rel</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err="1" smtClean="0">
                <a:solidFill>
                  <a:srgbClr val="7030A0"/>
                </a:solidFill>
                <a:latin typeface="Courier New" pitchFamily="49" charset="0"/>
                <a:cs typeface="Courier New" pitchFamily="49" charset="0"/>
              </a:rPr>
              <a:t>stylesheet</a:t>
            </a:r>
            <a:r>
              <a:rPr lang="en-US" sz="1100" b="1" dirty="0" smtClean="0">
                <a:solidFill>
                  <a:srgbClr val="7030A0"/>
                </a:solidFill>
                <a:latin typeface="Courier New" pitchFamily="49" charset="0"/>
                <a:cs typeface="Courier New" pitchFamily="49" charset="0"/>
              </a:rPr>
              <a:t>" </a:t>
            </a:r>
            <a:r>
              <a:rPr lang="en-US" sz="1100" b="1" dirty="0" err="1" smtClean="0">
                <a:solidFill>
                  <a:srgbClr val="FF0000"/>
                </a:solidFill>
                <a:latin typeface="Courier New" pitchFamily="49" charset="0"/>
                <a:cs typeface="Courier New" pitchFamily="49" charset="0"/>
              </a:rPr>
              <a:t>href</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"basic.css" </a:t>
            </a:r>
            <a:r>
              <a:rPr lang="en-US" sz="1100" b="1" dirty="0" smtClean="0">
                <a:solidFill>
                  <a:srgbClr val="0070C0"/>
                </a:solidFill>
                <a:latin typeface="Courier New" pitchFamily="49" charset="0"/>
                <a:cs typeface="Courier New" pitchFamily="49" charset="0"/>
              </a:rPr>
              <a:t>/&gt;</a:t>
            </a:r>
          </a:p>
          <a:p>
            <a:r>
              <a:rPr lang="en-US" sz="1100" dirty="0" smtClean="0">
                <a:solidFill>
                  <a:srgbClr val="0070C0"/>
                </a:solidFill>
                <a:latin typeface="Courier New" pitchFamily="49" charset="0"/>
                <a:cs typeface="Courier New" pitchFamily="49" charset="0"/>
              </a:rPr>
              <a:t>   …</a:t>
            </a:r>
          </a:p>
          <a:p>
            <a:r>
              <a:rPr lang="en-US" sz="1100" dirty="0" smtClean="0">
                <a:solidFill>
                  <a:srgbClr val="0070C0"/>
                </a:solidFill>
                <a:latin typeface="Courier New" pitchFamily="49" charset="0"/>
                <a:cs typeface="Courier New" pitchFamily="49" charset="0"/>
              </a:rPr>
              <a:t> &lt;/head&gt;</a:t>
            </a:r>
            <a:endParaRPr lang="en-US" sz="1100" dirty="0">
              <a:solidFill>
                <a:schemeClr val="tx1"/>
              </a:solidFill>
              <a:latin typeface="Courier New" pitchFamily="49" charset="0"/>
              <a:cs typeface="Courier New" pitchFamily="49" charset="0"/>
            </a:endParaRPr>
          </a:p>
          <a:p>
            <a:r>
              <a:rPr lang="en-US" sz="1100" dirty="0" smtClean="0">
                <a:solidFill>
                  <a:srgbClr val="0070C0"/>
                </a:solidFill>
                <a:latin typeface="Courier New" pitchFamily="49" charset="0"/>
                <a:cs typeface="Courier New" pitchFamily="49" charset="0"/>
              </a:rPr>
              <a:t> …</a:t>
            </a:r>
            <a:endParaRPr lang="en-US" sz="1100" b="1" dirty="0">
              <a:solidFill>
                <a:srgbClr val="0070C0"/>
              </a:solidFill>
              <a:latin typeface="Courier New" pitchFamily="49" charset="0"/>
              <a:cs typeface="Courier New" pitchFamily="49" charset="0"/>
            </a:endParaRPr>
          </a:p>
        </p:txBody>
      </p:sp>
      <p:sp>
        <p:nvSpPr>
          <p:cNvPr id="5" name="Rectangle 4"/>
          <p:cNvSpPr/>
          <p:nvPr/>
        </p:nvSpPr>
        <p:spPr>
          <a:xfrm>
            <a:off x="5292080" y="1683306"/>
            <a:ext cx="3528392" cy="289310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p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color</a:t>
            </a:r>
            <a:r>
              <a:rPr lang="en-US" sz="1400" b="1" dirty="0" smtClean="0">
                <a:solidFill>
                  <a:schemeClr val="tx1"/>
                </a:solidFill>
                <a:latin typeface="Courier New" pitchFamily="49" charset="0"/>
                <a:cs typeface="Courier New" pitchFamily="49" charset="0"/>
              </a:rPr>
              <a:t>: red;</a:t>
            </a: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endParaRPr lang="en-US" sz="1400" b="1" dirty="0" smtClean="0">
              <a:solidFill>
                <a:srgbClr val="C00000"/>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#content </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float</a:t>
            </a:r>
            <a:r>
              <a:rPr lang="en-US" sz="1400" b="1" dirty="0" err="1" smtClean="0">
                <a:solidFill>
                  <a:schemeClr val="tx1"/>
                </a:solidFill>
                <a:latin typeface="Courier New" pitchFamily="49" charset="0"/>
                <a:cs typeface="Courier New" pitchFamily="49" charset="0"/>
              </a:rPr>
              <a:t>:left</a:t>
            </a:r>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a:p>
            <a:endParaRPr lang="en-US" sz="1400" b="1" dirty="0" smtClean="0">
              <a:solidFill>
                <a:schemeClr val="tx1"/>
              </a:solidFill>
              <a:latin typeface="Courier New" pitchFamily="49" charset="0"/>
              <a:cs typeface="Courier New" pitchFamily="49" charset="0"/>
            </a:endParaRPr>
          </a:p>
          <a:p>
            <a:r>
              <a:rPr lang="en-US" sz="1400" b="1" dirty="0" smtClean="0">
                <a:solidFill>
                  <a:srgbClr val="FF0000"/>
                </a:solidFill>
                <a:latin typeface="Courier New" pitchFamily="49" charset="0"/>
                <a:cs typeface="Courier New" pitchFamily="49" charset="0"/>
              </a:rPr>
              <a:t>@media print</a:t>
            </a:r>
          </a:p>
          <a:p>
            <a:r>
              <a:rPr lang="en-US" sz="1400" b="1" dirty="0" smtClean="0">
                <a:solidFill>
                  <a:srgbClr val="C00000"/>
                </a:solidFill>
                <a:latin typeface="Courier New" pitchFamily="49" charset="0"/>
                <a:cs typeface="Courier New" pitchFamily="49" charset="0"/>
              </a:rPr>
              <a:t>p </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color</a:t>
            </a:r>
            <a:r>
              <a:rPr lang="en-US" sz="1400" b="1" dirty="0" err="1" smtClean="0">
                <a:solidFill>
                  <a:schemeClr val="tx1"/>
                </a:solidFill>
                <a:latin typeface="Courier New" pitchFamily="49" charset="0"/>
                <a:cs typeface="Courier New" pitchFamily="49" charset="0"/>
              </a:rPr>
              <a:t>:black</a:t>
            </a:r>
            <a:r>
              <a:rPr lang="en-US" sz="1400" b="1" dirty="0" smtClean="0">
                <a:solidFill>
                  <a:schemeClr val="tx1"/>
                </a:solidFill>
                <a:latin typeface="Courier New" pitchFamily="49" charset="0"/>
                <a:cs typeface="Courier New" pitchFamily="49" charset="0"/>
              </a:rPr>
              <a:t>;</a:t>
            </a: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
        <p:nvSpPr>
          <p:cNvPr id="6" name="Freeform 5"/>
          <p:cNvSpPr/>
          <p:nvPr/>
        </p:nvSpPr>
        <p:spPr>
          <a:xfrm>
            <a:off x="3548735" y="1738745"/>
            <a:ext cx="1494320" cy="364505"/>
          </a:xfrm>
          <a:custGeom>
            <a:avLst/>
            <a:gdLst>
              <a:gd name="connsiteX0" fmla="*/ 39592 w 1494320"/>
              <a:gd name="connsiteY0" fmla="*/ 0 h 364505"/>
              <a:gd name="connsiteX1" fmla="*/ 185065 w 1494320"/>
              <a:gd name="connsiteY1" fmla="*/ 332510 h 364505"/>
              <a:gd name="connsiteX2" fmla="*/ 1494320 w 1494320"/>
              <a:gd name="connsiteY2" fmla="*/ 332510 h 364505"/>
            </a:gdLst>
            <a:ahLst/>
            <a:cxnLst>
              <a:cxn ang="0">
                <a:pos x="connsiteX0" y="connsiteY0"/>
              </a:cxn>
              <a:cxn ang="0">
                <a:pos x="connsiteX1" y="connsiteY1"/>
              </a:cxn>
              <a:cxn ang="0">
                <a:pos x="connsiteX2" y="connsiteY2"/>
              </a:cxn>
            </a:cxnLst>
            <a:rect l="l" t="t" r="r" b="b"/>
            <a:pathLst>
              <a:path w="1494320" h="364505">
                <a:moveTo>
                  <a:pt x="39592" y="0"/>
                </a:moveTo>
                <a:cubicBezTo>
                  <a:pt x="-8899" y="138546"/>
                  <a:pt x="-57390" y="277092"/>
                  <a:pt x="185065" y="332510"/>
                </a:cubicBezTo>
                <a:cubicBezTo>
                  <a:pt x="427520" y="387928"/>
                  <a:pt x="960920" y="360219"/>
                  <a:pt x="1494320" y="33251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ectangle 6"/>
          <p:cNvSpPr/>
          <p:nvPr/>
        </p:nvSpPr>
        <p:spPr>
          <a:xfrm>
            <a:off x="1043608" y="3106027"/>
            <a:ext cx="3528392" cy="16004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endParaRPr lang="en-US" sz="1400" b="1" dirty="0" smtClean="0">
              <a:solidFill>
                <a:schemeClr val="tx1"/>
              </a:solidFill>
              <a:latin typeface="Courier New" pitchFamily="49" charset="0"/>
              <a:cs typeface="Courier New" pitchFamily="49" charset="0"/>
            </a:endParaRPr>
          </a:p>
          <a:p>
            <a:r>
              <a:rPr lang="en-US" sz="1400" b="1" dirty="0">
                <a:solidFill>
                  <a:srgbClr val="FF0000"/>
                </a:solidFill>
                <a:latin typeface="Courier New" pitchFamily="49" charset="0"/>
                <a:cs typeface="Courier New" pitchFamily="49" charset="0"/>
              </a:rPr>
              <a:t>@media </a:t>
            </a:r>
            <a:r>
              <a:rPr lang="en-US" sz="1400" b="1" dirty="0" smtClean="0">
                <a:solidFill>
                  <a:srgbClr val="FF0000"/>
                </a:solidFill>
                <a:latin typeface="Courier New" pitchFamily="49" charset="0"/>
                <a:cs typeface="Courier New" pitchFamily="49" charset="0"/>
              </a:rPr>
              <a:t>screen</a:t>
            </a:r>
            <a:endParaRPr lang="en-US" sz="1400" b="1" dirty="0">
              <a:solidFill>
                <a:srgbClr val="FF0000"/>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smtClean="0">
                <a:solidFill>
                  <a:srgbClr val="FF0000"/>
                </a:solidFill>
                <a:latin typeface="Courier New" pitchFamily="49" charset="0"/>
                <a:cs typeface="Courier New" pitchFamily="49" charset="0"/>
              </a:rPr>
              <a:t>@media print</a:t>
            </a:r>
          </a:p>
          <a:p>
            <a:r>
              <a:rPr lang="en-US" sz="1400" b="1" dirty="0" smtClean="0">
                <a:solidFill>
                  <a:schemeClr val="tx1"/>
                </a:solidFill>
                <a:latin typeface="Courier New" pitchFamily="49" charset="0"/>
                <a:cs typeface="Courier New" pitchFamily="49" charset="0"/>
              </a:rPr>
              <a:t>…</a:t>
            </a:r>
          </a:p>
          <a:p>
            <a:r>
              <a:rPr lang="en-US" sz="1400" b="1" dirty="0">
                <a:solidFill>
                  <a:srgbClr val="FF0000"/>
                </a:solidFill>
                <a:latin typeface="Courier New" pitchFamily="49" charset="0"/>
                <a:cs typeface="Courier New" pitchFamily="49" charset="0"/>
              </a:rPr>
              <a:t>@media </a:t>
            </a:r>
            <a:r>
              <a:rPr lang="en-US" sz="1400" b="1" dirty="0" smtClean="0">
                <a:solidFill>
                  <a:srgbClr val="FF0000"/>
                </a:solidFill>
                <a:latin typeface="Courier New" pitchFamily="49" charset="0"/>
                <a:cs typeface="Courier New" pitchFamily="49" charset="0"/>
              </a:rPr>
              <a:t>handheld</a:t>
            </a:r>
            <a:endParaRPr lang="en-US" sz="1400" b="1" dirty="0">
              <a:solidFill>
                <a:srgbClr val="FF0000"/>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4084879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Tänk på vid utskrift</a:t>
            </a:r>
            <a:endParaRPr lang="sv-SE" dirty="0"/>
          </a:p>
        </p:txBody>
      </p:sp>
      <p:pic>
        <p:nvPicPr>
          <p:cNvPr id="890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01316"/>
            <a:ext cx="3851826" cy="403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108689" y="1317624"/>
            <a:ext cx="27363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419872" y="1417340"/>
            <a:ext cx="720080" cy="38884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536" y="1129308"/>
            <a:ext cx="792088" cy="1152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8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01316"/>
            <a:ext cx="3312368" cy="418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64882" y="5218493"/>
            <a:ext cx="2464136" cy="369332"/>
          </a:xfrm>
          <a:prstGeom prst="rect">
            <a:avLst/>
          </a:prstGeom>
          <a:noFill/>
        </p:spPr>
        <p:txBody>
          <a:bodyPr wrap="none" rtlCol="0">
            <a:spAutoFit/>
          </a:bodyPr>
          <a:lstStyle/>
          <a:p>
            <a:r>
              <a:rPr lang="sv-SE" dirty="0" smtClean="0">
                <a:latin typeface="Minya Nouvelle" pitchFamily="2" charset="0"/>
              </a:rPr>
              <a:t>http://alistapart.com</a:t>
            </a:r>
          </a:p>
        </p:txBody>
      </p:sp>
      <p:sp>
        <p:nvSpPr>
          <p:cNvPr id="11" name="Right Arrow 10"/>
          <p:cNvSpPr/>
          <p:nvPr/>
        </p:nvSpPr>
        <p:spPr>
          <a:xfrm>
            <a:off x="4355976" y="3219411"/>
            <a:ext cx="612670" cy="284289"/>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14" name="Rectangle 13"/>
          <p:cNvSpPr/>
          <p:nvPr/>
        </p:nvSpPr>
        <p:spPr>
          <a:xfrm>
            <a:off x="2987824" y="4009628"/>
            <a:ext cx="352839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mainnav</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display</a:t>
            </a:r>
            <a:r>
              <a:rPr lang="en-US" sz="1400" b="1" dirty="0" smtClean="0">
                <a:solidFill>
                  <a:schemeClr val="tx1"/>
                </a:solidFill>
                <a:latin typeface="Courier New" pitchFamily="49" charset="0"/>
                <a:cs typeface="Courier New" pitchFamily="49" charset="0"/>
              </a:rPr>
              <a:t>: none;</a:t>
            </a:r>
          </a:p>
          <a:p>
            <a:r>
              <a:rPr lang="en-US" sz="1400" b="1" dirty="0" smtClean="0">
                <a:solidFill>
                  <a:schemeClr val="tx1"/>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a:t>
            </a:r>
            <a:endParaRPr lang="en-US" sz="14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344401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091"/>
                                        </p:tgtEl>
                                        <p:attrNameLst>
                                          <p:attrName>style.visibility</p:attrName>
                                        </p:attrNameLst>
                                      </p:cBhvr>
                                      <p:to>
                                        <p:strVal val="visible"/>
                                      </p:to>
                                    </p:set>
                                    <p:animEffect transition="in" filter="fade">
                                      <p:cBhvr>
                                        <p:cTn id="22" dur="500"/>
                                        <p:tgtEl>
                                          <p:spTgt spid="890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Länkar och utskrift</a:t>
            </a:r>
            <a:endParaRPr lang="sv-SE"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50" y="1300163"/>
            <a:ext cx="21907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66574" y="1634609"/>
            <a:ext cx="3741730" cy="369332"/>
          </a:xfrm>
          <a:prstGeom prst="rect">
            <a:avLst/>
          </a:prstGeom>
          <a:noFill/>
        </p:spPr>
        <p:txBody>
          <a:bodyPr wrap="none" rtlCol="0">
            <a:spAutoFit/>
          </a:bodyPr>
          <a:lstStyle/>
          <a:p>
            <a:r>
              <a:rPr lang="sv-SE" dirty="0" smtClean="0">
                <a:latin typeface="Minya Nouvelle" pitchFamily="2" charset="0"/>
              </a:rPr>
              <a:t>Hur göra med länkar vid utskrift?</a:t>
            </a:r>
          </a:p>
        </p:txBody>
      </p:sp>
      <p:sp>
        <p:nvSpPr>
          <p:cNvPr id="6" name="Rectangle 5"/>
          <p:cNvSpPr/>
          <p:nvPr/>
        </p:nvSpPr>
        <p:spPr>
          <a:xfrm>
            <a:off x="2699792" y="2569467"/>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FF0000"/>
                </a:solidFill>
                <a:latin typeface="Courier New" pitchFamily="49" charset="0"/>
                <a:cs typeface="Courier New" pitchFamily="49" charset="0"/>
              </a:rPr>
              <a:t>@media print</a:t>
            </a:r>
          </a:p>
          <a:p>
            <a:r>
              <a:rPr lang="en-US" sz="1400" b="1" dirty="0" smtClean="0">
                <a:solidFill>
                  <a:srgbClr val="C00000"/>
                </a:solidFill>
                <a:latin typeface="Courier New" pitchFamily="49" charset="0"/>
                <a:cs typeface="Courier New" pitchFamily="49" charset="0"/>
              </a:rPr>
              <a:t>#content a:after </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content</a:t>
            </a:r>
            <a:r>
              <a:rPr lang="en-US" sz="1400" b="1" dirty="0" smtClean="0">
                <a:solidFill>
                  <a:schemeClr val="tx1"/>
                </a:solidFill>
                <a:latin typeface="Courier New" pitchFamily="49" charset="0"/>
                <a:cs typeface="Courier New" pitchFamily="49" charset="0"/>
              </a:rPr>
              <a:t>: " (" </a:t>
            </a:r>
            <a:r>
              <a:rPr lang="en-US" sz="1400" b="1" dirty="0" err="1" smtClean="0">
                <a:solidFill>
                  <a:schemeClr val="tx1"/>
                </a:solidFill>
                <a:latin typeface="Courier New" pitchFamily="49" charset="0"/>
                <a:cs typeface="Courier New" pitchFamily="49" charset="0"/>
              </a:rPr>
              <a:t>attr</a:t>
            </a:r>
            <a:r>
              <a:rPr lang="en-US" sz="1400" b="1" dirty="0" smtClean="0">
                <a:solidFill>
                  <a:schemeClr val="tx1"/>
                </a:solidFill>
                <a:latin typeface="Courier New" pitchFamily="49" charset="0"/>
                <a:cs typeface="Courier New" pitchFamily="49" charset="0"/>
              </a:rPr>
              <a:t>(</a:t>
            </a:r>
            <a:r>
              <a:rPr lang="en-US" sz="1400" b="1" dirty="0" err="1" smtClean="0">
                <a:solidFill>
                  <a:schemeClr val="tx1"/>
                </a:solidFill>
                <a:latin typeface="Courier New" pitchFamily="49" charset="0"/>
                <a:cs typeface="Courier New" pitchFamily="49" charset="0"/>
              </a:rPr>
              <a:t>href</a:t>
            </a:r>
            <a:r>
              <a:rPr lang="en-US" sz="1400" b="1" dirty="0" smtClean="0">
                <a:solidFill>
                  <a:schemeClr val="tx1"/>
                </a:solidFill>
                <a:latin typeface="Courier New" pitchFamily="49" charset="0"/>
                <a:cs typeface="Courier New" pitchFamily="49" charset="0"/>
              </a:rPr>
              <a:t>) ")";</a:t>
            </a: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81636"/>
            <a:ext cx="8228013"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538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fade">
                                      <p:cBhvr>
                                        <p:cTn id="12" dur="500"/>
                                        <p:tgtEl>
                                          <p:spTgt spid="90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Marginaler</a:t>
            </a:r>
            <a:endParaRPr lang="sv-SE" dirty="0"/>
          </a:p>
        </p:txBody>
      </p:sp>
      <p:sp>
        <p:nvSpPr>
          <p:cNvPr id="4" name="Rectangle 3"/>
          <p:cNvSpPr/>
          <p:nvPr/>
        </p:nvSpPr>
        <p:spPr>
          <a:xfrm>
            <a:off x="395536" y="2079008"/>
            <a:ext cx="4038600" cy="19595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5" name="Rectangle 4"/>
          <p:cNvSpPr/>
          <p:nvPr/>
        </p:nvSpPr>
        <p:spPr>
          <a:xfrm>
            <a:off x="659392" y="2272352"/>
            <a:ext cx="2743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6" name="Rectangle 5"/>
          <p:cNvSpPr/>
          <p:nvPr/>
        </p:nvSpPr>
        <p:spPr>
          <a:xfrm>
            <a:off x="430792" y="2119952"/>
            <a:ext cx="3200400" cy="15240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ln>
                <a:solidFill>
                  <a:srgbClr val="FF9900"/>
                </a:solidFill>
              </a:ln>
            </a:endParaRPr>
          </a:p>
        </p:txBody>
      </p:sp>
      <p:sp>
        <p:nvSpPr>
          <p:cNvPr id="7" name="TextBox 6"/>
          <p:cNvSpPr txBox="1"/>
          <p:nvPr/>
        </p:nvSpPr>
        <p:spPr>
          <a:xfrm>
            <a:off x="4788024" y="1828800"/>
            <a:ext cx="4185761" cy="2554545"/>
          </a:xfrm>
          <a:prstGeom prst="rect">
            <a:avLst/>
          </a:prstGeom>
          <a:noFill/>
        </p:spPr>
        <p:txBody>
          <a:bodyPr wrap="none" rtlCol="0">
            <a:spAutoFit/>
          </a:bodyPr>
          <a:lstStyle/>
          <a:p>
            <a:r>
              <a:rPr lang="sv-SE" sz="2000" b="1" dirty="0" smtClean="0">
                <a:latin typeface="Courier New" pitchFamily="49" charset="0"/>
                <a:cs typeface="Courier New" pitchFamily="49" charset="0"/>
              </a:rPr>
              <a:t>margin:5px 10px 30px 10px;</a:t>
            </a:r>
          </a:p>
          <a:p>
            <a:endParaRPr lang="sv-SE" sz="2000" b="1" dirty="0" smtClean="0">
              <a:latin typeface="Courier New" pitchFamily="49" charset="0"/>
              <a:cs typeface="Courier New" pitchFamily="49" charset="0"/>
            </a:endParaRPr>
          </a:p>
          <a:p>
            <a:r>
              <a:rPr lang="sv-SE" sz="2000" b="1" dirty="0" smtClean="0">
                <a:latin typeface="Courier New" pitchFamily="49" charset="0"/>
                <a:cs typeface="Courier New" pitchFamily="49" charset="0"/>
              </a:rPr>
              <a:t>alternativt:</a:t>
            </a:r>
          </a:p>
          <a:p>
            <a:endParaRPr lang="sv-SE" sz="2000" b="1" dirty="0" smtClean="0">
              <a:latin typeface="Courier New" pitchFamily="49" charset="0"/>
              <a:cs typeface="Courier New" pitchFamily="49" charset="0"/>
            </a:endParaRPr>
          </a:p>
          <a:p>
            <a:r>
              <a:rPr lang="sv-SE" sz="2000" b="1" dirty="0" smtClean="0">
                <a:latin typeface="Courier New" pitchFamily="49" charset="0"/>
                <a:cs typeface="Courier New" pitchFamily="49" charset="0"/>
              </a:rPr>
              <a:t>margin-top:5px;</a:t>
            </a:r>
          </a:p>
          <a:p>
            <a:r>
              <a:rPr lang="sv-SE" sz="2000" b="1" dirty="0" smtClean="0">
                <a:latin typeface="Courier New" pitchFamily="49" charset="0"/>
                <a:cs typeface="Courier New" pitchFamily="49" charset="0"/>
              </a:rPr>
              <a:t>margin-right:10px</a:t>
            </a:r>
          </a:p>
          <a:p>
            <a:r>
              <a:rPr lang="sv-SE" sz="2000" b="1" dirty="0" smtClean="0">
                <a:latin typeface="Courier New" pitchFamily="49" charset="0"/>
                <a:cs typeface="Courier New" pitchFamily="49" charset="0"/>
              </a:rPr>
              <a:t>margin-bottom:30px;</a:t>
            </a:r>
            <a:br>
              <a:rPr lang="sv-SE" sz="2000" b="1" dirty="0" smtClean="0">
                <a:latin typeface="Courier New" pitchFamily="49" charset="0"/>
                <a:cs typeface="Courier New" pitchFamily="49" charset="0"/>
              </a:rPr>
            </a:br>
            <a:r>
              <a:rPr lang="sv-SE" sz="2000" b="1" dirty="0" smtClean="0">
                <a:latin typeface="Courier New" pitchFamily="49" charset="0"/>
                <a:cs typeface="Courier New" pitchFamily="49" charset="0"/>
              </a:rPr>
              <a:t>margin-left:10px;</a:t>
            </a:r>
            <a:endParaRPr lang="sv-SE" sz="2000" b="1" dirty="0">
              <a:latin typeface="Courier New" pitchFamily="49" charset="0"/>
              <a:cs typeface="Courier New" pitchFamily="49" charset="0"/>
            </a:endParaRPr>
          </a:p>
        </p:txBody>
      </p:sp>
    </p:spTree>
    <p:extLst>
      <p:ext uri="{BB962C8B-B14F-4D97-AF65-F5344CB8AC3E}">
        <p14:creationId xmlns:p14="http://schemas.microsoft.com/office/powerpoint/2010/main" val="306743350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Negativa marginaler</a:t>
            </a:r>
            <a:endParaRPr lang="sv-SE" dirty="0"/>
          </a:p>
        </p:txBody>
      </p:sp>
      <p:sp>
        <p:nvSpPr>
          <p:cNvPr id="4" name="Rectangle 3"/>
          <p:cNvSpPr/>
          <p:nvPr/>
        </p:nvSpPr>
        <p:spPr>
          <a:xfrm>
            <a:off x="506104" y="1434007"/>
            <a:ext cx="3623320" cy="1783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5" name="Rectangle 4"/>
          <p:cNvSpPr/>
          <p:nvPr/>
        </p:nvSpPr>
        <p:spPr>
          <a:xfrm>
            <a:off x="783608" y="1627351"/>
            <a:ext cx="2743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6" name="Rectangle 5"/>
          <p:cNvSpPr/>
          <p:nvPr/>
        </p:nvSpPr>
        <p:spPr>
          <a:xfrm>
            <a:off x="555008" y="1474951"/>
            <a:ext cx="2743200" cy="15240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extBox 6"/>
          <p:cNvSpPr txBox="1"/>
          <p:nvPr/>
        </p:nvSpPr>
        <p:spPr>
          <a:xfrm>
            <a:off x="506104" y="1026818"/>
            <a:ext cx="3108543" cy="400110"/>
          </a:xfrm>
          <a:prstGeom prst="rect">
            <a:avLst/>
          </a:prstGeom>
          <a:noFill/>
        </p:spPr>
        <p:txBody>
          <a:bodyPr wrap="none" rtlCol="0">
            <a:spAutoFit/>
          </a:bodyPr>
          <a:lstStyle/>
          <a:p>
            <a:r>
              <a:rPr lang="sv-SE" sz="2000" b="1" dirty="0" smtClean="0">
                <a:latin typeface="Courier New" pitchFamily="49" charset="0"/>
                <a:cs typeface="Courier New" pitchFamily="49" charset="0"/>
              </a:rPr>
              <a:t>margin-right:-10px;</a:t>
            </a:r>
            <a:endParaRPr lang="sv-SE" sz="2000" b="1" dirty="0">
              <a:latin typeface="Courier New" pitchFamily="49" charset="0"/>
              <a:cs typeface="Courier New" pitchFamily="49" charset="0"/>
            </a:endParaRPr>
          </a:p>
        </p:txBody>
      </p:sp>
      <p:sp>
        <p:nvSpPr>
          <p:cNvPr id="8" name="Rectangle 7"/>
          <p:cNvSpPr/>
          <p:nvPr/>
        </p:nvSpPr>
        <p:spPr>
          <a:xfrm>
            <a:off x="528411" y="3680511"/>
            <a:ext cx="3601013" cy="184128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9" name="Rectangle 8"/>
          <p:cNvSpPr/>
          <p:nvPr/>
        </p:nvSpPr>
        <p:spPr>
          <a:xfrm>
            <a:off x="376011" y="3865895"/>
            <a:ext cx="2743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0" name="Rectangle 9"/>
          <p:cNvSpPr/>
          <p:nvPr/>
        </p:nvSpPr>
        <p:spPr>
          <a:xfrm>
            <a:off x="576177" y="3713495"/>
            <a:ext cx="2717041" cy="15240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Box 10"/>
          <p:cNvSpPr txBox="1"/>
          <p:nvPr/>
        </p:nvSpPr>
        <p:spPr>
          <a:xfrm>
            <a:off x="506104" y="3292949"/>
            <a:ext cx="2954655" cy="400110"/>
          </a:xfrm>
          <a:prstGeom prst="rect">
            <a:avLst/>
          </a:prstGeom>
          <a:noFill/>
        </p:spPr>
        <p:txBody>
          <a:bodyPr wrap="none" rtlCol="0">
            <a:spAutoFit/>
          </a:bodyPr>
          <a:lstStyle/>
          <a:p>
            <a:r>
              <a:rPr lang="sv-SE" sz="2000" b="1" dirty="0" smtClean="0">
                <a:latin typeface="Courier New" pitchFamily="49" charset="0"/>
                <a:cs typeface="Courier New" pitchFamily="49" charset="0"/>
              </a:rPr>
              <a:t>margin-left:-10px;</a:t>
            </a:r>
            <a:endParaRPr lang="sv-SE" sz="2000" b="1" dirty="0">
              <a:latin typeface="Courier New" pitchFamily="49" charset="0"/>
              <a:cs typeface="Courier New" pitchFamily="49" charset="0"/>
            </a:endParaRPr>
          </a:p>
        </p:txBody>
      </p:sp>
      <p:sp>
        <p:nvSpPr>
          <p:cNvPr id="12" name="Rectangle 11"/>
          <p:cNvSpPr/>
          <p:nvPr/>
        </p:nvSpPr>
        <p:spPr>
          <a:xfrm>
            <a:off x="5004949" y="1426928"/>
            <a:ext cx="3671507" cy="17906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3" name="Rectangle 12"/>
          <p:cNvSpPr/>
          <p:nvPr/>
        </p:nvSpPr>
        <p:spPr>
          <a:xfrm>
            <a:off x="5282453" y="1620272"/>
            <a:ext cx="2743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4" name="Rectangle 13"/>
          <p:cNvSpPr/>
          <p:nvPr/>
        </p:nvSpPr>
        <p:spPr>
          <a:xfrm>
            <a:off x="5053853" y="1467872"/>
            <a:ext cx="3151496" cy="6858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Box 14"/>
          <p:cNvSpPr txBox="1"/>
          <p:nvPr/>
        </p:nvSpPr>
        <p:spPr>
          <a:xfrm>
            <a:off x="5004949" y="1026818"/>
            <a:ext cx="3262432" cy="400110"/>
          </a:xfrm>
          <a:prstGeom prst="rect">
            <a:avLst/>
          </a:prstGeom>
          <a:noFill/>
        </p:spPr>
        <p:txBody>
          <a:bodyPr wrap="none" rtlCol="0">
            <a:spAutoFit/>
          </a:bodyPr>
          <a:lstStyle/>
          <a:p>
            <a:r>
              <a:rPr lang="sv-SE" sz="2000" b="1" dirty="0" smtClean="0">
                <a:latin typeface="Courier New" pitchFamily="49" charset="0"/>
                <a:cs typeface="Courier New" pitchFamily="49" charset="0"/>
              </a:rPr>
              <a:t>margin-bottom:-10px;</a:t>
            </a:r>
            <a:endParaRPr lang="sv-SE" sz="2000" b="1" dirty="0">
              <a:latin typeface="Courier New" pitchFamily="49" charset="0"/>
              <a:cs typeface="Courier New" pitchFamily="49" charset="0"/>
            </a:endParaRPr>
          </a:p>
        </p:txBody>
      </p:sp>
      <p:sp>
        <p:nvSpPr>
          <p:cNvPr id="16" name="Rectangle 15"/>
          <p:cNvSpPr/>
          <p:nvPr/>
        </p:nvSpPr>
        <p:spPr>
          <a:xfrm>
            <a:off x="5053853" y="3908539"/>
            <a:ext cx="3622603" cy="16132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7" name="Rectangle 16"/>
          <p:cNvSpPr/>
          <p:nvPr/>
        </p:nvSpPr>
        <p:spPr>
          <a:xfrm>
            <a:off x="5304061" y="3712923"/>
            <a:ext cx="27432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8" name="TextBox 17"/>
          <p:cNvSpPr txBox="1"/>
          <p:nvPr/>
        </p:nvSpPr>
        <p:spPr>
          <a:xfrm>
            <a:off x="5026709" y="3318308"/>
            <a:ext cx="2800767" cy="400110"/>
          </a:xfrm>
          <a:prstGeom prst="rect">
            <a:avLst/>
          </a:prstGeom>
          <a:noFill/>
        </p:spPr>
        <p:txBody>
          <a:bodyPr wrap="none" rtlCol="0">
            <a:spAutoFit/>
          </a:bodyPr>
          <a:lstStyle/>
          <a:p>
            <a:r>
              <a:rPr lang="sv-SE" sz="2000" b="1" dirty="0" smtClean="0">
                <a:latin typeface="Courier New" pitchFamily="49" charset="0"/>
                <a:cs typeface="Courier New" pitchFamily="49" charset="0"/>
              </a:rPr>
              <a:t>margin-top:-10px;</a:t>
            </a:r>
            <a:endParaRPr lang="sv-SE" sz="2000" b="1" dirty="0">
              <a:latin typeface="Courier New" pitchFamily="49" charset="0"/>
              <a:cs typeface="Courier New" pitchFamily="49" charset="0"/>
            </a:endParaRPr>
          </a:p>
        </p:txBody>
      </p:sp>
      <p:sp>
        <p:nvSpPr>
          <p:cNvPr id="19" name="Rectangle 18"/>
          <p:cNvSpPr/>
          <p:nvPr/>
        </p:nvSpPr>
        <p:spPr>
          <a:xfrm>
            <a:off x="5089109" y="3941523"/>
            <a:ext cx="3200400" cy="12192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9656486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0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0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20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p:bldP spid="12" grpId="0" animBg="1"/>
      <p:bldP spid="13" grpId="0" animBg="1"/>
      <p:bldP spid="14" grpId="0" animBg="1"/>
      <p:bldP spid="15" grpId="0"/>
      <p:bldP spid="16" grpId="0" animBg="1"/>
      <p:bldP spid="17" grpId="0" animBg="1"/>
      <p:bldP spid="18" grpId="0"/>
      <p:bldP spid="1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Layout med CSS, del 2</a:t>
            </a:r>
            <a:endParaRPr lang="sv-SE" dirty="0"/>
          </a:p>
        </p:txBody>
      </p:sp>
      <p:sp>
        <p:nvSpPr>
          <p:cNvPr id="4" name="Rectangle 3"/>
          <p:cNvSpPr/>
          <p:nvPr/>
        </p:nvSpPr>
        <p:spPr>
          <a:xfrm>
            <a:off x="248276" y="1114349"/>
            <a:ext cx="8646196" cy="4417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dirty="0"/>
          </a:p>
        </p:txBody>
      </p:sp>
      <p:sp>
        <p:nvSpPr>
          <p:cNvPr id="5" name="Rectangle 4"/>
          <p:cNvSpPr/>
          <p:nvPr/>
        </p:nvSpPr>
        <p:spPr>
          <a:xfrm>
            <a:off x="195883" y="937630"/>
            <a:ext cx="975360" cy="24384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sv-SE" sz="1400" dirty="0" err="1" smtClean="0"/>
              <a:t>body</a:t>
            </a:r>
            <a:endParaRPr lang="sv-SE" dirty="0"/>
          </a:p>
        </p:txBody>
      </p:sp>
      <p:sp>
        <p:nvSpPr>
          <p:cNvPr id="6" name="Rectangle 5"/>
          <p:cNvSpPr/>
          <p:nvPr/>
        </p:nvSpPr>
        <p:spPr>
          <a:xfrm>
            <a:off x="611560" y="1305828"/>
            <a:ext cx="7704856" cy="41439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7" name="Rectangle 6"/>
          <p:cNvSpPr/>
          <p:nvPr/>
        </p:nvSpPr>
        <p:spPr>
          <a:xfrm>
            <a:off x="7269480" y="1181470"/>
            <a:ext cx="1463040" cy="19263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sv-SE" sz="1400" dirty="0" err="1" smtClean="0"/>
              <a:t>div</a:t>
            </a:r>
            <a:r>
              <a:rPr lang="sv-SE" sz="1400" dirty="0" smtClean="0"/>
              <a:t> #container</a:t>
            </a:r>
            <a:endParaRPr lang="sv-SE" sz="1400" dirty="0"/>
          </a:p>
        </p:txBody>
      </p:sp>
      <p:sp>
        <p:nvSpPr>
          <p:cNvPr id="8" name="Rectangle 7"/>
          <p:cNvSpPr/>
          <p:nvPr/>
        </p:nvSpPr>
        <p:spPr>
          <a:xfrm>
            <a:off x="1066800" y="1691640"/>
            <a:ext cx="7010400" cy="4876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buFont typeface="Arial" pitchFamily="34" charset="0"/>
              <a:buChar char="•"/>
            </a:pPr>
            <a:r>
              <a:rPr lang="sv-SE" dirty="0" smtClean="0"/>
              <a:t> start</a:t>
            </a:r>
          </a:p>
          <a:p>
            <a:pPr>
              <a:buFont typeface="Arial" pitchFamily="34" charset="0"/>
              <a:buChar char="•"/>
            </a:pPr>
            <a:r>
              <a:rPr lang="sv-SE" dirty="0" smtClean="0"/>
              <a:t> sida 1</a:t>
            </a:r>
          </a:p>
        </p:txBody>
      </p:sp>
      <p:sp>
        <p:nvSpPr>
          <p:cNvPr id="9" name="Rectangle 8"/>
          <p:cNvSpPr/>
          <p:nvPr/>
        </p:nvSpPr>
        <p:spPr>
          <a:xfrm>
            <a:off x="1066800" y="2281436"/>
            <a:ext cx="7010400" cy="1463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10" name="Rectangle 9"/>
          <p:cNvSpPr/>
          <p:nvPr/>
        </p:nvSpPr>
        <p:spPr>
          <a:xfrm>
            <a:off x="6919634" y="2219554"/>
            <a:ext cx="1331366" cy="19263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sv-SE" sz="1400" dirty="0" err="1" smtClean="0">
                <a:solidFill>
                  <a:schemeClr val="tx1"/>
                </a:solidFill>
              </a:rPr>
              <a:t>div</a:t>
            </a:r>
            <a:r>
              <a:rPr lang="sv-SE" sz="1400" dirty="0" smtClean="0">
                <a:solidFill>
                  <a:schemeClr val="tx1"/>
                </a:solidFill>
              </a:rPr>
              <a:t> #</a:t>
            </a:r>
            <a:r>
              <a:rPr lang="sv-SE" sz="1400" dirty="0" err="1" smtClean="0">
                <a:solidFill>
                  <a:schemeClr val="tx1"/>
                </a:solidFill>
              </a:rPr>
              <a:t>wrapper</a:t>
            </a:r>
            <a:endParaRPr lang="sv-SE" sz="1400" dirty="0">
              <a:solidFill>
                <a:schemeClr val="tx1"/>
              </a:solidFill>
            </a:endParaRPr>
          </a:p>
        </p:txBody>
      </p:sp>
      <p:sp>
        <p:nvSpPr>
          <p:cNvPr id="11" name="Rectangle 10"/>
          <p:cNvSpPr/>
          <p:nvPr/>
        </p:nvSpPr>
        <p:spPr>
          <a:xfrm>
            <a:off x="1295400" y="2456092"/>
            <a:ext cx="6705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sv-SE" sz="1100" dirty="0" err="1" smtClean="0"/>
              <a:t>Lorem</a:t>
            </a:r>
            <a:r>
              <a:rPr lang="sv-SE" sz="1100" dirty="0" smtClean="0"/>
              <a:t> </a:t>
            </a:r>
            <a:r>
              <a:rPr lang="sv-SE" sz="1100" dirty="0" err="1" smtClean="0"/>
              <a:t>ipsum</a:t>
            </a:r>
            <a:r>
              <a:rPr lang="sv-SE" sz="1100" dirty="0" smtClean="0"/>
              <a:t> </a:t>
            </a:r>
            <a:r>
              <a:rPr lang="sv-SE" sz="1100" dirty="0" err="1" smtClean="0"/>
              <a:t>dolor</a:t>
            </a:r>
            <a:r>
              <a:rPr lang="sv-SE" sz="1100" dirty="0" smtClean="0"/>
              <a:t> </a:t>
            </a:r>
            <a:r>
              <a:rPr lang="sv-SE" sz="1100" dirty="0" err="1" smtClean="0"/>
              <a:t>sit</a:t>
            </a:r>
            <a:r>
              <a:rPr lang="sv-SE" sz="1100" dirty="0" smtClean="0"/>
              <a:t> </a:t>
            </a:r>
            <a:r>
              <a:rPr lang="sv-SE" sz="1100" dirty="0" err="1" smtClean="0"/>
              <a:t>amet</a:t>
            </a:r>
            <a:r>
              <a:rPr lang="sv-SE" sz="1100" dirty="0" smtClean="0"/>
              <a:t>, </a:t>
            </a:r>
            <a:r>
              <a:rPr lang="sv-SE" sz="1100" dirty="0" err="1" smtClean="0"/>
              <a:t>consectetur</a:t>
            </a:r>
            <a:r>
              <a:rPr lang="sv-SE" sz="1100" dirty="0" smtClean="0"/>
              <a:t> </a:t>
            </a:r>
            <a:r>
              <a:rPr lang="sv-SE" sz="1100" dirty="0" err="1" smtClean="0"/>
              <a:t>adipiscing</a:t>
            </a:r>
            <a:r>
              <a:rPr lang="sv-SE" sz="1100" dirty="0" smtClean="0"/>
              <a:t> elit. Sed </a:t>
            </a:r>
            <a:r>
              <a:rPr lang="sv-SE" sz="1100" dirty="0" err="1" smtClean="0"/>
              <a:t>elementum</a:t>
            </a:r>
            <a:r>
              <a:rPr lang="sv-SE" sz="1100" dirty="0" smtClean="0"/>
              <a:t> </a:t>
            </a:r>
            <a:r>
              <a:rPr lang="sv-SE" sz="1100" dirty="0" err="1" smtClean="0"/>
              <a:t>mi</a:t>
            </a:r>
            <a:r>
              <a:rPr lang="sv-SE" sz="1100" dirty="0" smtClean="0"/>
              <a:t> </a:t>
            </a:r>
            <a:r>
              <a:rPr lang="sv-SE" sz="1100" dirty="0" err="1" smtClean="0"/>
              <a:t>quis</a:t>
            </a:r>
            <a:r>
              <a:rPr lang="sv-SE" sz="1100" dirty="0" smtClean="0"/>
              <a:t> </a:t>
            </a:r>
            <a:r>
              <a:rPr lang="sv-SE" sz="1100" dirty="0" err="1" smtClean="0"/>
              <a:t>ligula</a:t>
            </a:r>
            <a:r>
              <a:rPr lang="sv-SE" sz="1100" dirty="0" smtClean="0"/>
              <a:t> </a:t>
            </a:r>
            <a:r>
              <a:rPr lang="sv-SE" sz="1100" dirty="0" err="1" smtClean="0"/>
              <a:t>pretium</a:t>
            </a:r>
            <a:r>
              <a:rPr lang="sv-SE" sz="1100" dirty="0" smtClean="0"/>
              <a:t> sed rutrum tortor </a:t>
            </a:r>
            <a:r>
              <a:rPr lang="sv-SE" sz="1100" dirty="0" err="1" smtClean="0"/>
              <a:t>posuere</a:t>
            </a:r>
            <a:r>
              <a:rPr lang="sv-SE" sz="1100" dirty="0" smtClean="0"/>
              <a:t>. </a:t>
            </a:r>
            <a:r>
              <a:rPr lang="sv-SE" sz="1100" dirty="0" err="1" smtClean="0"/>
              <a:t>Vivamus</a:t>
            </a:r>
            <a:r>
              <a:rPr lang="sv-SE" sz="1100" dirty="0" smtClean="0"/>
              <a:t> </a:t>
            </a:r>
            <a:r>
              <a:rPr lang="sv-SE" sz="1100" dirty="0" err="1" smtClean="0"/>
              <a:t>aliquet</a:t>
            </a:r>
            <a:r>
              <a:rPr lang="sv-SE" sz="1100" dirty="0" smtClean="0"/>
              <a:t> </a:t>
            </a:r>
            <a:r>
              <a:rPr lang="sv-SE" sz="1100" dirty="0" err="1" smtClean="0"/>
              <a:t>velit</a:t>
            </a:r>
            <a:r>
              <a:rPr lang="sv-SE" sz="1100" dirty="0" smtClean="0"/>
              <a:t> a </a:t>
            </a:r>
            <a:r>
              <a:rPr lang="sv-SE" sz="1100" dirty="0" err="1" smtClean="0"/>
              <a:t>mauris</a:t>
            </a:r>
            <a:r>
              <a:rPr lang="sv-SE" sz="1100" dirty="0" smtClean="0"/>
              <a:t> </a:t>
            </a:r>
            <a:r>
              <a:rPr lang="sv-SE" sz="1100" dirty="0" err="1" smtClean="0"/>
              <a:t>vestibulum</a:t>
            </a:r>
            <a:r>
              <a:rPr lang="sv-SE" sz="1100" dirty="0" smtClean="0"/>
              <a:t> </a:t>
            </a:r>
            <a:r>
              <a:rPr lang="sv-SE" sz="1100" dirty="0" err="1" smtClean="0"/>
              <a:t>commodo</a:t>
            </a:r>
            <a:r>
              <a:rPr lang="sv-SE" sz="1100" dirty="0" smtClean="0"/>
              <a:t>. </a:t>
            </a:r>
            <a:r>
              <a:rPr lang="sv-SE" sz="1100" dirty="0" err="1" smtClean="0"/>
              <a:t>Etiam</a:t>
            </a:r>
            <a:r>
              <a:rPr lang="sv-SE" sz="1100" dirty="0" smtClean="0"/>
              <a:t> </a:t>
            </a:r>
            <a:r>
              <a:rPr lang="sv-SE" sz="1100" dirty="0" err="1" smtClean="0"/>
              <a:t>cursus</a:t>
            </a:r>
            <a:r>
              <a:rPr lang="sv-SE" sz="1100" dirty="0" smtClean="0"/>
              <a:t> </a:t>
            </a:r>
            <a:r>
              <a:rPr lang="sv-SE" sz="1100" dirty="0" err="1" smtClean="0"/>
              <a:t>suscipit</a:t>
            </a:r>
            <a:r>
              <a:rPr lang="sv-SE" sz="1100" dirty="0" smtClean="0"/>
              <a:t> </a:t>
            </a:r>
            <a:r>
              <a:rPr lang="sv-SE" sz="1100" dirty="0" err="1" smtClean="0"/>
              <a:t>lorem</a:t>
            </a:r>
            <a:r>
              <a:rPr lang="sv-SE" sz="1100" dirty="0" smtClean="0"/>
              <a:t>, </a:t>
            </a:r>
            <a:r>
              <a:rPr lang="sv-SE" sz="1100" dirty="0" err="1" smtClean="0"/>
              <a:t>vel</a:t>
            </a:r>
            <a:r>
              <a:rPr lang="sv-SE" sz="1100" dirty="0" smtClean="0"/>
              <a:t> </a:t>
            </a:r>
            <a:r>
              <a:rPr lang="sv-SE" sz="1100" dirty="0" err="1" smtClean="0"/>
              <a:t>mattis</a:t>
            </a:r>
            <a:r>
              <a:rPr lang="sv-SE" sz="1100" dirty="0" smtClean="0"/>
              <a:t> </a:t>
            </a:r>
            <a:r>
              <a:rPr lang="sv-SE" sz="1100" dirty="0" err="1" smtClean="0"/>
              <a:t>metus</a:t>
            </a:r>
            <a:r>
              <a:rPr lang="sv-SE" sz="1100" dirty="0" smtClean="0"/>
              <a:t> </a:t>
            </a:r>
            <a:r>
              <a:rPr lang="sv-SE" sz="1100" dirty="0" err="1" smtClean="0"/>
              <a:t>facilisis</a:t>
            </a:r>
            <a:r>
              <a:rPr lang="sv-SE" sz="1100" dirty="0" smtClean="0"/>
              <a:t> </a:t>
            </a:r>
            <a:r>
              <a:rPr lang="sv-SE" sz="1100" dirty="0" err="1" smtClean="0"/>
              <a:t>ac</a:t>
            </a:r>
            <a:r>
              <a:rPr lang="sv-SE" sz="1100" dirty="0" smtClean="0"/>
              <a:t>. </a:t>
            </a:r>
            <a:r>
              <a:rPr lang="sv-SE" sz="1100" dirty="0" err="1" smtClean="0"/>
              <a:t>Proin</a:t>
            </a:r>
            <a:r>
              <a:rPr lang="sv-SE" sz="1100" dirty="0" smtClean="0"/>
              <a:t> gravida </a:t>
            </a:r>
            <a:r>
              <a:rPr lang="sv-SE" sz="1100" dirty="0" err="1" smtClean="0"/>
              <a:t>lacinia</a:t>
            </a:r>
            <a:r>
              <a:rPr lang="sv-SE" sz="1100" dirty="0" smtClean="0"/>
              <a:t> </a:t>
            </a:r>
            <a:r>
              <a:rPr lang="sv-SE" sz="1100" dirty="0" err="1" smtClean="0"/>
              <a:t>aliquet</a:t>
            </a:r>
            <a:r>
              <a:rPr lang="sv-SE" sz="1100" dirty="0" smtClean="0"/>
              <a:t>. Mauris </a:t>
            </a:r>
            <a:r>
              <a:rPr lang="sv-SE" sz="1100" dirty="0" err="1" smtClean="0"/>
              <a:t>arcu</a:t>
            </a:r>
            <a:r>
              <a:rPr lang="sv-SE" sz="1100" dirty="0" smtClean="0"/>
              <a:t> </a:t>
            </a:r>
            <a:r>
              <a:rPr lang="sv-SE" sz="1100" dirty="0" err="1" smtClean="0"/>
              <a:t>sem</a:t>
            </a:r>
            <a:r>
              <a:rPr lang="sv-SE" sz="1100" dirty="0" smtClean="0"/>
              <a:t>, </a:t>
            </a:r>
            <a:r>
              <a:rPr lang="sv-SE" sz="1100" dirty="0" err="1" smtClean="0"/>
              <a:t>tempor</a:t>
            </a:r>
            <a:r>
              <a:rPr lang="sv-SE" sz="1100" dirty="0" smtClean="0"/>
              <a:t> id gravida </a:t>
            </a:r>
            <a:r>
              <a:rPr lang="sv-SE" sz="1100" dirty="0" err="1" smtClean="0"/>
              <a:t>quis</a:t>
            </a:r>
            <a:r>
              <a:rPr lang="sv-SE" sz="1100" dirty="0" smtClean="0"/>
              <a:t>, </a:t>
            </a:r>
            <a:r>
              <a:rPr lang="sv-SE" sz="1100" dirty="0" err="1" smtClean="0"/>
              <a:t>lacinia</a:t>
            </a:r>
            <a:r>
              <a:rPr lang="sv-SE" sz="1100" dirty="0" smtClean="0"/>
              <a:t> non </a:t>
            </a:r>
            <a:r>
              <a:rPr lang="sv-SE" sz="1100" dirty="0" err="1" smtClean="0"/>
              <a:t>mauris</a:t>
            </a:r>
            <a:r>
              <a:rPr lang="sv-SE" sz="1100" dirty="0" smtClean="0"/>
              <a:t>. </a:t>
            </a:r>
            <a:r>
              <a:rPr lang="sv-SE" sz="1100" dirty="0" err="1" smtClean="0"/>
              <a:t>Etiam</a:t>
            </a:r>
            <a:r>
              <a:rPr lang="sv-SE" sz="1100" dirty="0" smtClean="0"/>
              <a:t> </a:t>
            </a:r>
            <a:r>
              <a:rPr lang="sv-SE" sz="1100" dirty="0" err="1" smtClean="0"/>
              <a:t>ac</a:t>
            </a:r>
            <a:r>
              <a:rPr lang="sv-SE" sz="1100" dirty="0" smtClean="0"/>
              <a:t> ante </a:t>
            </a:r>
            <a:r>
              <a:rPr lang="sv-SE" sz="1100" dirty="0" err="1" smtClean="0"/>
              <a:t>ligula</a:t>
            </a:r>
            <a:r>
              <a:rPr lang="sv-SE" sz="1100" dirty="0" smtClean="0"/>
              <a:t>, a </a:t>
            </a:r>
            <a:r>
              <a:rPr lang="sv-SE" sz="1100" dirty="0" err="1" smtClean="0"/>
              <a:t>tincidunt</a:t>
            </a:r>
            <a:r>
              <a:rPr lang="sv-SE" sz="1100" dirty="0" smtClean="0"/>
              <a:t> </a:t>
            </a:r>
            <a:r>
              <a:rPr lang="sv-SE" sz="1100" dirty="0" err="1" smtClean="0"/>
              <a:t>odio</a:t>
            </a:r>
            <a:r>
              <a:rPr lang="sv-SE" sz="1100" dirty="0" smtClean="0"/>
              <a:t>. </a:t>
            </a:r>
            <a:r>
              <a:rPr lang="sv-SE" sz="1100" dirty="0" err="1" smtClean="0"/>
              <a:t>Vestibulum</a:t>
            </a:r>
            <a:r>
              <a:rPr lang="sv-SE" sz="1100" dirty="0" smtClean="0"/>
              <a:t> ante </a:t>
            </a:r>
            <a:r>
              <a:rPr lang="sv-SE" sz="1100" dirty="0" err="1" smtClean="0"/>
              <a:t>ipsum</a:t>
            </a:r>
            <a:r>
              <a:rPr lang="sv-SE" sz="1100" dirty="0" smtClean="0"/>
              <a:t> </a:t>
            </a:r>
            <a:r>
              <a:rPr lang="sv-SE" sz="1100" dirty="0" err="1" smtClean="0"/>
              <a:t>primis</a:t>
            </a:r>
            <a:r>
              <a:rPr lang="sv-SE" sz="1100" dirty="0" smtClean="0"/>
              <a:t> in </a:t>
            </a:r>
            <a:r>
              <a:rPr lang="sv-SE" sz="1100" dirty="0" err="1" smtClean="0"/>
              <a:t>faucibus</a:t>
            </a:r>
            <a:r>
              <a:rPr lang="sv-SE" sz="1100" dirty="0" smtClean="0"/>
              <a:t> </a:t>
            </a:r>
            <a:r>
              <a:rPr lang="sv-SE" sz="1100" dirty="0" err="1" smtClean="0"/>
              <a:t>orci</a:t>
            </a:r>
            <a:r>
              <a:rPr lang="sv-SE" sz="1100" dirty="0" smtClean="0"/>
              <a:t> </a:t>
            </a:r>
            <a:r>
              <a:rPr lang="sv-SE" sz="1100" dirty="0" err="1" smtClean="0"/>
              <a:t>luctus</a:t>
            </a:r>
            <a:r>
              <a:rPr lang="sv-SE" sz="1100" dirty="0" smtClean="0"/>
              <a:t> et </a:t>
            </a:r>
            <a:r>
              <a:rPr lang="sv-SE" sz="1100" dirty="0" err="1" smtClean="0"/>
              <a:t>ultrices</a:t>
            </a:r>
            <a:r>
              <a:rPr lang="sv-SE" sz="1100" dirty="0" smtClean="0"/>
              <a:t> </a:t>
            </a:r>
            <a:r>
              <a:rPr lang="sv-SE" sz="1100" dirty="0" err="1" smtClean="0"/>
              <a:t>posuere</a:t>
            </a:r>
            <a:r>
              <a:rPr lang="sv-SE" sz="1100" dirty="0" smtClean="0"/>
              <a:t> </a:t>
            </a:r>
            <a:r>
              <a:rPr lang="sv-SE" sz="1100" dirty="0" err="1" smtClean="0"/>
              <a:t>cubilia</a:t>
            </a:r>
            <a:r>
              <a:rPr lang="sv-SE" sz="1100" dirty="0" smtClean="0"/>
              <a:t> </a:t>
            </a:r>
            <a:r>
              <a:rPr lang="sv-SE" sz="1100" dirty="0" err="1" smtClean="0"/>
              <a:t>Curae</a:t>
            </a:r>
            <a:r>
              <a:rPr lang="sv-SE" sz="1100" dirty="0" smtClean="0"/>
              <a:t>; </a:t>
            </a:r>
            <a:r>
              <a:rPr lang="sv-SE" sz="1100" dirty="0" err="1" smtClean="0"/>
              <a:t>Praesent</a:t>
            </a:r>
            <a:r>
              <a:rPr lang="sv-SE" sz="1100" dirty="0" smtClean="0"/>
              <a:t> </a:t>
            </a:r>
            <a:r>
              <a:rPr lang="sv-SE" sz="1100" dirty="0" err="1" smtClean="0"/>
              <a:t>tristique</a:t>
            </a:r>
            <a:r>
              <a:rPr lang="sv-SE" sz="1100" dirty="0" smtClean="0"/>
              <a:t> </a:t>
            </a:r>
            <a:r>
              <a:rPr lang="sv-SE" sz="1100" dirty="0" err="1" smtClean="0"/>
              <a:t>euismod</a:t>
            </a:r>
            <a:r>
              <a:rPr lang="sv-SE" sz="1100" dirty="0" smtClean="0"/>
              <a:t> </a:t>
            </a:r>
            <a:r>
              <a:rPr lang="sv-SE" sz="1100" dirty="0" err="1" smtClean="0"/>
              <a:t>ipsum</a:t>
            </a:r>
            <a:r>
              <a:rPr lang="sv-SE" sz="1100" dirty="0" smtClean="0"/>
              <a:t>, </a:t>
            </a:r>
            <a:r>
              <a:rPr lang="sv-SE" sz="1100" dirty="0" err="1" smtClean="0"/>
              <a:t>mattis</a:t>
            </a:r>
            <a:r>
              <a:rPr lang="sv-SE" sz="1100" dirty="0" smtClean="0"/>
              <a:t> </a:t>
            </a:r>
            <a:r>
              <a:rPr lang="sv-SE" sz="1100" dirty="0" err="1" smtClean="0"/>
              <a:t>venenatis</a:t>
            </a:r>
            <a:r>
              <a:rPr lang="sv-SE" sz="1100" dirty="0" smtClean="0"/>
              <a:t> </a:t>
            </a:r>
            <a:r>
              <a:rPr lang="sv-SE" sz="1100" dirty="0" err="1" smtClean="0"/>
              <a:t>odio</a:t>
            </a:r>
            <a:r>
              <a:rPr lang="sv-SE" sz="1100" dirty="0" smtClean="0"/>
              <a:t> </a:t>
            </a:r>
            <a:r>
              <a:rPr lang="sv-SE" sz="1100" dirty="0" err="1" smtClean="0"/>
              <a:t>condimentum</a:t>
            </a:r>
            <a:r>
              <a:rPr lang="sv-SE" sz="1100" dirty="0" smtClean="0"/>
              <a:t> </a:t>
            </a:r>
            <a:r>
              <a:rPr lang="sv-SE" sz="1100" dirty="0" err="1" smtClean="0"/>
              <a:t>ac</a:t>
            </a:r>
            <a:r>
              <a:rPr lang="sv-SE" sz="1100" dirty="0" smtClean="0"/>
              <a:t>. </a:t>
            </a:r>
            <a:endParaRPr lang="sv-SE" sz="1100" dirty="0"/>
          </a:p>
        </p:txBody>
      </p:sp>
      <p:sp>
        <p:nvSpPr>
          <p:cNvPr id="12" name="Rectangle 11"/>
          <p:cNvSpPr/>
          <p:nvPr/>
        </p:nvSpPr>
        <p:spPr>
          <a:xfrm>
            <a:off x="1171651" y="2328063"/>
            <a:ext cx="1280160" cy="1828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sv-SE" sz="1400" dirty="0" err="1" smtClean="0"/>
              <a:t>div</a:t>
            </a:r>
            <a:r>
              <a:rPr lang="sv-SE" sz="1400" dirty="0" smtClean="0"/>
              <a:t> #</a:t>
            </a:r>
            <a:r>
              <a:rPr lang="sv-SE" sz="1400" dirty="0" err="1" smtClean="0"/>
              <a:t>content</a:t>
            </a:r>
            <a:endParaRPr lang="sv-SE" sz="1400" dirty="0"/>
          </a:p>
        </p:txBody>
      </p:sp>
      <p:sp>
        <p:nvSpPr>
          <p:cNvPr id="13" name="Rectangle 12"/>
          <p:cNvSpPr/>
          <p:nvPr/>
        </p:nvSpPr>
        <p:spPr>
          <a:xfrm>
            <a:off x="1066800" y="3886200"/>
            <a:ext cx="7010400" cy="5486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14" name="Rectangle 13"/>
          <p:cNvSpPr/>
          <p:nvPr/>
        </p:nvSpPr>
        <p:spPr>
          <a:xfrm>
            <a:off x="6919634" y="3849625"/>
            <a:ext cx="1216498" cy="18288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sv-SE" sz="1400" dirty="0" err="1" smtClean="0"/>
              <a:t>div</a:t>
            </a:r>
            <a:r>
              <a:rPr lang="sv-SE" sz="1400" dirty="0" smtClean="0"/>
              <a:t> #</a:t>
            </a:r>
            <a:r>
              <a:rPr lang="sv-SE" sz="1400" dirty="0" err="1" smtClean="0"/>
              <a:t>sidebar</a:t>
            </a:r>
            <a:endParaRPr lang="sv-SE" sz="1400" dirty="0"/>
          </a:p>
        </p:txBody>
      </p:sp>
      <p:sp>
        <p:nvSpPr>
          <p:cNvPr id="15" name="Rectangle 14"/>
          <p:cNvSpPr/>
          <p:nvPr/>
        </p:nvSpPr>
        <p:spPr>
          <a:xfrm>
            <a:off x="1066800" y="4598213"/>
            <a:ext cx="7010400" cy="5486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6" name="Rectangle 15"/>
          <p:cNvSpPr/>
          <p:nvPr/>
        </p:nvSpPr>
        <p:spPr>
          <a:xfrm>
            <a:off x="7020272" y="4526280"/>
            <a:ext cx="1115860" cy="1828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sv-SE" sz="1400" dirty="0" err="1" smtClean="0"/>
              <a:t>div</a:t>
            </a:r>
            <a:r>
              <a:rPr lang="sv-SE" sz="1400" dirty="0" smtClean="0"/>
              <a:t> #</a:t>
            </a:r>
            <a:r>
              <a:rPr lang="sv-SE" sz="1400" dirty="0" err="1" smtClean="0"/>
              <a:t>footer</a:t>
            </a:r>
            <a:endParaRPr lang="sv-SE" sz="1400" dirty="0"/>
          </a:p>
        </p:txBody>
      </p:sp>
      <p:sp>
        <p:nvSpPr>
          <p:cNvPr id="17" name="Rectangle 16"/>
          <p:cNvSpPr/>
          <p:nvPr/>
        </p:nvSpPr>
        <p:spPr>
          <a:xfrm>
            <a:off x="1066174" y="1404584"/>
            <a:ext cx="7010400" cy="1828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8" name="Rectangle 17"/>
          <p:cNvSpPr/>
          <p:nvPr/>
        </p:nvSpPr>
        <p:spPr>
          <a:xfrm>
            <a:off x="971600" y="1374104"/>
            <a:ext cx="1341120" cy="1219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sv-SE" sz="1400" dirty="0" err="1" smtClean="0"/>
              <a:t>div</a:t>
            </a:r>
            <a:r>
              <a:rPr lang="sv-SE" sz="1400" dirty="0" smtClean="0"/>
              <a:t> #</a:t>
            </a:r>
            <a:r>
              <a:rPr lang="sv-SE" sz="1400" dirty="0" err="1" smtClean="0"/>
              <a:t>top</a:t>
            </a:r>
            <a:endParaRPr lang="sv-SE" sz="1400" dirty="0"/>
          </a:p>
        </p:txBody>
      </p:sp>
      <p:sp>
        <p:nvSpPr>
          <p:cNvPr id="19" name="Rectangle 18"/>
          <p:cNvSpPr/>
          <p:nvPr/>
        </p:nvSpPr>
        <p:spPr>
          <a:xfrm>
            <a:off x="6977069" y="1653235"/>
            <a:ext cx="1341120" cy="1828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sv-SE" sz="1400" dirty="0" err="1" smtClean="0"/>
              <a:t>div</a:t>
            </a:r>
            <a:r>
              <a:rPr lang="sv-SE" sz="1400" dirty="0" smtClean="0"/>
              <a:t> #navigation</a:t>
            </a:r>
            <a:endParaRPr lang="sv-SE" sz="1400" dirty="0"/>
          </a:p>
        </p:txBody>
      </p:sp>
    </p:spTree>
    <p:extLst>
      <p:ext uri="{BB962C8B-B14F-4D97-AF65-F5344CB8AC3E}">
        <p14:creationId xmlns:p14="http://schemas.microsoft.com/office/powerpoint/2010/main" val="943741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600" dirty="0" smtClean="0"/>
              <a:t>Layouter med CSS – en bra grund</a:t>
            </a:r>
            <a:endParaRPr lang="sv-SE" sz="3600" dirty="0"/>
          </a:p>
        </p:txBody>
      </p:sp>
      <p:pic>
        <p:nvPicPr>
          <p:cNvPr id="4" name="Picture 4"/>
          <p:cNvPicPr>
            <a:picLocks noChangeAspect="1" noChangeArrowheads="1"/>
          </p:cNvPicPr>
          <p:nvPr/>
        </p:nvPicPr>
        <p:blipFill>
          <a:blip r:embed="rId2" cstate="print"/>
          <a:srcRect/>
          <a:stretch>
            <a:fillRect/>
          </a:stretch>
        </p:blipFill>
        <p:spPr bwMode="auto">
          <a:xfrm>
            <a:off x="2051720" y="1345332"/>
            <a:ext cx="4987280" cy="39581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8603995"/>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4000" dirty="0" smtClean="0"/>
              <a:t>Exempel på klassiska layouter</a:t>
            </a:r>
            <a:endParaRPr lang="sv-SE" sz="4000"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99559"/>
            <a:ext cx="28416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091786"/>
            <a:ext cx="28416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091787"/>
            <a:ext cx="28416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3263" y="3636384"/>
            <a:ext cx="2978777" cy="182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66680"/>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Negativa marginaler</a:t>
            </a:r>
            <a:endParaRPr lang="sv-SE"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16" y="1201316"/>
            <a:ext cx="3483148" cy="213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812" y="1201316"/>
            <a:ext cx="3483148" cy="213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a:off x="8199164" y="2282139"/>
            <a:ext cx="54930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ight Arrow 27"/>
          <p:cNvSpPr/>
          <p:nvPr/>
        </p:nvSpPr>
        <p:spPr>
          <a:xfrm>
            <a:off x="4166716" y="2065412"/>
            <a:ext cx="792088" cy="432048"/>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pic>
        <p:nvPicPr>
          <p:cNvPr id="972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39" y="3361556"/>
            <a:ext cx="2642847"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323528" y="3434860"/>
            <a:ext cx="1133644" cy="369332"/>
          </a:xfrm>
          <a:prstGeom prst="rect">
            <a:avLst/>
          </a:prstGeom>
          <a:noFill/>
        </p:spPr>
        <p:txBody>
          <a:bodyPr wrap="none" rtlCol="0">
            <a:spAutoFit/>
          </a:bodyPr>
          <a:lstStyle/>
          <a:p>
            <a:r>
              <a:rPr lang="sv-SE" dirty="0" smtClean="0">
                <a:latin typeface="Minya Nouvelle" pitchFamily="2" charset="0"/>
              </a:rPr>
              <a:t>Problem:</a:t>
            </a:r>
          </a:p>
        </p:txBody>
      </p:sp>
      <p:sp>
        <p:nvSpPr>
          <p:cNvPr id="30" name="TextBox 29"/>
          <p:cNvSpPr txBox="1"/>
          <p:nvPr/>
        </p:nvSpPr>
        <p:spPr>
          <a:xfrm>
            <a:off x="-396552" y="4319260"/>
            <a:ext cx="1728192" cy="523220"/>
          </a:xfrm>
          <a:prstGeom prst="rect">
            <a:avLst/>
          </a:prstGeom>
          <a:noFill/>
        </p:spPr>
        <p:txBody>
          <a:bodyPr wrap="square" rtlCol="0">
            <a:spAutoFit/>
          </a:bodyPr>
          <a:lstStyle/>
          <a:p>
            <a:pPr algn="r"/>
            <a:r>
              <a:rPr lang="sv-SE" sz="1400" dirty="0" smtClean="0">
                <a:latin typeface="Minya Nouvelle" pitchFamily="2" charset="0"/>
              </a:rPr>
              <a:t>ordningen i HTML-koden</a:t>
            </a:r>
          </a:p>
        </p:txBody>
      </p:sp>
      <p:sp>
        <p:nvSpPr>
          <p:cNvPr id="42" name="Rectangle 41"/>
          <p:cNvSpPr/>
          <p:nvPr/>
        </p:nvSpPr>
        <p:spPr>
          <a:xfrm>
            <a:off x="4283968" y="3935005"/>
            <a:ext cx="4320480" cy="9387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&lt;div </a:t>
            </a:r>
            <a:r>
              <a:rPr lang="en-US" sz="1100" b="1" dirty="0" smtClean="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"wrapper"</a:t>
            </a:r>
            <a:r>
              <a:rPr lang="en-US" sz="1100" b="1" dirty="0" smtClean="0">
                <a:solidFill>
                  <a:srgbClr val="0070C0"/>
                </a:solidFill>
                <a:latin typeface="Courier New" pitchFamily="49" charset="0"/>
                <a:cs typeface="Courier New" pitchFamily="49" charset="0"/>
              </a:rPr>
              <a:t>&gt;</a:t>
            </a:r>
          </a:p>
          <a:p>
            <a:r>
              <a:rPr lang="en-US" sz="1100" dirty="0" smtClean="0">
                <a:solidFill>
                  <a:srgbClr val="0070C0"/>
                </a:solidFill>
                <a:latin typeface="Courier New" pitchFamily="49" charset="0"/>
                <a:cs typeface="Courier New" pitchFamily="49" charset="0"/>
              </a:rPr>
              <a:t>   &lt;</a:t>
            </a:r>
            <a:r>
              <a:rPr lang="en-US" sz="1100" dirty="0">
                <a:solidFill>
                  <a:srgbClr val="0070C0"/>
                </a:solidFill>
                <a:latin typeface="Courier New" pitchFamily="49" charset="0"/>
                <a:cs typeface="Courier New" pitchFamily="49" charset="0"/>
              </a:rPr>
              <a:t>div </a:t>
            </a:r>
            <a:r>
              <a:rPr lang="en-US" sz="1100" dirty="0">
                <a:solidFill>
                  <a:srgbClr val="FF0000"/>
                </a:solidFill>
                <a:latin typeface="Courier New" pitchFamily="49" charset="0"/>
                <a:cs typeface="Courier New" pitchFamily="49" charset="0"/>
              </a:rPr>
              <a:t>id</a:t>
            </a:r>
            <a:r>
              <a:rPr lang="en-US" sz="1100" dirty="0" smtClean="0">
                <a:solidFill>
                  <a:srgbClr val="0070C0"/>
                </a:solidFill>
                <a:latin typeface="Courier New" pitchFamily="49" charset="0"/>
                <a:cs typeface="Courier New" pitchFamily="49" charset="0"/>
              </a:rPr>
              <a:t>=</a:t>
            </a:r>
            <a:r>
              <a:rPr lang="en-US" sz="1100" dirty="0" smtClean="0">
                <a:solidFill>
                  <a:srgbClr val="7030A0"/>
                </a:solidFill>
                <a:latin typeface="Courier New" pitchFamily="49" charset="0"/>
                <a:cs typeface="Courier New" pitchFamily="49" charset="0"/>
              </a:rPr>
              <a:t>"content"</a:t>
            </a:r>
            <a:r>
              <a:rPr lang="en-US" sz="1100" dirty="0" smtClean="0">
                <a:solidFill>
                  <a:srgbClr val="0070C0"/>
                </a:solidFill>
                <a:latin typeface="Courier New" pitchFamily="49" charset="0"/>
                <a:cs typeface="Courier New" pitchFamily="49" charset="0"/>
              </a:rPr>
              <a:t>&gt;</a:t>
            </a:r>
            <a:endParaRPr lang="en-US" sz="1100" dirty="0">
              <a:solidFill>
                <a:srgbClr val="0070C0"/>
              </a:solidFill>
              <a:latin typeface="Courier New" pitchFamily="49" charset="0"/>
              <a:cs typeface="Courier New" pitchFamily="49" charset="0"/>
            </a:endParaRPr>
          </a:p>
          <a:p>
            <a:r>
              <a:rPr lang="en-US" sz="1100" dirty="0">
                <a:solidFill>
                  <a:srgbClr val="0070C0"/>
                </a:solidFill>
                <a:latin typeface="Courier New" pitchFamily="49" charset="0"/>
                <a:cs typeface="Courier New" pitchFamily="49" charset="0"/>
              </a:rPr>
              <a:t> </a:t>
            </a:r>
            <a:r>
              <a:rPr lang="en-US" sz="1100" dirty="0" smtClean="0">
                <a:solidFill>
                  <a:srgbClr val="0070C0"/>
                </a:solidFill>
                <a:latin typeface="Courier New" pitchFamily="49" charset="0"/>
                <a:cs typeface="Courier New" pitchFamily="49" charset="0"/>
              </a:rPr>
              <a:t>     &lt;p&gt;…&lt;/p&gt;</a:t>
            </a:r>
          </a:p>
          <a:p>
            <a:r>
              <a:rPr lang="en-US" sz="1100" dirty="0" smtClean="0">
                <a:solidFill>
                  <a:srgbClr val="0070C0"/>
                </a:solidFill>
                <a:latin typeface="Courier New" pitchFamily="49" charset="0"/>
                <a:cs typeface="Courier New" pitchFamily="49" charset="0"/>
              </a:rPr>
              <a:t>   &lt;/div&gt;</a:t>
            </a:r>
            <a:endParaRPr lang="en-US" sz="1100" dirty="0">
              <a:solidFill>
                <a:srgbClr val="0070C0"/>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&lt;/div&gt;</a:t>
            </a:r>
            <a:endParaRPr lang="en-US" sz="1100" b="1" dirty="0">
              <a:solidFill>
                <a:schemeClr val="tx1"/>
              </a:solidFill>
              <a:latin typeface="Courier New" pitchFamily="49" charset="0"/>
              <a:cs typeface="Courier New" pitchFamily="49" charset="0"/>
            </a:endParaRPr>
          </a:p>
        </p:txBody>
      </p:sp>
      <p:sp>
        <p:nvSpPr>
          <p:cNvPr id="38" name="TextBox 37"/>
          <p:cNvSpPr txBox="1"/>
          <p:nvPr/>
        </p:nvSpPr>
        <p:spPr>
          <a:xfrm>
            <a:off x="5148064" y="4813423"/>
            <a:ext cx="2534668" cy="707886"/>
          </a:xfrm>
          <a:prstGeom prst="rect">
            <a:avLst/>
          </a:prstGeom>
          <a:noFill/>
        </p:spPr>
        <p:txBody>
          <a:bodyPr wrap="none" rtlCol="0">
            <a:spAutoFit/>
          </a:bodyPr>
          <a:lstStyle/>
          <a:p>
            <a:pPr algn="ctr"/>
            <a:r>
              <a:rPr lang="sv-SE" sz="2000" dirty="0" smtClean="0">
                <a:latin typeface="Minya Nouvelle" pitchFamily="2" charset="0"/>
              </a:rPr>
              <a:t>+</a:t>
            </a:r>
            <a:br>
              <a:rPr lang="sv-SE" sz="2000" dirty="0" smtClean="0">
                <a:latin typeface="Minya Nouvelle" pitchFamily="2" charset="0"/>
              </a:rPr>
            </a:br>
            <a:r>
              <a:rPr lang="sv-SE" sz="2000" dirty="0" smtClean="0">
                <a:latin typeface="Minya Nouvelle" pitchFamily="2" charset="0"/>
              </a:rPr>
              <a:t>negativa marginaler</a:t>
            </a:r>
          </a:p>
        </p:txBody>
      </p:sp>
      <p:sp>
        <p:nvSpPr>
          <p:cNvPr id="44" name="TextBox 43"/>
          <p:cNvSpPr txBox="1"/>
          <p:nvPr/>
        </p:nvSpPr>
        <p:spPr>
          <a:xfrm>
            <a:off x="4283968" y="3505572"/>
            <a:ext cx="1085554" cy="369332"/>
          </a:xfrm>
          <a:prstGeom prst="rect">
            <a:avLst/>
          </a:prstGeom>
          <a:noFill/>
        </p:spPr>
        <p:txBody>
          <a:bodyPr wrap="none" rtlCol="0">
            <a:spAutoFit/>
          </a:bodyPr>
          <a:lstStyle/>
          <a:p>
            <a:r>
              <a:rPr lang="sv-SE" dirty="0" smtClean="0">
                <a:latin typeface="Minya Nouvelle" pitchFamily="2" charset="0"/>
              </a:rPr>
              <a:t>Lösning:</a:t>
            </a:r>
          </a:p>
        </p:txBody>
      </p:sp>
    </p:spTree>
    <p:extLst>
      <p:ext uri="{BB962C8B-B14F-4D97-AF65-F5344CB8AC3E}">
        <p14:creationId xmlns:p14="http://schemas.microsoft.com/office/powerpoint/2010/main" val="1613965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97283"/>
                                        </p:tgtEl>
                                        <p:attrNameLst>
                                          <p:attrName>style.visibility</p:attrName>
                                        </p:attrNameLst>
                                      </p:cBhvr>
                                      <p:to>
                                        <p:strVal val="visible"/>
                                      </p:to>
                                    </p:set>
                                    <p:animEffect transition="in" filter="fade">
                                      <p:cBhvr>
                                        <p:cTn id="10" dur="500"/>
                                        <p:tgtEl>
                                          <p:spTgt spid="97283"/>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284"/>
                                        </p:tgtEl>
                                        <p:attrNameLst>
                                          <p:attrName>style.visibility</p:attrName>
                                        </p:attrNameLst>
                                      </p:cBhvr>
                                      <p:to>
                                        <p:strVal val="visible"/>
                                      </p:to>
                                    </p:set>
                                    <p:animEffect transition="in" filter="fade">
                                      <p:cBhvr>
                                        <p:cTn id="18" dur="500"/>
                                        <p:tgtEl>
                                          <p:spTgt spid="9728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42" grpId="0" animBg="1"/>
      <p:bldP spid="38" grpId="0"/>
      <p:bldP spid="44"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86644" cy="646331"/>
          </a:xfrm>
          <a:prstGeom prst="rect">
            <a:avLst/>
          </a:prstGeom>
          <a:noFill/>
        </p:spPr>
        <p:txBody>
          <a:bodyPr wrap="none" rtlCol="0">
            <a:spAutoFit/>
          </a:bodyPr>
          <a:lstStyle/>
          <a:p>
            <a:r>
              <a:rPr lang="sv-SE" sz="3600" dirty="0" smtClean="0">
                <a:latin typeface="Minya Nouvelle" pitchFamily="2" charset="0"/>
              </a:rPr>
              <a:t>1</a:t>
            </a: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4176464"/>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cxnSp>
        <p:nvCxnSpPr>
          <p:cNvPr id="13" name="Straight Connector 12"/>
          <p:cNvCxnSpPr/>
          <p:nvPr/>
        </p:nvCxnSpPr>
        <p:spPr>
          <a:xfrm>
            <a:off x="2483768" y="965912"/>
            <a:ext cx="0" cy="203560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5576" y="1080899"/>
            <a:ext cx="1066318" cy="415498"/>
          </a:xfrm>
          <a:prstGeom prst="rect">
            <a:avLst/>
          </a:prstGeom>
          <a:noFill/>
        </p:spPr>
        <p:txBody>
          <a:bodyPr wrap="none" rtlCol="0">
            <a:spAutoFit/>
          </a:bodyPr>
          <a:lstStyle/>
          <a:p>
            <a:r>
              <a:rPr lang="sv-SE" sz="1050" b="1" dirty="0" err="1" smtClean="0">
                <a:latin typeface="Courier New" pitchFamily="49" charset="0"/>
                <a:cs typeface="Courier New" pitchFamily="49" charset="0"/>
              </a:rPr>
              <a:t>float:left</a:t>
            </a:r>
            <a:r>
              <a:rPr lang="sv-SE" sz="1050" b="1" dirty="0" smtClean="0">
                <a:latin typeface="Courier New" pitchFamily="49" charset="0"/>
                <a:cs typeface="Courier New" pitchFamily="49" charset="0"/>
              </a:rPr>
              <a:t/>
            </a:r>
            <a:br>
              <a:rPr lang="sv-SE" sz="1050" b="1" dirty="0" smtClean="0">
                <a:latin typeface="Courier New" pitchFamily="49" charset="0"/>
                <a:cs typeface="Courier New" pitchFamily="49" charset="0"/>
              </a:rPr>
            </a:br>
            <a:r>
              <a:rPr lang="sv-SE" sz="1050" b="1" dirty="0" smtClean="0">
                <a:latin typeface="Courier New" pitchFamily="49" charset="0"/>
                <a:cs typeface="Courier New" pitchFamily="49" charset="0"/>
              </a:rPr>
              <a:t>width:150px</a:t>
            </a:r>
          </a:p>
        </p:txBody>
      </p:sp>
      <p:sp>
        <p:nvSpPr>
          <p:cNvPr id="14" name="Rectangle 13"/>
          <p:cNvSpPr/>
          <p:nvPr/>
        </p:nvSpPr>
        <p:spPr>
          <a:xfrm>
            <a:off x="755576" y="4225652"/>
            <a:ext cx="756084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15" name="Rectangle 14"/>
          <p:cNvSpPr/>
          <p:nvPr/>
        </p:nvSpPr>
        <p:spPr>
          <a:xfrm>
            <a:off x="755576" y="2929508"/>
            <a:ext cx="7560840" cy="1152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6" name="Rectangle 15"/>
          <p:cNvSpPr/>
          <p:nvPr/>
        </p:nvSpPr>
        <p:spPr>
          <a:xfrm>
            <a:off x="827584" y="2979101"/>
            <a:ext cx="7416824" cy="10305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ante. </a:t>
            </a:r>
            <a:r>
              <a:rPr lang="sv-SE" sz="1600" dirty="0" err="1">
                <a:solidFill>
                  <a:schemeClr val="bg1">
                    <a:lumMod val="75000"/>
                  </a:schemeClr>
                </a:solidFill>
              </a:rPr>
              <a:t>Donec</a:t>
            </a:r>
            <a:r>
              <a:rPr lang="sv-SE" sz="1600" dirty="0">
                <a:solidFill>
                  <a:schemeClr val="bg1">
                    <a:lumMod val="75000"/>
                  </a:schemeClr>
                </a:solidFill>
              </a:rPr>
              <a:t> eu libero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semper</a:t>
            </a:r>
            <a:r>
              <a:rPr lang="sv-SE" sz="1600" dirty="0">
                <a:solidFill>
                  <a:schemeClr val="bg1">
                    <a:lumMod val="75000"/>
                  </a:schemeClr>
                </a:solidFill>
              </a:rPr>
              <a:t>. </a:t>
            </a:r>
            <a:r>
              <a:rPr lang="sv-SE" sz="1600" dirty="0" err="1">
                <a:solidFill>
                  <a:schemeClr val="bg1">
                    <a:lumMod val="75000"/>
                  </a:schemeClr>
                </a:solidFill>
              </a:rPr>
              <a:t>Aenean</a:t>
            </a:r>
            <a:r>
              <a:rPr lang="sv-SE" sz="1600" dirty="0">
                <a:solidFill>
                  <a:schemeClr val="bg1">
                    <a:lumMod val="75000"/>
                  </a:schemeClr>
                </a:solidFill>
              </a:rPr>
              <a:t> </a:t>
            </a:r>
            <a:r>
              <a:rPr lang="sv-SE" sz="1600" dirty="0" err="1">
                <a:solidFill>
                  <a:schemeClr val="bg1">
                    <a:lumMod val="75000"/>
                  </a:schemeClr>
                </a:solidFill>
              </a:rPr>
              <a:t>ultricies</a:t>
            </a:r>
            <a:r>
              <a:rPr lang="sv-SE" sz="1600" dirty="0">
                <a:solidFill>
                  <a:schemeClr val="bg1">
                    <a:lumMod val="75000"/>
                  </a:schemeClr>
                </a:solidFill>
              </a:rPr>
              <a:t> mi vitae est. </a:t>
            </a:r>
            <a:r>
              <a:rPr lang="sv-SE" sz="1600" dirty="0" smtClean="0">
                <a:solidFill>
                  <a:schemeClr val="bg1">
                    <a:lumMod val="75000"/>
                  </a:schemeClr>
                </a:solidFill>
              </a:rPr>
              <a:t>Mauris</a:t>
            </a:r>
            <a:endParaRPr lang="sv-SE" sz="1600" dirty="0">
              <a:solidFill>
                <a:schemeClr val="bg1">
                  <a:lumMod val="75000"/>
                </a:schemeClr>
              </a:solidFill>
            </a:endParaRPr>
          </a:p>
        </p:txBody>
      </p:sp>
      <p:sp>
        <p:nvSpPr>
          <p:cNvPr id="22" name="Line Callout 1 21"/>
          <p:cNvSpPr/>
          <p:nvPr/>
        </p:nvSpPr>
        <p:spPr>
          <a:xfrm>
            <a:off x="4788008" y="1915421"/>
            <a:ext cx="1440160"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400" b="1" i="1" dirty="0" smtClean="0">
                <a:latin typeface="Courier New" pitchFamily="49" charset="0"/>
                <a:cs typeface="Courier New" pitchFamily="49" charset="0"/>
              </a:rPr>
              <a:t>#</a:t>
            </a:r>
            <a:r>
              <a:rPr lang="sv-SE" sz="1400" b="1" i="1" dirty="0" err="1" smtClean="0">
                <a:latin typeface="Courier New" pitchFamily="49" charset="0"/>
                <a:cs typeface="Courier New" pitchFamily="49" charset="0"/>
              </a:rPr>
              <a:t>wrapper</a:t>
            </a:r>
            <a:r>
              <a:rPr lang="sv-SE" sz="1400" b="1" i="1" dirty="0" smtClean="0">
                <a:latin typeface="Courier New" pitchFamily="49" charset="0"/>
                <a:cs typeface="Courier New" pitchFamily="49" charset="0"/>
              </a:rPr>
              <a:t/>
            </a:r>
            <a:br>
              <a:rPr lang="sv-SE" sz="1400" b="1" i="1" dirty="0" smtClean="0">
                <a:latin typeface="Courier New" pitchFamily="49" charset="0"/>
                <a:cs typeface="Courier New" pitchFamily="49" charset="0"/>
              </a:rPr>
            </a:br>
            <a:r>
              <a:rPr lang="sv-SE" sz="1400" b="1" dirty="0" smtClean="0">
                <a:latin typeface="Courier New" pitchFamily="49" charset="0"/>
                <a:cs typeface="Courier New" pitchFamily="49" charset="0"/>
              </a:rPr>
              <a:t>width:100%</a:t>
            </a:r>
            <a:br>
              <a:rPr lang="sv-SE" sz="1400" b="1" dirty="0" smtClean="0">
                <a:latin typeface="Courier New" pitchFamily="49" charset="0"/>
                <a:cs typeface="Courier New" pitchFamily="49" charset="0"/>
              </a:rPr>
            </a:br>
            <a:r>
              <a:rPr lang="sv-SE" sz="1400" b="1" dirty="0" err="1" smtClean="0">
                <a:latin typeface="Courier New" pitchFamily="49" charset="0"/>
                <a:cs typeface="Courier New" pitchFamily="49" charset="0"/>
              </a:rPr>
              <a:t>float:left</a:t>
            </a:r>
            <a:endParaRPr lang="sv-SE" sz="1400" b="1" dirty="0">
              <a:latin typeface="Courier New" pitchFamily="49" charset="0"/>
              <a:cs typeface="Courier New" pitchFamily="49" charset="0"/>
            </a:endParaRPr>
          </a:p>
        </p:txBody>
      </p:sp>
    </p:spTree>
    <p:extLst>
      <p:ext uri="{BB962C8B-B14F-4D97-AF65-F5344CB8AC3E}">
        <p14:creationId xmlns:p14="http://schemas.microsoft.com/office/powerpoint/2010/main" val="389216554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93056" cy="646331"/>
          </a:xfrm>
          <a:prstGeom prst="rect">
            <a:avLst/>
          </a:prstGeom>
          <a:noFill/>
        </p:spPr>
        <p:txBody>
          <a:bodyPr wrap="none" rtlCol="0">
            <a:spAutoFit/>
          </a:bodyPr>
          <a:lstStyle/>
          <a:p>
            <a:r>
              <a:rPr lang="sv-SE" sz="3600" dirty="0">
                <a:latin typeface="Minya Nouvelle" pitchFamily="2" charset="0"/>
              </a:rPr>
              <a:t>2</a:t>
            </a:r>
            <a:endParaRPr lang="sv-SE" sz="3600" dirty="0" smtClean="0">
              <a:latin typeface="Minya Nouvelle" pitchFamily="2" charset="0"/>
            </a:endParaRP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4176464"/>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755576" y="4225652"/>
            <a:ext cx="756084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1" name="TextBox 20"/>
          <p:cNvSpPr txBox="1"/>
          <p:nvPr/>
        </p:nvSpPr>
        <p:spPr>
          <a:xfrm>
            <a:off x="755576" y="1080899"/>
            <a:ext cx="1707519" cy="577081"/>
          </a:xfrm>
          <a:prstGeom prst="rect">
            <a:avLst/>
          </a:prstGeom>
          <a:noFill/>
        </p:spPr>
        <p:txBody>
          <a:bodyPr wrap="none" rtlCol="0">
            <a:spAutoFit/>
          </a:bodyPr>
          <a:lstStyle/>
          <a:p>
            <a:r>
              <a:rPr lang="sv-SE" sz="1050" b="1" dirty="0" err="1" smtClean="0">
                <a:solidFill>
                  <a:schemeClr val="tx1">
                    <a:lumMod val="50000"/>
                    <a:lumOff val="50000"/>
                  </a:schemeClr>
                </a:solidFill>
                <a:latin typeface="Courier New" pitchFamily="49" charset="0"/>
                <a:cs typeface="Courier New" pitchFamily="49" charset="0"/>
              </a:rPr>
              <a:t>float:left</a:t>
            </a:r>
            <a:r>
              <a:rPr lang="sv-SE" sz="1050" b="1" dirty="0" smtClean="0">
                <a:solidFill>
                  <a:schemeClr val="tx1">
                    <a:lumMod val="50000"/>
                    <a:lumOff val="50000"/>
                  </a:schemeClr>
                </a:solidFill>
                <a:latin typeface="Courier New" pitchFamily="49" charset="0"/>
                <a:cs typeface="Courier New" pitchFamily="49" charset="0"/>
              </a:rPr>
              <a:t/>
            </a:r>
            <a:br>
              <a:rPr lang="sv-SE" sz="1050" b="1" dirty="0" smtClean="0">
                <a:solidFill>
                  <a:schemeClr val="tx1">
                    <a:lumMod val="50000"/>
                    <a:lumOff val="50000"/>
                  </a:schemeClr>
                </a:solidFill>
                <a:latin typeface="Courier New" pitchFamily="49" charset="0"/>
                <a:cs typeface="Courier New" pitchFamily="49" charset="0"/>
              </a:rPr>
            </a:br>
            <a:r>
              <a:rPr lang="sv-SE" sz="1050" b="1" dirty="0" smtClean="0">
                <a:solidFill>
                  <a:schemeClr val="tx1">
                    <a:lumMod val="50000"/>
                    <a:lumOff val="50000"/>
                  </a:schemeClr>
                </a:solidFill>
                <a:latin typeface="Courier New" pitchFamily="49" charset="0"/>
                <a:cs typeface="Courier New" pitchFamily="49" charset="0"/>
              </a:rPr>
              <a:t>width:150px</a:t>
            </a:r>
          </a:p>
          <a:p>
            <a:r>
              <a:rPr lang="sv-SE" sz="1050" b="1" dirty="0" err="1" smtClean="0">
                <a:latin typeface="Courier New" pitchFamily="49" charset="0"/>
                <a:cs typeface="Courier New" pitchFamily="49" charset="0"/>
              </a:rPr>
              <a:t>margin</a:t>
            </a:r>
            <a:r>
              <a:rPr lang="sv-SE" sz="1050" b="1" dirty="0" smtClean="0">
                <a:latin typeface="Courier New" pitchFamily="49" charset="0"/>
                <a:cs typeface="Courier New" pitchFamily="49" charset="0"/>
              </a:rPr>
              <a:t>-right:-150px</a:t>
            </a:r>
          </a:p>
        </p:txBody>
      </p:sp>
      <p:sp>
        <p:nvSpPr>
          <p:cNvPr id="6" name="Rectangle 5"/>
          <p:cNvSpPr/>
          <p:nvPr/>
        </p:nvSpPr>
        <p:spPr>
          <a:xfrm>
            <a:off x="755576" y="2929508"/>
            <a:ext cx="7560840" cy="1152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827584" y="2979101"/>
            <a:ext cx="7416824" cy="10305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ante. </a:t>
            </a:r>
            <a:r>
              <a:rPr lang="sv-SE" sz="1600" dirty="0" err="1">
                <a:solidFill>
                  <a:schemeClr val="bg1">
                    <a:lumMod val="75000"/>
                  </a:schemeClr>
                </a:solidFill>
              </a:rPr>
              <a:t>Donec</a:t>
            </a:r>
            <a:r>
              <a:rPr lang="sv-SE" sz="1600" dirty="0">
                <a:solidFill>
                  <a:schemeClr val="bg1">
                    <a:lumMod val="75000"/>
                  </a:schemeClr>
                </a:solidFill>
              </a:rPr>
              <a:t> eu libero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semper</a:t>
            </a:r>
            <a:r>
              <a:rPr lang="sv-SE" sz="1600" dirty="0">
                <a:solidFill>
                  <a:schemeClr val="bg1">
                    <a:lumMod val="75000"/>
                  </a:schemeClr>
                </a:solidFill>
              </a:rPr>
              <a:t>. </a:t>
            </a:r>
            <a:r>
              <a:rPr lang="sv-SE" sz="1600" dirty="0" err="1">
                <a:solidFill>
                  <a:schemeClr val="bg1">
                    <a:lumMod val="75000"/>
                  </a:schemeClr>
                </a:solidFill>
              </a:rPr>
              <a:t>Aenean</a:t>
            </a:r>
            <a:r>
              <a:rPr lang="sv-SE" sz="1600" dirty="0">
                <a:solidFill>
                  <a:schemeClr val="bg1">
                    <a:lumMod val="75000"/>
                  </a:schemeClr>
                </a:solidFill>
              </a:rPr>
              <a:t> </a:t>
            </a:r>
            <a:r>
              <a:rPr lang="sv-SE" sz="1600" dirty="0" err="1">
                <a:solidFill>
                  <a:schemeClr val="bg1">
                    <a:lumMod val="75000"/>
                  </a:schemeClr>
                </a:solidFill>
              </a:rPr>
              <a:t>ultricies</a:t>
            </a:r>
            <a:r>
              <a:rPr lang="sv-SE" sz="1600" dirty="0">
                <a:solidFill>
                  <a:schemeClr val="bg1">
                    <a:lumMod val="75000"/>
                  </a:schemeClr>
                </a:solidFill>
              </a:rPr>
              <a:t> mi vitae est. </a:t>
            </a:r>
            <a:r>
              <a:rPr lang="sv-SE" sz="1600" dirty="0" smtClean="0">
                <a:solidFill>
                  <a:schemeClr val="bg1">
                    <a:lumMod val="75000"/>
                  </a:schemeClr>
                </a:solidFill>
              </a:rPr>
              <a:t>Mauris</a:t>
            </a:r>
            <a:endParaRPr lang="sv-SE" sz="1600" dirty="0">
              <a:solidFill>
                <a:schemeClr val="bg1">
                  <a:lumMod val="75000"/>
                </a:schemeClr>
              </a:solidFill>
            </a:endParaRPr>
          </a:p>
        </p:txBody>
      </p:sp>
      <p:cxnSp>
        <p:nvCxnSpPr>
          <p:cNvPr id="13" name="Straight Connector 12"/>
          <p:cNvCxnSpPr/>
          <p:nvPr/>
        </p:nvCxnSpPr>
        <p:spPr>
          <a:xfrm flipH="1">
            <a:off x="748144" y="769268"/>
            <a:ext cx="7432" cy="22322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4788024" y="1911707"/>
            <a:ext cx="1440160"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400" b="1" i="1" dirty="0" smtClean="0">
                <a:solidFill>
                  <a:schemeClr val="tx1">
                    <a:lumMod val="50000"/>
                    <a:lumOff val="50000"/>
                  </a:schemeClr>
                </a:solidFill>
                <a:latin typeface="Courier New" pitchFamily="49" charset="0"/>
                <a:cs typeface="Courier New" pitchFamily="49" charset="0"/>
              </a:rPr>
              <a:t>#</a:t>
            </a:r>
            <a:r>
              <a:rPr lang="sv-SE" sz="1400" b="1" i="1" dirty="0" err="1" smtClean="0">
                <a:solidFill>
                  <a:schemeClr val="tx1">
                    <a:lumMod val="50000"/>
                    <a:lumOff val="50000"/>
                  </a:schemeClr>
                </a:solidFill>
                <a:latin typeface="Courier New" pitchFamily="49" charset="0"/>
                <a:cs typeface="Courier New" pitchFamily="49" charset="0"/>
              </a:rPr>
              <a:t>wrapper</a:t>
            </a:r>
            <a:r>
              <a:rPr lang="sv-SE" sz="1400" b="1" i="1" dirty="0" smtClean="0">
                <a:solidFill>
                  <a:schemeClr val="tx1">
                    <a:lumMod val="50000"/>
                    <a:lumOff val="50000"/>
                  </a:schemeClr>
                </a:solidFill>
                <a:latin typeface="Courier New" pitchFamily="49" charset="0"/>
                <a:cs typeface="Courier New" pitchFamily="49" charset="0"/>
              </a:rPr>
              <a:t/>
            </a:r>
            <a:br>
              <a:rPr lang="sv-SE" sz="1400" b="1" i="1" dirty="0" smtClean="0">
                <a:solidFill>
                  <a:schemeClr val="tx1">
                    <a:lumMod val="50000"/>
                    <a:lumOff val="50000"/>
                  </a:schemeClr>
                </a:solidFill>
                <a:latin typeface="Courier New" pitchFamily="49" charset="0"/>
                <a:cs typeface="Courier New" pitchFamily="49" charset="0"/>
              </a:rPr>
            </a:br>
            <a:r>
              <a:rPr lang="sv-SE" sz="1400" b="1" dirty="0" smtClean="0">
                <a:solidFill>
                  <a:schemeClr val="tx1">
                    <a:lumMod val="50000"/>
                    <a:lumOff val="50000"/>
                  </a:schemeClr>
                </a:solidFill>
                <a:latin typeface="Courier New" pitchFamily="49" charset="0"/>
                <a:cs typeface="Courier New" pitchFamily="49" charset="0"/>
              </a:rPr>
              <a:t>width:100%</a:t>
            </a:r>
            <a:br>
              <a:rPr lang="sv-SE" sz="1400" b="1" dirty="0" smtClean="0">
                <a:solidFill>
                  <a:schemeClr val="tx1">
                    <a:lumMod val="50000"/>
                    <a:lumOff val="50000"/>
                  </a:schemeClr>
                </a:solidFill>
                <a:latin typeface="Courier New" pitchFamily="49" charset="0"/>
                <a:cs typeface="Courier New" pitchFamily="49" charset="0"/>
              </a:rPr>
            </a:br>
            <a:r>
              <a:rPr lang="sv-SE" sz="1400" b="1" dirty="0" err="1" smtClean="0">
                <a:solidFill>
                  <a:schemeClr val="tx1">
                    <a:lumMod val="50000"/>
                    <a:lumOff val="50000"/>
                  </a:schemeClr>
                </a:solidFill>
                <a:latin typeface="Courier New" pitchFamily="49" charset="0"/>
                <a:cs typeface="Courier New" pitchFamily="49" charset="0"/>
              </a:rPr>
              <a:t>float:left</a:t>
            </a:r>
            <a:endParaRPr lang="sv-SE" sz="1400" b="1" dirty="0">
              <a:solidFill>
                <a:schemeClr val="tx1">
                  <a:lumMod val="50000"/>
                  <a:lumOff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78015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3.02138E-6 L -0.00382 -0.31936 " pathEditMode="relative" rAng="0" ptsTypes="AA">
                                      <p:cBhvr>
                                        <p:cTn id="6" dur="2000" fill="hold"/>
                                        <p:tgtEl>
                                          <p:spTgt spid="10"/>
                                        </p:tgtEl>
                                        <p:attrNameLst>
                                          <p:attrName>ppt_x</p:attrName>
                                          <p:attrName>ppt_y</p:attrName>
                                        </p:attrNameLst>
                                      </p:cBhvr>
                                      <p:rCtr x="-191" y="-15968"/>
                                    </p:animMotion>
                                  </p:childTnLst>
                                </p:cTn>
                              </p:par>
                              <p:par>
                                <p:cTn id="7" presetID="42" presetClass="path" presetSubtype="0" accel="50000" decel="50000" fill="hold" grpId="0" nodeType="withEffect">
                                  <p:stCondLst>
                                    <p:cond delay="0"/>
                                  </p:stCondLst>
                                  <p:childTnLst>
                                    <p:animMotion origin="layout" path="M 3.05556E-6 -3.18245E-6 L 3.05556E-6 -0.32102 " pathEditMode="relative" rAng="0" ptsTypes="AA">
                                      <p:cBhvr>
                                        <p:cTn id="8" dur="2000" fill="hold"/>
                                        <p:tgtEl>
                                          <p:spTgt spid="6"/>
                                        </p:tgtEl>
                                        <p:attrNameLst>
                                          <p:attrName>ppt_x</p:attrName>
                                          <p:attrName>ppt_y</p:attrName>
                                        </p:attrNameLst>
                                      </p:cBhvr>
                                      <p:rCtr x="0" y="-16051"/>
                                    </p:animMotion>
                                  </p:childTnLst>
                                </p:cTn>
                              </p:par>
                              <p:par>
                                <p:cTn id="9" presetID="42" presetClass="path" presetSubtype="0" accel="50000" decel="50000" fill="hold" grpId="0" nodeType="withEffect">
                                  <p:stCondLst>
                                    <p:cond delay="0"/>
                                  </p:stCondLst>
                                  <p:childTnLst>
                                    <p:animMotion origin="layout" path="M 3.05556E-6 3.64066E-6 L 0.22066 -0.33297 " pathEditMode="relative" rAng="0" ptsTypes="AA">
                                      <p:cBhvr>
                                        <p:cTn id="10" dur="2000" fill="hold"/>
                                        <p:tgtEl>
                                          <p:spTgt spid="22"/>
                                        </p:tgtEl>
                                        <p:attrNameLst>
                                          <p:attrName>ppt_x</p:attrName>
                                          <p:attrName>ppt_y</p:attrName>
                                        </p:attrNameLst>
                                      </p:cBhvr>
                                      <p:rCtr x="11024" y="-16662"/>
                                    </p:animMotion>
                                  </p:childTnLst>
                                </p:cTn>
                              </p:par>
                              <p:par>
                                <p:cTn id="11" presetID="42" presetClass="path" presetSubtype="0" accel="50000" decel="50000" fill="hold" grpId="0" nodeType="withEffect">
                                  <p:stCondLst>
                                    <p:cond delay="0"/>
                                  </p:stCondLst>
                                  <p:childTnLst>
                                    <p:animMotion origin="layout" path="M 3.05556E-6 0.01056 L 3.05556E-6 -0.20938 " pathEditMode="relative" rAng="0" ptsTypes="AA">
                                      <p:cBhvr>
                                        <p:cTn id="12" dur="2000" fill="hold"/>
                                        <p:tgtEl>
                                          <p:spTgt spid="8"/>
                                        </p:tgtEl>
                                        <p:attrNameLst>
                                          <p:attrName>ppt_x</p:attrName>
                                          <p:attrName>ppt_y</p:attrName>
                                        </p:attrNameLst>
                                      </p:cBhvr>
                                      <p:rCtr x="0" y="-10997"/>
                                    </p:animMotion>
                                  </p:childTnLst>
                                </p:cTn>
                              </p:par>
                              <p:par>
                                <p:cTn id="13" presetID="42" presetClass="path" presetSubtype="0" accel="50000" decel="50000" fill="hold" grpId="0" nodeType="withEffect">
                                  <p:stCondLst>
                                    <p:cond delay="0"/>
                                  </p:stCondLst>
                                  <p:childTnLst>
                                    <p:animMotion origin="layout" path="M -1.66667E-6 2.04943E-6 L -1.66667E-6 0.14718 " pathEditMode="relative" rAng="0" ptsTypes="AA">
                                      <p:cBhvr>
                                        <p:cTn id="14" dur="2000" fill="hold"/>
                                        <p:tgtEl>
                                          <p:spTgt spid="21"/>
                                        </p:tgtEl>
                                        <p:attrNameLst>
                                          <p:attrName>ppt_x</p:attrName>
                                          <p:attrName>ppt_y</p:attrName>
                                        </p:attrNameLst>
                                      </p:cBhvr>
                                      <p:rCtr x="0" y="7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6" grpId="0" animBg="1"/>
      <p:bldP spid="10" grpId="0" animBg="1"/>
      <p:bldP spid="2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49776" cy="646331"/>
          </a:xfrm>
          <a:prstGeom prst="rect">
            <a:avLst/>
          </a:prstGeom>
          <a:noFill/>
        </p:spPr>
        <p:txBody>
          <a:bodyPr wrap="none" rtlCol="0">
            <a:spAutoFit/>
          </a:bodyPr>
          <a:lstStyle/>
          <a:p>
            <a:r>
              <a:rPr lang="sv-SE" sz="3600" dirty="0">
                <a:latin typeface="Minya Nouvelle" pitchFamily="2" charset="0"/>
              </a:rPr>
              <a:t>3</a:t>
            </a:r>
            <a:endParaRPr lang="sv-SE" sz="3600" dirty="0" smtClean="0">
              <a:latin typeface="Minya Nouvelle" pitchFamily="2" charset="0"/>
            </a:endParaRP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3024336"/>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755576" y="3004931"/>
            <a:ext cx="756084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755576" y="1129308"/>
            <a:ext cx="7560840" cy="1152128"/>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463094" y="1178901"/>
            <a:ext cx="5781313" cy="10305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ante. </a:t>
            </a:r>
            <a:r>
              <a:rPr lang="sv-SE" sz="1600" dirty="0" err="1">
                <a:solidFill>
                  <a:schemeClr val="bg1">
                    <a:lumMod val="75000"/>
                  </a:schemeClr>
                </a:solidFill>
              </a:rPr>
              <a:t>Donec</a:t>
            </a:r>
            <a:r>
              <a:rPr lang="sv-SE" sz="1600" dirty="0">
                <a:solidFill>
                  <a:schemeClr val="bg1">
                    <a:lumMod val="75000"/>
                  </a:schemeClr>
                </a:solidFill>
              </a:rPr>
              <a:t> eu libero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semper</a:t>
            </a:r>
            <a:r>
              <a:rPr lang="sv-SE" sz="1600" dirty="0">
                <a:solidFill>
                  <a:schemeClr val="bg1">
                    <a:lumMod val="75000"/>
                  </a:schemeClr>
                </a:solidFill>
              </a:rPr>
              <a:t>. </a:t>
            </a:r>
            <a:r>
              <a:rPr lang="sv-SE" sz="1600" dirty="0" err="1">
                <a:solidFill>
                  <a:schemeClr val="bg1">
                    <a:lumMod val="75000"/>
                  </a:schemeClr>
                </a:solidFill>
              </a:rPr>
              <a:t>Aenean</a:t>
            </a:r>
            <a:r>
              <a:rPr lang="sv-SE" sz="1600" dirty="0">
                <a:solidFill>
                  <a:schemeClr val="bg1">
                    <a:lumMod val="75000"/>
                  </a:schemeClr>
                </a:solidFill>
              </a:rPr>
              <a:t> </a:t>
            </a:r>
            <a:r>
              <a:rPr lang="sv-SE" sz="1600" dirty="0" err="1">
                <a:solidFill>
                  <a:schemeClr val="bg1">
                    <a:lumMod val="75000"/>
                  </a:schemeClr>
                </a:solidFill>
              </a:rPr>
              <a:t>ultricies</a:t>
            </a:r>
            <a:r>
              <a:rPr lang="sv-SE" sz="1600" dirty="0">
                <a:solidFill>
                  <a:schemeClr val="bg1">
                    <a:lumMod val="75000"/>
                  </a:schemeClr>
                </a:solidFill>
              </a:rPr>
              <a:t> mi vitae est. </a:t>
            </a:r>
            <a:r>
              <a:rPr lang="sv-SE" sz="1600" dirty="0" smtClean="0">
                <a:solidFill>
                  <a:schemeClr val="bg1">
                    <a:lumMod val="75000"/>
                  </a:schemeClr>
                </a:solidFill>
              </a:rPr>
              <a:t>Mauris</a:t>
            </a:r>
            <a:endParaRPr lang="sv-SE" sz="1600" dirty="0">
              <a:solidFill>
                <a:schemeClr val="bg1">
                  <a:lumMod val="75000"/>
                </a:schemeClr>
              </a:solidFill>
            </a:endParaRPr>
          </a:p>
        </p:txBody>
      </p:sp>
      <p:cxnSp>
        <p:nvCxnSpPr>
          <p:cNvPr id="13" name="Straight Connector 12"/>
          <p:cNvCxnSpPr/>
          <p:nvPr/>
        </p:nvCxnSpPr>
        <p:spPr>
          <a:xfrm flipH="1">
            <a:off x="755576" y="769268"/>
            <a:ext cx="7432" cy="22322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6804248" y="222622"/>
            <a:ext cx="1440160"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200" b="1" i="1" dirty="0" smtClean="0">
                <a:solidFill>
                  <a:schemeClr val="tx1">
                    <a:lumMod val="50000"/>
                    <a:lumOff val="50000"/>
                  </a:schemeClr>
                </a:solidFill>
                <a:latin typeface="Courier New" pitchFamily="49" charset="0"/>
                <a:cs typeface="Courier New" pitchFamily="49" charset="0"/>
              </a:rPr>
              <a:t>#</a:t>
            </a:r>
            <a:r>
              <a:rPr lang="sv-SE" sz="1200" b="1" i="1" dirty="0" err="1" smtClean="0">
                <a:solidFill>
                  <a:schemeClr val="tx1">
                    <a:lumMod val="50000"/>
                    <a:lumOff val="50000"/>
                  </a:schemeClr>
                </a:solidFill>
                <a:latin typeface="Courier New" pitchFamily="49" charset="0"/>
                <a:cs typeface="Courier New" pitchFamily="49" charset="0"/>
              </a:rPr>
              <a:t>wrapper</a:t>
            </a:r>
            <a:r>
              <a:rPr lang="sv-SE" sz="1200" b="1" i="1" dirty="0" smtClean="0">
                <a:solidFill>
                  <a:schemeClr val="tx1">
                    <a:lumMod val="50000"/>
                    <a:lumOff val="50000"/>
                  </a:schemeClr>
                </a:solidFill>
                <a:latin typeface="Courier New" pitchFamily="49" charset="0"/>
                <a:cs typeface="Courier New" pitchFamily="49" charset="0"/>
              </a:rPr>
              <a:t/>
            </a:r>
            <a:br>
              <a:rPr lang="sv-SE" sz="1200" b="1" i="1" dirty="0" smtClean="0">
                <a:solidFill>
                  <a:schemeClr val="tx1">
                    <a:lumMod val="50000"/>
                    <a:lumOff val="50000"/>
                  </a:schemeClr>
                </a:solidFill>
                <a:latin typeface="Courier New" pitchFamily="49" charset="0"/>
                <a:cs typeface="Courier New" pitchFamily="49" charset="0"/>
              </a:rPr>
            </a:br>
            <a:r>
              <a:rPr lang="sv-SE" sz="1200" b="1" dirty="0" smtClean="0">
                <a:solidFill>
                  <a:schemeClr val="tx1">
                    <a:lumMod val="50000"/>
                    <a:lumOff val="50000"/>
                  </a:schemeClr>
                </a:solidFill>
                <a:latin typeface="Courier New" pitchFamily="49" charset="0"/>
                <a:cs typeface="Courier New" pitchFamily="49" charset="0"/>
              </a:rPr>
              <a:t>width:100%</a:t>
            </a:r>
            <a:br>
              <a:rPr lang="sv-SE" sz="1200" b="1" dirty="0" smtClean="0">
                <a:solidFill>
                  <a:schemeClr val="tx1">
                    <a:lumMod val="50000"/>
                    <a:lumOff val="50000"/>
                  </a:schemeClr>
                </a:solidFill>
                <a:latin typeface="Courier New" pitchFamily="49" charset="0"/>
                <a:cs typeface="Courier New" pitchFamily="49" charset="0"/>
              </a:rPr>
            </a:br>
            <a:r>
              <a:rPr lang="sv-SE" sz="1200" b="1" dirty="0" err="1" smtClean="0">
                <a:solidFill>
                  <a:schemeClr val="tx1">
                    <a:lumMod val="50000"/>
                    <a:lumOff val="50000"/>
                  </a:schemeClr>
                </a:solidFill>
                <a:latin typeface="Courier New" pitchFamily="49" charset="0"/>
                <a:cs typeface="Courier New" pitchFamily="49" charset="0"/>
              </a:rPr>
              <a:t>float:left</a:t>
            </a:r>
            <a:endParaRPr lang="sv-SE" sz="1200" b="1" dirty="0">
              <a:solidFill>
                <a:schemeClr val="tx1">
                  <a:lumMod val="50000"/>
                  <a:lumOff val="50000"/>
                </a:schemeClr>
              </a:solidFill>
              <a:latin typeface="Courier New" pitchFamily="49" charset="0"/>
              <a:cs typeface="Courier New" pitchFamily="49" charset="0"/>
            </a:endParaRPr>
          </a:p>
        </p:txBody>
      </p:sp>
      <p:sp>
        <p:nvSpPr>
          <p:cNvPr id="14" name="TextBox 13"/>
          <p:cNvSpPr txBox="1"/>
          <p:nvPr/>
        </p:nvSpPr>
        <p:spPr>
          <a:xfrm>
            <a:off x="3275856" y="1434831"/>
            <a:ext cx="1627369" cy="253916"/>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sv-SE" sz="1050" b="1" dirty="0" smtClean="0">
                <a:latin typeface="Courier New" pitchFamily="49" charset="0"/>
                <a:cs typeface="Courier New" pitchFamily="49" charset="0"/>
              </a:rPr>
              <a:t>margin-left:150px;</a:t>
            </a:r>
          </a:p>
        </p:txBody>
      </p:sp>
      <p:cxnSp>
        <p:nvCxnSpPr>
          <p:cNvPr id="15" name="Straight Connector 14"/>
          <p:cNvCxnSpPr/>
          <p:nvPr/>
        </p:nvCxnSpPr>
        <p:spPr>
          <a:xfrm>
            <a:off x="2462168" y="769268"/>
            <a:ext cx="927" cy="151216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1080899"/>
            <a:ext cx="1707519" cy="577081"/>
          </a:xfrm>
          <a:prstGeom prst="rect">
            <a:avLst/>
          </a:prstGeom>
          <a:noFill/>
        </p:spPr>
        <p:txBody>
          <a:bodyPr wrap="none" rtlCol="0">
            <a:spAutoFit/>
          </a:bodyPr>
          <a:lstStyle/>
          <a:p>
            <a:r>
              <a:rPr lang="sv-SE" sz="1050" b="1" dirty="0" err="1" smtClean="0">
                <a:solidFill>
                  <a:schemeClr val="tx1">
                    <a:lumMod val="50000"/>
                    <a:lumOff val="50000"/>
                  </a:schemeClr>
                </a:solidFill>
                <a:latin typeface="Courier New" pitchFamily="49" charset="0"/>
                <a:cs typeface="Courier New" pitchFamily="49" charset="0"/>
              </a:rPr>
              <a:t>float:left</a:t>
            </a:r>
            <a:r>
              <a:rPr lang="sv-SE" sz="1050" b="1" dirty="0" smtClean="0">
                <a:solidFill>
                  <a:schemeClr val="tx1">
                    <a:lumMod val="50000"/>
                    <a:lumOff val="50000"/>
                  </a:schemeClr>
                </a:solidFill>
                <a:latin typeface="Courier New" pitchFamily="49" charset="0"/>
                <a:cs typeface="Courier New" pitchFamily="49" charset="0"/>
              </a:rPr>
              <a:t/>
            </a:r>
            <a:br>
              <a:rPr lang="sv-SE" sz="1050" b="1" dirty="0" smtClean="0">
                <a:solidFill>
                  <a:schemeClr val="tx1">
                    <a:lumMod val="50000"/>
                    <a:lumOff val="50000"/>
                  </a:schemeClr>
                </a:solidFill>
                <a:latin typeface="Courier New" pitchFamily="49" charset="0"/>
                <a:cs typeface="Courier New" pitchFamily="49" charset="0"/>
              </a:rPr>
            </a:br>
            <a:r>
              <a:rPr lang="sv-SE" sz="1050" b="1" dirty="0" smtClean="0">
                <a:solidFill>
                  <a:schemeClr val="tx1">
                    <a:lumMod val="50000"/>
                    <a:lumOff val="50000"/>
                  </a:schemeClr>
                </a:solidFill>
                <a:latin typeface="Courier New" pitchFamily="49" charset="0"/>
                <a:cs typeface="Courier New" pitchFamily="49" charset="0"/>
              </a:rPr>
              <a:t>width:150px</a:t>
            </a:r>
          </a:p>
          <a:p>
            <a:r>
              <a:rPr lang="sv-SE" sz="1050" b="1" dirty="0" err="1" smtClean="0">
                <a:solidFill>
                  <a:schemeClr val="tx1">
                    <a:lumMod val="50000"/>
                    <a:lumOff val="50000"/>
                  </a:schemeClr>
                </a:solidFill>
                <a:latin typeface="Courier New" pitchFamily="49" charset="0"/>
                <a:cs typeface="Courier New" pitchFamily="49" charset="0"/>
              </a:rPr>
              <a:t>margin</a:t>
            </a:r>
            <a:r>
              <a:rPr lang="sv-SE" sz="1050" b="1" dirty="0" smtClean="0">
                <a:solidFill>
                  <a:schemeClr val="tx1">
                    <a:lumMod val="50000"/>
                    <a:lumOff val="50000"/>
                  </a:schemeClr>
                </a:solidFill>
                <a:latin typeface="Courier New" pitchFamily="49" charset="0"/>
                <a:cs typeface="Courier New" pitchFamily="49" charset="0"/>
              </a:rPr>
              <a:t>-right:-150px</a:t>
            </a:r>
          </a:p>
        </p:txBody>
      </p:sp>
    </p:spTree>
    <p:extLst>
      <p:ext uri="{BB962C8B-B14F-4D97-AF65-F5344CB8AC3E}">
        <p14:creationId xmlns:p14="http://schemas.microsoft.com/office/powerpoint/2010/main" val="10781769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401072" cy="646331"/>
          </a:xfrm>
          <a:prstGeom prst="rect">
            <a:avLst/>
          </a:prstGeom>
          <a:noFill/>
        </p:spPr>
        <p:txBody>
          <a:bodyPr wrap="none" rtlCol="0">
            <a:spAutoFit/>
          </a:bodyPr>
          <a:lstStyle/>
          <a:p>
            <a:r>
              <a:rPr lang="sv-SE" sz="3600" dirty="0" smtClean="0">
                <a:latin typeface="Minya Nouvelle" pitchFamily="2" charset="0"/>
              </a:rPr>
              <a:t>4</a:t>
            </a: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2376264"/>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6516216" y="2425452"/>
            <a:ext cx="180020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sz="1400" b="1" dirty="0" smtClean="0">
                <a:latin typeface="Courier New" pitchFamily="49" charset="0"/>
                <a:cs typeface="Courier New" pitchFamily="49" charset="0"/>
              </a:rPr>
              <a:t>width:160px;</a:t>
            </a:r>
          </a:p>
          <a:p>
            <a:pPr algn="ctr"/>
            <a:r>
              <a:rPr lang="sv-SE" sz="1400" b="1" dirty="0" err="1" smtClean="0">
                <a:latin typeface="Courier New" pitchFamily="49" charset="0"/>
                <a:cs typeface="Courier New" pitchFamily="49" charset="0"/>
              </a:rPr>
              <a:t>float:right</a:t>
            </a:r>
            <a:r>
              <a:rPr lang="sv-SE" sz="1400" b="1" dirty="0" smtClean="0">
                <a:latin typeface="Courier New" pitchFamily="49" charset="0"/>
                <a:cs typeface="Courier New" pitchFamily="49" charset="0"/>
              </a:rPr>
              <a:t>; </a:t>
            </a:r>
            <a:endParaRPr lang="sv-SE" sz="1400" dirty="0">
              <a:latin typeface="Courier New" pitchFamily="49" charset="0"/>
              <a:cs typeface="Courier New" pitchFamily="49" charset="0"/>
            </a:endParaRPr>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755576" y="1129308"/>
            <a:ext cx="7560840" cy="1152128"/>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463094" y="1178901"/>
            <a:ext cx="5781313" cy="10305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ante. </a:t>
            </a:r>
            <a:r>
              <a:rPr lang="sv-SE" sz="1600" dirty="0" err="1">
                <a:solidFill>
                  <a:schemeClr val="bg1">
                    <a:lumMod val="75000"/>
                  </a:schemeClr>
                </a:solidFill>
              </a:rPr>
              <a:t>Donec</a:t>
            </a:r>
            <a:r>
              <a:rPr lang="sv-SE" sz="1600" dirty="0">
                <a:solidFill>
                  <a:schemeClr val="bg1">
                    <a:lumMod val="75000"/>
                  </a:schemeClr>
                </a:solidFill>
              </a:rPr>
              <a:t> eu libero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semper</a:t>
            </a:r>
            <a:r>
              <a:rPr lang="sv-SE" sz="1600" dirty="0">
                <a:solidFill>
                  <a:schemeClr val="bg1">
                    <a:lumMod val="75000"/>
                  </a:schemeClr>
                </a:solidFill>
              </a:rPr>
              <a:t>. </a:t>
            </a:r>
            <a:r>
              <a:rPr lang="sv-SE" sz="1600" dirty="0" err="1">
                <a:solidFill>
                  <a:schemeClr val="bg1">
                    <a:lumMod val="75000"/>
                  </a:schemeClr>
                </a:solidFill>
              </a:rPr>
              <a:t>Aenean</a:t>
            </a:r>
            <a:r>
              <a:rPr lang="sv-SE" sz="1600" dirty="0">
                <a:solidFill>
                  <a:schemeClr val="bg1">
                    <a:lumMod val="75000"/>
                  </a:schemeClr>
                </a:solidFill>
              </a:rPr>
              <a:t> </a:t>
            </a:r>
            <a:r>
              <a:rPr lang="sv-SE" sz="1600" dirty="0" err="1">
                <a:solidFill>
                  <a:schemeClr val="bg1">
                    <a:lumMod val="75000"/>
                  </a:schemeClr>
                </a:solidFill>
              </a:rPr>
              <a:t>ultricies</a:t>
            </a:r>
            <a:r>
              <a:rPr lang="sv-SE" sz="1600" dirty="0">
                <a:solidFill>
                  <a:schemeClr val="bg1">
                    <a:lumMod val="75000"/>
                  </a:schemeClr>
                </a:solidFill>
              </a:rPr>
              <a:t> mi vitae est. </a:t>
            </a:r>
            <a:r>
              <a:rPr lang="sv-SE" sz="1600" dirty="0" smtClean="0">
                <a:solidFill>
                  <a:schemeClr val="bg1">
                    <a:lumMod val="75000"/>
                  </a:schemeClr>
                </a:solidFill>
              </a:rPr>
              <a:t>Mauris</a:t>
            </a:r>
            <a:endParaRPr lang="sv-SE" sz="1600" dirty="0">
              <a:solidFill>
                <a:schemeClr val="bg1">
                  <a:lumMod val="75000"/>
                </a:schemeClr>
              </a:solidFill>
            </a:endParaRPr>
          </a:p>
        </p:txBody>
      </p:sp>
      <p:cxnSp>
        <p:nvCxnSpPr>
          <p:cNvPr id="13" name="Straight Connector 12"/>
          <p:cNvCxnSpPr/>
          <p:nvPr/>
        </p:nvCxnSpPr>
        <p:spPr>
          <a:xfrm flipH="1">
            <a:off x="755576" y="769268"/>
            <a:ext cx="7432" cy="22322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6804248" y="222622"/>
            <a:ext cx="1440160"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200" b="1" i="1" dirty="0" smtClean="0">
                <a:solidFill>
                  <a:schemeClr val="tx1">
                    <a:lumMod val="50000"/>
                    <a:lumOff val="50000"/>
                  </a:schemeClr>
                </a:solidFill>
                <a:latin typeface="Courier New" pitchFamily="49" charset="0"/>
                <a:cs typeface="Courier New" pitchFamily="49" charset="0"/>
              </a:rPr>
              <a:t>#</a:t>
            </a:r>
            <a:r>
              <a:rPr lang="sv-SE" sz="1200" b="1" i="1" dirty="0" err="1" smtClean="0">
                <a:solidFill>
                  <a:schemeClr val="tx1">
                    <a:lumMod val="50000"/>
                    <a:lumOff val="50000"/>
                  </a:schemeClr>
                </a:solidFill>
                <a:latin typeface="Courier New" pitchFamily="49" charset="0"/>
                <a:cs typeface="Courier New" pitchFamily="49" charset="0"/>
              </a:rPr>
              <a:t>wrapper</a:t>
            </a:r>
            <a:r>
              <a:rPr lang="sv-SE" sz="1200" b="1" i="1" dirty="0" smtClean="0">
                <a:solidFill>
                  <a:schemeClr val="tx1">
                    <a:lumMod val="50000"/>
                    <a:lumOff val="50000"/>
                  </a:schemeClr>
                </a:solidFill>
                <a:latin typeface="Courier New" pitchFamily="49" charset="0"/>
                <a:cs typeface="Courier New" pitchFamily="49" charset="0"/>
              </a:rPr>
              <a:t/>
            </a:r>
            <a:br>
              <a:rPr lang="sv-SE" sz="1200" b="1" i="1" dirty="0" smtClean="0">
                <a:solidFill>
                  <a:schemeClr val="tx1">
                    <a:lumMod val="50000"/>
                    <a:lumOff val="50000"/>
                  </a:schemeClr>
                </a:solidFill>
                <a:latin typeface="Courier New" pitchFamily="49" charset="0"/>
                <a:cs typeface="Courier New" pitchFamily="49" charset="0"/>
              </a:rPr>
            </a:br>
            <a:r>
              <a:rPr lang="sv-SE" sz="1200" b="1" dirty="0" smtClean="0">
                <a:solidFill>
                  <a:schemeClr val="tx1">
                    <a:lumMod val="50000"/>
                    <a:lumOff val="50000"/>
                  </a:schemeClr>
                </a:solidFill>
                <a:latin typeface="Courier New" pitchFamily="49" charset="0"/>
                <a:cs typeface="Courier New" pitchFamily="49" charset="0"/>
              </a:rPr>
              <a:t>width:100%</a:t>
            </a:r>
            <a:br>
              <a:rPr lang="sv-SE" sz="1200" b="1" dirty="0" smtClean="0">
                <a:solidFill>
                  <a:schemeClr val="tx1">
                    <a:lumMod val="50000"/>
                    <a:lumOff val="50000"/>
                  </a:schemeClr>
                </a:solidFill>
                <a:latin typeface="Courier New" pitchFamily="49" charset="0"/>
                <a:cs typeface="Courier New" pitchFamily="49" charset="0"/>
              </a:rPr>
            </a:br>
            <a:r>
              <a:rPr lang="sv-SE" sz="1200" b="1" dirty="0" err="1" smtClean="0">
                <a:solidFill>
                  <a:schemeClr val="tx1">
                    <a:lumMod val="50000"/>
                    <a:lumOff val="50000"/>
                  </a:schemeClr>
                </a:solidFill>
                <a:latin typeface="Courier New" pitchFamily="49" charset="0"/>
                <a:cs typeface="Courier New" pitchFamily="49" charset="0"/>
              </a:rPr>
              <a:t>float:left</a:t>
            </a:r>
            <a:endParaRPr lang="sv-SE" sz="1200" b="1" dirty="0">
              <a:solidFill>
                <a:schemeClr val="tx1">
                  <a:lumMod val="50000"/>
                  <a:lumOff val="50000"/>
                </a:schemeClr>
              </a:solidFill>
              <a:latin typeface="Courier New" pitchFamily="49" charset="0"/>
              <a:cs typeface="Courier New" pitchFamily="49" charset="0"/>
            </a:endParaRPr>
          </a:p>
        </p:txBody>
      </p:sp>
      <p:sp>
        <p:nvSpPr>
          <p:cNvPr id="14" name="TextBox 13"/>
          <p:cNvSpPr txBox="1"/>
          <p:nvPr/>
        </p:nvSpPr>
        <p:spPr>
          <a:xfrm>
            <a:off x="3275856" y="1434831"/>
            <a:ext cx="1627369" cy="253916"/>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sv-SE" sz="1050" b="1" dirty="0" smtClean="0">
                <a:solidFill>
                  <a:schemeClr val="tx1">
                    <a:lumMod val="50000"/>
                    <a:lumOff val="50000"/>
                  </a:schemeClr>
                </a:solidFill>
                <a:latin typeface="Courier New" pitchFamily="49" charset="0"/>
                <a:cs typeface="Courier New" pitchFamily="49" charset="0"/>
              </a:rPr>
              <a:t>margin-left:150px;</a:t>
            </a:r>
          </a:p>
        </p:txBody>
      </p:sp>
      <p:cxnSp>
        <p:nvCxnSpPr>
          <p:cNvPr id="15" name="Straight Connector 14"/>
          <p:cNvCxnSpPr/>
          <p:nvPr/>
        </p:nvCxnSpPr>
        <p:spPr>
          <a:xfrm>
            <a:off x="2462168" y="769268"/>
            <a:ext cx="927" cy="151216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1080899"/>
            <a:ext cx="1707519" cy="577081"/>
          </a:xfrm>
          <a:prstGeom prst="rect">
            <a:avLst/>
          </a:prstGeom>
          <a:noFill/>
        </p:spPr>
        <p:txBody>
          <a:bodyPr wrap="none" rtlCol="0">
            <a:spAutoFit/>
          </a:bodyPr>
          <a:lstStyle/>
          <a:p>
            <a:r>
              <a:rPr lang="sv-SE" sz="1050" b="1" dirty="0" err="1" smtClean="0">
                <a:solidFill>
                  <a:schemeClr val="tx1">
                    <a:lumMod val="50000"/>
                    <a:lumOff val="50000"/>
                  </a:schemeClr>
                </a:solidFill>
                <a:latin typeface="Courier New" pitchFamily="49" charset="0"/>
                <a:cs typeface="Courier New" pitchFamily="49" charset="0"/>
              </a:rPr>
              <a:t>float:left</a:t>
            </a:r>
            <a:r>
              <a:rPr lang="sv-SE" sz="1050" b="1" dirty="0" smtClean="0">
                <a:solidFill>
                  <a:schemeClr val="tx1">
                    <a:lumMod val="50000"/>
                    <a:lumOff val="50000"/>
                  </a:schemeClr>
                </a:solidFill>
                <a:latin typeface="Courier New" pitchFamily="49" charset="0"/>
                <a:cs typeface="Courier New" pitchFamily="49" charset="0"/>
              </a:rPr>
              <a:t/>
            </a:r>
            <a:br>
              <a:rPr lang="sv-SE" sz="1050" b="1" dirty="0" smtClean="0">
                <a:solidFill>
                  <a:schemeClr val="tx1">
                    <a:lumMod val="50000"/>
                    <a:lumOff val="50000"/>
                  </a:schemeClr>
                </a:solidFill>
                <a:latin typeface="Courier New" pitchFamily="49" charset="0"/>
                <a:cs typeface="Courier New" pitchFamily="49" charset="0"/>
              </a:rPr>
            </a:br>
            <a:r>
              <a:rPr lang="sv-SE" sz="1050" b="1" dirty="0" smtClean="0">
                <a:solidFill>
                  <a:schemeClr val="tx1">
                    <a:lumMod val="50000"/>
                    <a:lumOff val="50000"/>
                  </a:schemeClr>
                </a:solidFill>
                <a:latin typeface="Courier New" pitchFamily="49" charset="0"/>
                <a:cs typeface="Courier New" pitchFamily="49" charset="0"/>
              </a:rPr>
              <a:t>width:150px</a:t>
            </a:r>
          </a:p>
          <a:p>
            <a:r>
              <a:rPr lang="sv-SE" sz="1050" b="1" dirty="0" err="1" smtClean="0">
                <a:solidFill>
                  <a:schemeClr val="tx1">
                    <a:lumMod val="50000"/>
                    <a:lumOff val="50000"/>
                  </a:schemeClr>
                </a:solidFill>
                <a:latin typeface="Courier New" pitchFamily="49" charset="0"/>
                <a:cs typeface="Courier New" pitchFamily="49" charset="0"/>
              </a:rPr>
              <a:t>margin</a:t>
            </a:r>
            <a:r>
              <a:rPr lang="sv-SE" sz="1050" b="1" dirty="0" smtClean="0">
                <a:solidFill>
                  <a:schemeClr val="tx1">
                    <a:lumMod val="50000"/>
                    <a:lumOff val="50000"/>
                  </a:schemeClr>
                </a:solidFill>
                <a:latin typeface="Courier New" pitchFamily="49" charset="0"/>
                <a:cs typeface="Courier New" pitchFamily="49" charset="0"/>
              </a:rPr>
              <a:t>-right:-150px</a:t>
            </a:r>
          </a:p>
        </p:txBody>
      </p:sp>
    </p:spTree>
    <p:extLst>
      <p:ext uri="{BB962C8B-B14F-4D97-AF65-F5344CB8AC3E}">
        <p14:creationId xmlns:p14="http://schemas.microsoft.com/office/powerpoint/2010/main" val="79978989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86644" cy="646331"/>
          </a:xfrm>
          <a:prstGeom prst="rect">
            <a:avLst/>
          </a:prstGeom>
          <a:noFill/>
        </p:spPr>
        <p:txBody>
          <a:bodyPr wrap="none" rtlCol="0">
            <a:spAutoFit/>
          </a:bodyPr>
          <a:lstStyle/>
          <a:p>
            <a:r>
              <a:rPr lang="sv-SE" sz="3600" dirty="0" smtClean="0">
                <a:latin typeface="Minya Nouvelle" pitchFamily="2" charset="0"/>
              </a:rPr>
              <a:t>5</a:t>
            </a: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2880320"/>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755576" y="1129308"/>
            <a:ext cx="7560840" cy="1656184"/>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463095" y="1178901"/>
            <a:ext cx="3981114" cy="15345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smtClean="0">
                <a:solidFill>
                  <a:schemeClr val="bg1">
                    <a:lumMod val="75000"/>
                  </a:schemeClr>
                </a:solidFill>
              </a:rPr>
              <a:t>ante. </a:t>
            </a:r>
            <a:r>
              <a:rPr lang="sv-SE" sz="1600" dirty="0" err="1" smtClean="0">
                <a:solidFill>
                  <a:schemeClr val="bg1">
                    <a:lumMod val="75000"/>
                  </a:schemeClr>
                </a:solidFill>
              </a:rPr>
              <a:t>Donec</a:t>
            </a:r>
            <a:r>
              <a:rPr lang="sv-SE" sz="1600" dirty="0" smtClean="0">
                <a:solidFill>
                  <a:schemeClr val="bg1">
                    <a:lumMod val="75000"/>
                  </a:schemeClr>
                </a:solidFill>
              </a:rPr>
              <a:t> eu libero </a:t>
            </a:r>
            <a:r>
              <a:rPr lang="sv-SE" sz="1600" dirty="0" err="1" smtClean="0">
                <a:solidFill>
                  <a:schemeClr val="bg1">
                    <a:lumMod val="75000"/>
                  </a:schemeClr>
                </a:solidFill>
              </a:rPr>
              <a:t>sit</a:t>
            </a:r>
            <a:r>
              <a:rPr lang="sv-SE" sz="1600" dirty="0" smtClean="0">
                <a:solidFill>
                  <a:schemeClr val="bg1">
                    <a:lumMod val="75000"/>
                  </a:schemeClr>
                </a:solidFill>
              </a:rPr>
              <a:t> </a:t>
            </a:r>
            <a:r>
              <a:rPr lang="sv-SE" sz="1600" dirty="0" err="1" smtClean="0">
                <a:solidFill>
                  <a:schemeClr val="bg1">
                    <a:lumMod val="75000"/>
                  </a:schemeClr>
                </a:solidFill>
              </a:rPr>
              <a:t>amet</a:t>
            </a:r>
            <a:r>
              <a:rPr lang="sv-SE" sz="1600" dirty="0" smtClean="0">
                <a:solidFill>
                  <a:schemeClr val="bg1">
                    <a:lumMod val="75000"/>
                  </a:schemeClr>
                </a:solidFill>
              </a:rPr>
              <a:t> </a:t>
            </a:r>
            <a:r>
              <a:rPr lang="sv-SE" sz="1600" dirty="0" err="1" smtClean="0">
                <a:solidFill>
                  <a:schemeClr val="bg1">
                    <a:lumMod val="75000"/>
                  </a:schemeClr>
                </a:solidFill>
              </a:rPr>
              <a:t>quam</a:t>
            </a:r>
            <a:r>
              <a:rPr lang="sv-SE" sz="1600" dirty="0" smtClean="0">
                <a:solidFill>
                  <a:schemeClr val="bg1">
                    <a:lumMod val="75000"/>
                  </a:schemeClr>
                </a:solidFill>
              </a:rPr>
              <a:t> </a:t>
            </a:r>
            <a:r>
              <a:rPr lang="sv-SE" sz="1600" dirty="0" err="1" smtClean="0">
                <a:solidFill>
                  <a:schemeClr val="bg1">
                    <a:lumMod val="75000"/>
                  </a:schemeClr>
                </a:solidFill>
              </a:rPr>
              <a:t>egestas</a:t>
            </a:r>
            <a:r>
              <a:rPr lang="sv-SE" sz="1600" dirty="0" smtClean="0">
                <a:solidFill>
                  <a:schemeClr val="bg1">
                    <a:lumMod val="75000"/>
                  </a:schemeClr>
                </a:solidFill>
              </a:rPr>
              <a:t> </a:t>
            </a:r>
            <a:r>
              <a:rPr lang="sv-SE" sz="1600" dirty="0" err="1" smtClean="0">
                <a:solidFill>
                  <a:schemeClr val="bg1">
                    <a:lumMod val="75000"/>
                  </a:schemeClr>
                </a:solidFill>
              </a:rPr>
              <a:t>semper</a:t>
            </a:r>
            <a:r>
              <a:rPr lang="sv-SE" sz="1600" dirty="0" smtClean="0">
                <a:solidFill>
                  <a:schemeClr val="bg1">
                    <a:lumMod val="75000"/>
                  </a:schemeClr>
                </a:solidFill>
              </a:rPr>
              <a:t>. </a:t>
            </a:r>
            <a:r>
              <a:rPr lang="sv-SE" sz="1600" dirty="0" err="1" smtClean="0">
                <a:solidFill>
                  <a:schemeClr val="bg1">
                    <a:lumMod val="75000"/>
                  </a:schemeClr>
                </a:solidFill>
              </a:rPr>
              <a:t>Aenean</a:t>
            </a:r>
            <a:r>
              <a:rPr lang="sv-SE" sz="1600" dirty="0" smtClean="0">
                <a:solidFill>
                  <a:schemeClr val="bg1">
                    <a:lumMod val="75000"/>
                  </a:schemeClr>
                </a:solidFill>
              </a:rPr>
              <a:t> </a:t>
            </a:r>
            <a:r>
              <a:rPr lang="sv-SE" sz="1600" dirty="0" err="1" smtClean="0">
                <a:solidFill>
                  <a:schemeClr val="bg1">
                    <a:lumMod val="75000"/>
                  </a:schemeClr>
                </a:solidFill>
              </a:rPr>
              <a:t>ultricies</a:t>
            </a:r>
            <a:r>
              <a:rPr lang="sv-SE" sz="1600" dirty="0" smtClean="0">
                <a:solidFill>
                  <a:schemeClr val="bg1">
                    <a:lumMod val="75000"/>
                  </a:schemeClr>
                </a:solidFill>
              </a:rPr>
              <a:t> mi vitae est. Mauris</a:t>
            </a:r>
            <a:endParaRPr lang="sv-SE" sz="1600" dirty="0">
              <a:solidFill>
                <a:schemeClr val="bg1">
                  <a:lumMod val="75000"/>
                </a:schemeClr>
              </a:solidFill>
            </a:endParaRPr>
          </a:p>
        </p:txBody>
      </p:sp>
      <p:cxnSp>
        <p:nvCxnSpPr>
          <p:cNvPr id="13" name="Straight Connector 12"/>
          <p:cNvCxnSpPr/>
          <p:nvPr/>
        </p:nvCxnSpPr>
        <p:spPr>
          <a:xfrm flipH="1">
            <a:off x="755576" y="769268"/>
            <a:ext cx="7432" cy="22322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6804248" y="222622"/>
            <a:ext cx="1440160"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200" b="1" i="1" dirty="0" smtClean="0">
                <a:solidFill>
                  <a:schemeClr val="tx1">
                    <a:lumMod val="50000"/>
                    <a:lumOff val="50000"/>
                  </a:schemeClr>
                </a:solidFill>
                <a:latin typeface="Courier New" pitchFamily="49" charset="0"/>
                <a:cs typeface="Courier New" pitchFamily="49" charset="0"/>
              </a:rPr>
              <a:t>#</a:t>
            </a:r>
            <a:r>
              <a:rPr lang="sv-SE" sz="1200" b="1" i="1" dirty="0" err="1" smtClean="0">
                <a:solidFill>
                  <a:schemeClr val="tx1">
                    <a:lumMod val="50000"/>
                    <a:lumOff val="50000"/>
                  </a:schemeClr>
                </a:solidFill>
                <a:latin typeface="Courier New" pitchFamily="49" charset="0"/>
                <a:cs typeface="Courier New" pitchFamily="49" charset="0"/>
              </a:rPr>
              <a:t>wrapper</a:t>
            </a:r>
            <a:r>
              <a:rPr lang="sv-SE" sz="1200" b="1" i="1" dirty="0" smtClean="0">
                <a:solidFill>
                  <a:schemeClr val="tx1">
                    <a:lumMod val="50000"/>
                    <a:lumOff val="50000"/>
                  </a:schemeClr>
                </a:solidFill>
                <a:latin typeface="Courier New" pitchFamily="49" charset="0"/>
                <a:cs typeface="Courier New" pitchFamily="49" charset="0"/>
              </a:rPr>
              <a:t/>
            </a:r>
            <a:br>
              <a:rPr lang="sv-SE" sz="1200" b="1" i="1" dirty="0" smtClean="0">
                <a:solidFill>
                  <a:schemeClr val="tx1">
                    <a:lumMod val="50000"/>
                    <a:lumOff val="50000"/>
                  </a:schemeClr>
                </a:solidFill>
                <a:latin typeface="Courier New" pitchFamily="49" charset="0"/>
                <a:cs typeface="Courier New" pitchFamily="49" charset="0"/>
              </a:rPr>
            </a:br>
            <a:r>
              <a:rPr lang="sv-SE" sz="1200" b="1" dirty="0" smtClean="0">
                <a:solidFill>
                  <a:schemeClr val="tx1">
                    <a:lumMod val="50000"/>
                    <a:lumOff val="50000"/>
                  </a:schemeClr>
                </a:solidFill>
                <a:latin typeface="Courier New" pitchFamily="49" charset="0"/>
                <a:cs typeface="Courier New" pitchFamily="49" charset="0"/>
              </a:rPr>
              <a:t>width:100%</a:t>
            </a:r>
            <a:br>
              <a:rPr lang="sv-SE" sz="1200" b="1" dirty="0" smtClean="0">
                <a:solidFill>
                  <a:schemeClr val="tx1">
                    <a:lumMod val="50000"/>
                    <a:lumOff val="50000"/>
                  </a:schemeClr>
                </a:solidFill>
                <a:latin typeface="Courier New" pitchFamily="49" charset="0"/>
                <a:cs typeface="Courier New" pitchFamily="49" charset="0"/>
              </a:rPr>
            </a:br>
            <a:r>
              <a:rPr lang="sv-SE" sz="1200" b="1" dirty="0" err="1" smtClean="0">
                <a:solidFill>
                  <a:schemeClr val="tx1">
                    <a:lumMod val="50000"/>
                    <a:lumOff val="50000"/>
                  </a:schemeClr>
                </a:solidFill>
                <a:latin typeface="Courier New" pitchFamily="49" charset="0"/>
                <a:cs typeface="Courier New" pitchFamily="49" charset="0"/>
              </a:rPr>
              <a:t>float:left</a:t>
            </a:r>
            <a:endParaRPr lang="sv-SE" sz="1200" b="1" dirty="0">
              <a:solidFill>
                <a:schemeClr val="tx1">
                  <a:lumMod val="50000"/>
                  <a:lumOff val="50000"/>
                </a:schemeClr>
              </a:solidFill>
              <a:latin typeface="Courier New" pitchFamily="49" charset="0"/>
              <a:cs typeface="Courier New" pitchFamily="49" charset="0"/>
            </a:endParaRPr>
          </a:p>
        </p:txBody>
      </p:sp>
      <p:sp>
        <p:nvSpPr>
          <p:cNvPr id="14" name="TextBox 13"/>
          <p:cNvSpPr txBox="1"/>
          <p:nvPr/>
        </p:nvSpPr>
        <p:spPr>
          <a:xfrm>
            <a:off x="3275856" y="1434831"/>
            <a:ext cx="1707519" cy="41549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sv-SE" sz="1050" b="1" dirty="0" smtClean="0">
                <a:solidFill>
                  <a:schemeClr val="tx1">
                    <a:lumMod val="50000"/>
                    <a:lumOff val="50000"/>
                  </a:schemeClr>
                </a:solidFill>
                <a:latin typeface="Courier New" pitchFamily="49" charset="0"/>
                <a:cs typeface="Courier New" pitchFamily="49" charset="0"/>
              </a:rPr>
              <a:t>margin-left:150px;</a:t>
            </a:r>
          </a:p>
          <a:p>
            <a:r>
              <a:rPr lang="sv-SE" sz="1050" b="1" dirty="0" smtClean="0">
                <a:solidFill>
                  <a:schemeClr val="tx1">
                    <a:lumMod val="50000"/>
                    <a:lumOff val="50000"/>
                  </a:schemeClr>
                </a:solidFill>
                <a:latin typeface="Courier New" pitchFamily="49" charset="0"/>
                <a:cs typeface="Courier New" pitchFamily="49" charset="0"/>
              </a:rPr>
              <a:t>margin-right:160px;</a:t>
            </a:r>
          </a:p>
        </p:txBody>
      </p:sp>
      <p:cxnSp>
        <p:nvCxnSpPr>
          <p:cNvPr id="15" name="Straight Connector 14"/>
          <p:cNvCxnSpPr/>
          <p:nvPr/>
        </p:nvCxnSpPr>
        <p:spPr>
          <a:xfrm>
            <a:off x="2462168" y="769268"/>
            <a:ext cx="463" cy="201622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1080899"/>
            <a:ext cx="1707519" cy="577081"/>
          </a:xfrm>
          <a:prstGeom prst="rect">
            <a:avLst/>
          </a:prstGeom>
          <a:noFill/>
        </p:spPr>
        <p:txBody>
          <a:bodyPr wrap="none" rtlCol="0">
            <a:spAutoFit/>
          </a:bodyPr>
          <a:lstStyle/>
          <a:p>
            <a:r>
              <a:rPr lang="sv-SE" sz="1050" b="1" dirty="0" err="1" smtClean="0">
                <a:solidFill>
                  <a:schemeClr val="tx1">
                    <a:lumMod val="50000"/>
                    <a:lumOff val="50000"/>
                  </a:schemeClr>
                </a:solidFill>
                <a:latin typeface="Courier New" pitchFamily="49" charset="0"/>
                <a:cs typeface="Courier New" pitchFamily="49" charset="0"/>
              </a:rPr>
              <a:t>float:left</a:t>
            </a:r>
            <a:r>
              <a:rPr lang="sv-SE" sz="1050" b="1" dirty="0" smtClean="0">
                <a:solidFill>
                  <a:schemeClr val="tx1">
                    <a:lumMod val="50000"/>
                    <a:lumOff val="50000"/>
                  </a:schemeClr>
                </a:solidFill>
                <a:latin typeface="Courier New" pitchFamily="49" charset="0"/>
                <a:cs typeface="Courier New" pitchFamily="49" charset="0"/>
              </a:rPr>
              <a:t/>
            </a:r>
            <a:br>
              <a:rPr lang="sv-SE" sz="1050" b="1" dirty="0" smtClean="0">
                <a:solidFill>
                  <a:schemeClr val="tx1">
                    <a:lumMod val="50000"/>
                    <a:lumOff val="50000"/>
                  </a:schemeClr>
                </a:solidFill>
                <a:latin typeface="Courier New" pitchFamily="49" charset="0"/>
                <a:cs typeface="Courier New" pitchFamily="49" charset="0"/>
              </a:rPr>
            </a:br>
            <a:r>
              <a:rPr lang="sv-SE" sz="1050" b="1" dirty="0" smtClean="0">
                <a:solidFill>
                  <a:schemeClr val="tx1">
                    <a:lumMod val="50000"/>
                    <a:lumOff val="50000"/>
                  </a:schemeClr>
                </a:solidFill>
                <a:latin typeface="Courier New" pitchFamily="49" charset="0"/>
                <a:cs typeface="Courier New" pitchFamily="49" charset="0"/>
              </a:rPr>
              <a:t>width:150px</a:t>
            </a:r>
          </a:p>
          <a:p>
            <a:r>
              <a:rPr lang="sv-SE" sz="1050" b="1" dirty="0" err="1" smtClean="0">
                <a:solidFill>
                  <a:schemeClr val="tx1">
                    <a:lumMod val="50000"/>
                    <a:lumOff val="50000"/>
                  </a:schemeClr>
                </a:solidFill>
                <a:latin typeface="Courier New" pitchFamily="49" charset="0"/>
                <a:cs typeface="Courier New" pitchFamily="49" charset="0"/>
              </a:rPr>
              <a:t>margin</a:t>
            </a:r>
            <a:r>
              <a:rPr lang="sv-SE" sz="1050" b="1" dirty="0" smtClean="0">
                <a:solidFill>
                  <a:schemeClr val="tx1">
                    <a:lumMod val="50000"/>
                    <a:lumOff val="50000"/>
                  </a:schemeClr>
                </a:solidFill>
                <a:latin typeface="Courier New" pitchFamily="49" charset="0"/>
                <a:cs typeface="Courier New" pitchFamily="49" charset="0"/>
              </a:rPr>
              <a:t>-right:-150px</a:t>
            </a:r>
          </a:p>
        </p:txBody>
      </p:sp>
      <p:sp>
        <p:nvSpPr>
          <p:cNvPr id="8" name="Rectangle 7"/>
          <p:cNvSpPr/>
          <p:nvPr/>
        </p:nvSpPr>
        <p:spPr>
          <a:xfrm>
            <a:off x="6494932" y="2857500"/>
            <a:ext cx="180020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sz="1400" b="1" dirty="0" smtClean="0">
                <a:latin typeface="Courier New" pitchFamily="49" charset="0"/>
                <a:cs typeface="Courier New" pitchFamily="49" charset="0"/>
              </a:rPr>
              <a:t>width:160px;</a:t>
            </a:r>
          </a:p>
          <a:p>
            <a:pPr algn="ctr"/>
            <a:r>
              <a:rPr lang="sv-SE" sz="1400" b="1" dirty="0" err="1" smtClean="0">
                <a:latin typeface="Courier New" pitchFamily="49" charset="0"/>
                <a:cs typeface="Courier New" pitchFamily="49" charset="0"/>
              </a:rPr>
              <a:t>float:right</a:t>
            </a:r>
            <a:r>
              <a:rPr lang="sv-SE" sz="1400" b="1" dirty="0" smtClean="0">
                <a:latin typeface="Courier New" pitchFamily="49" charset="0"/>
                <a:cs typeface="Courier New" pitchFamily="49" charset="0"/>
              </a:rPr>
              <a:t>; </a:t>
            </a:r>
            <a:endParaRPr lang="sv-SE" sz="1400" dirty="0">
              <a:latin typeface="Courier New" pitchFamily="49" charset="0"/>
              <a:cs typeface="Courier New" pitchFamily="49" charset="0"/>
            </a:endParaRPr>
          </a:p>
        </p:txBody>
      </p:sp>
      <p:cxnSp>
        <p:nvCxnSpPr>
          <p:cNvPr id="16" name="Straight Connector 15"/>
          <p:cNvCxnSpPr/>
          <p:nvPr/>
        </p:nvCxnSpPr>
        <p:spPr>
          <a:xfrm>
            <a:off x="6443282" y="985292"/>
            <a:ext cx="927" cy="187220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99226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80232" cy="646331"/>
          </a:xfrm>
          <a:prstGeom prst="rect">
            <a:avLst/>
          </a:prstGeom>
          <a:noFill/>
        </p:spPr>
        <p:txBody>
          <a:bodyPr wrap="none" rtlCol="0">
            <a:spAutoFit/>
          </a:bodyPr>
          <a:lstStyle/>
          <a:p>
            <a:r>
              <a:rPr lang="sv-SE" sz="3600" dirty="0" smtClean="0">
                <a:latin typeface="Minya Nouvelle" pitchFamily="2" charset="0"/>
              </a:rPr>
              <a:t>6</a:t>
            </a: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2880320"/>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755576" y="1129308"/>
            <a:ext cx="7560840" cy="1656184"/>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463095" y="1178901"/>
            <a:ext cx="3981114" cy="15345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smtClean="0">
                <a:solidFill>
                  <a:schemeClr val="bg1">
                    <a:lumMod val="75000"/>
                  </a:schemeClr>
                </a:solidFill>
              </a:rPr>
              <a:t>ante. </a:t>
            </a:r>
            <a:r>
              <a:rPr lang="sv-SE" sz="1600" dirty="0" err="1" smtClean="0">
                <a:solidFill>
                  <a:schemeClr val="bg1">
                    <a:lumMod val="75000"/>
                  </a:schemeClr>
                </a:solidFill>
              </a:rPr>
              <a:t>Donec</a:t>
            </a:r>
            <a:r>
              <a:rPr lang="sv-SE" sz="1600" dirty="0" smtClean="0">
                <a:solidFill>
                  <a:schemeClr val="bg1">
                    <a:lumMod val="75000"/>
                  </a:schemeClr>
                </a:solidFill>
              </a:rPr>
              <a:t> eu libero </a:t>
            </a:r>
            <a:r>
              <a:rPr lang="sv-SE" sz="1600" dirty="0" err="1" smtClean="0">
                <a:solidFill>
                  <a:schemeClr val="bg1">
                    <a:lumMod val="75000"/>
                  </a:schemeClr>
                </a:solidFill>
              </a:rPr>
              <a:t>sit</a:t>
            </a:r>
            <a:r>
              <a:rPr lang="sv-SE" sz="1600" dirty="0" smtClean="0">
                <a:solidFill>
                  <a:schemeClr val="bg1">
                    <a:lumMod val="75000"/>
                  </a:schemeClr>
                </a:solidFill>
              </a:rPr>
              <a:t> </a:t>
            </a:r>
            <a:r>
              <a:rPr lang="sv-SE" sz="1600" dirty="0" err="1" smtClean="0">
                <a:solidFill>
                  <a:schemeClr val="bg1">
                    <a:lumMod val="75000"/>
                  </a:schemeClr>
                </a:solidFill>
              </a:rPr>
              <a:t>amet</a:t>
            </a:r>
            <a:r>
              <a:rPr lang="sv-SE" sz="1600" dirty="0" smtClean="0">
                <a:solidFill>
                  <a:schemeClr val="bg1">
                    <a:lumMod val="75000"/>
                  </a:schemeClr>
                </a:solidFill>
              </a:rPr>
              <a:t> </a:t>
            </a:r>
            <a:r>
              <a:rPr lang="sv-SE" sz="1600" dirty="0" err="1" smtClean="0">
                <a:solidFill>
                  <a:schemeClr val="bg1">
                    <a:lumMod val="75000"/>
                  </a:schemeClr>
                </a:solidFill>
              </a:rPr>
              <a:t>quam</a:t>
            </a:r>
            <a:r>
              <a:rPr lang="sv-SE" sz="1600" dirty="0" smtClean="0">
                <a:solidFill>
                  <a:schemeClr val="bg1">
                    <a:lumMod val="75000"/>
                  </a:schemeClr>
                </a:solidFill>
              </a:rPr>
              <a:t> </a:t>
            </a:r>
            <a:r>
              <a:rPr lang="sv-SE" sz="1600" dirty="0" err="1" smtClean="0">
                <a:solidFill>
                  <a:schemeClr val="bg1">
                    <a:lumMod val="75000"/>
                  </a:schemeClr>
                </a:solidFill>
              </a:rPr>
              <a:t>egestas</a:t>
            </a:r>
            <a:r>
              <a:rPr lang="sv-SE" sz="1600" dirty="0" smtClean="0">
                <a:solidFill>
                  <a:schemeClr val="bg1">
                    <a:lumMod val="75000"/>
                  </a:schemeClr>
                </a:solidFill>
              </a:rPr>
              <a:t> </a:t>
            </a:r>
            <a:r>
              <a:rPr lang="sv-SE" sz="1600" dirty="0" err="1" smtClean="0">
                <a:solidFill>
                  <a:schemeClr val="bg1">
                    <a:lumMod val="75000"/>
                  </a:schemeClr>
                </a:solidFill>
              </a:rPr>
              <a:t>semper</a:t>
            </a:r>
            <a:r>
              <a:rPr lang="sv-SE" sz="1600" dirty="0" smtClean="0">
                <a:solidFill>
                  <a:schemeClr val="bg1">
                    <a:lumMod val="75000"/>
                  </a:schemeClr>
                </a:solidFill>
              </a:rPr>
              <a:t>. </a:t>
            </a:r>
            <a:r>
              <a:rPr lang="sv-SE" sz="1600" dirty="0" err="1" smtClean="0">
                <a:solidFill>
                  <a:schemeClr val="bg1">
                    <a:lumMod val="75000"/>
                  </a:schemeClr>
                </a:solidFill>
              </a:rPr>
              <a:t>Aenean</a:t>
            </a:r>
            <a:r>
              <a:rPr lang="sv-SE" sz="1600" dirty="0" smtClean="0">
                <a:solidFill>
                  <a:schemeClr val="bg1">
                    <a:lumMod val="75000"/>
                  </a:schemeClr>
                </a:solidFill>
              </a:rPr>
              <a:t> </a:t>
            </a:r>
            <a:r>
              <a:rPr lang="sv-SE" sz="1600" dirty="0" err="1" smtClean="0">
                <a:solidFill>
                  <a:schemeClr val="bg1">
                    <a:lumMod val="75000"/>
                  </a:schemeClr>
                </a:solidFill>
              </a:rPr>
              <a:t>ultricies</a:t>
            </a:r>
            <a:r>
              <a:rPr lang="sv-SE" sz="1600" dirty="0" smtClean="0">
                <a:solidFill>
                  <a:schemeClr val="bg1">
                    <a:lumMod val="75000"/>
                  </a:schemeClr>
                </a:solidFill>
              </a:rPr>
              <a:t> mi vitae est. Mauris</a:t>
            </a:r>
            <a:endParaRPr lang="sv-SE" sz="1600" dirty="0">
              <a:solidFill>
                <a:schemeClr val="bg1">
                  <a:lumMod val="75000"/>
                </a:schemeClr>
              </a:solidFill>
            </a:endParaRPr>
          </a:p>
        </p:txBody>
      </p:sp>
      <p:cxnSp>
        <p:nvCxnSpPr>
          <p:cNvPr id="13" name="Straight Connector 12"/>
          <p:cNvCxnSpPr/>
          <p:nvPr/>
        </p:nvCxnSpPr>
        <p:spPr>
          <a:xfrm flipH="1">
            <a:off x="755576" y="769268"/>
            <a:ext cx="7432" cy="22322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6300192" y="49188"/>
            <a:ext cx="1944216" cy="945794"/>
          </a:xfrm>
          <a:prstGeom prst="borderCallout1">
            <a:avLst/>
          </a:prstGeom>
          <a:ln>
            <a:solidFill>
              <a:schemeClr val="tx1"/>
            </a:solidFill>
            <a:tailEnd type="arrow"/>
          </a:ln>
        </p:spPr>
        <p:style>
          <a:lnRef idx="1">
            <a:schemeClr val="accent1"/>
          </a:lnRef>
          <a:fillRef idx="2">
            <a:schemeClr val="accent1"/>
          </a:fillRef>
          <a:effectRef idx="1">
            <a:schemeClr val="accent1"/>
          </a:effectRef>
          <a:fontRef idx="minor">
            <a:schemeClr val="dk1"/>
          </a:fontRef>
        </p:style>
        <p:txBody>
          <a:bodyPr rtlCol="0" anchor="ctr"/>
          <a:lstStyle/>
          <a:p>
            <a:r>
              <a:rPr lang="sv-SE" sz="1200" b="1" i="1" dirty="0" smtClean="0">
                <a:solidFill>
                  <a:schemeClr val="tx1">
                    <a:lumMod val="50000"/>
                    <a:lumOff val="50000"/>
                  </a:schemeClr>
                </a:solidFill>
                <a:latin typeface="Courier New" pitchFamily="49" charset="0"/>
                <a:cs typeface="Courier New" pitchFamily="49" charset="0"/>
              </a:rPr>
              <a:t>#</a:t>
            </a:r>
            <a:r>
              <a:rPr lang="sv-SE" sz="1200" b="1" i="1" dirty="0" err="1" smtClean="0">
                <a:solidFill>
                  <a:schemeClr val="tx1">
                    <a:lumMod val="50000"/>
                    <a:lumOff val="50000"/>
                  </a:schemeClr>
                </a:solidFill>
                <a:latin typeface="Courier New" pitchFamily="49" charset="0"/>
                <a:cs typeface="Courier New" pitchFamily="49" charset="0"/>
              </a:rPr>
              <a:t>wrapper</a:t>
            </a:r>
            <a:r>
              <a:rPr lang="sv-SE" sz="1200" b="1" i="1" dirty="0" smtClean="0">
                <a:solidFill>
                  <a:schemeClr val="tx1">
                    <a:lumMod val="50000"/>
                    <a:lumOff val="50000"/>
                  </a:schemeClr>
                </a:solidFill>
                <a:latin typeface="Courier New" pitchFamily="49" charset="0"/>
                <a:cs typeface="Courier New" pitchFamily="49" charset="0"/>
              </a:rPr>
              <a:t/>
            </a:r>
            <a:br>
              <a:rPr lang="sv-SE" sz="1200" b="1" i="1" dirty="0" smtClean="0">
                <a:solidFill>
                  <a:schemeClr val="tx1">
                    <a:lumMod val="50000"/>
                    <a:lumOff val="50000"/>
                  </a:schemeClr>
                </a:solidFill>
                <a:latin typeface="Courier New" pitchFamily="49" charset="0"/>
                <a:cs typeface="Courier New" pitchFamily="49" charset="0"/>
              </a:rPr>
            </a:br>
            <a:r>
              <a:rPr lang="sv-SE" sz="1200" b="1" dirty="0" smtClean="0">
                <a:solidFill>
                  <a:schemeClr val="tx1">
                    <a:lumMod val="50000"/>
                    <a:lumOff val="50000"/>
                  </a:schemeClr>
                </a:solidFill>
                <a:latin typeface="Courier New" pitchFamily="49" charset="0"/>
                <a:cs typeface="Courier New" pitchFamily="49" charset="0"/>
              </a:rPr>
              <a:t>width:100%</a:t>
            </a:r>
            <a:br>
              <a:rPr lang="sv-SE" sz="1200" b="1" dirty="0" smtClean="0">
                <a:solidFill>
                  <a:schemeClr val="tx1">
                    <a:lumMod val="50000"/>
                    <a:lumOff val="50000"/>
                  </a:schemeClr>
                </a:solidFill>
                <a:latin typeface="Courier New" pitchFamily="49" charset="0"/>
                <a:cs typeface="Courier New" pitchFamily="49" charset="0"/>
              </a:rPr>
            </a:br>
            <a:r>
              <a:rPr lang="sv-SE" sz="1200" b="1" dirty="0" err="1" smtClean="0">
                <a:solidFill>
                  <a:schemeClr val="tx1">
                    <a:lumMod val="50000"/>
                    <a:lumOff val="50000"/>
                  </a:schemeClr>
                </a:solidFill>
                <a:latin typeface="Courier New" pitchFamily="49" charset="0"/>
                <a:cs typeface="Courier New" pitchFamily="49" charset="0"/>
              </a:rPr>
              <a:t>float:left</a:t>
            </a:r>
            <a:endParaRPr lang="sv-SE" sz="1200" b="1" dirty="0" smtClean="0">
              <a:solidFill>
                <a:schemeClr val="tx1">
                  <a:lumMod val="50000"/>
                  <a:lumOff val="50000"/>
                </a:schemeClr>
              </a:solidFill>
              <a:latin typeface="Courier New" pitchFamily="49" charset="0"/>
              <a:cs typeface="Courier New" pitchFamily="49" charset="0"/>
            </a:endParaRPr>
          </a:p>
          <a:p>
            <a:r>
              <a:rPr lang="sv-SE" sz="1200" b="1" dirty="0" err="1" smtClean="0">
                <a:solidFill>
                  <a:schemeClr val="tx1"/>
                </a:solidFill>
                <a:latin typeface="Courier New" pitchFamily="49" charset="0"/>
                <a:cs typeface="Courier New" pitchFamily="49" charset="0"/>
              </a:rPr>
              <a:t>margin</a:t>
            </a:r>
            <a:r>
              <a:rPr lang="sv-SE" sz="1200" b="1" dirty="0" smtClean="0">
                <a:solidFill>
                  <a:schemeClr val="tx1"/>
                </a:solidFill>
                <a:latin typeface="Courier New" pitchFamily="49" charset="0"/>
                <a:cs typeface="Courier New" pitchFamily="49" charset="0"/>
              </a:rPr>
              <a:t>-right:-180px</a:t>
            </a:r>
            <a:endParaRPr lang="sv-SE" sz="1200" b="1" dirty="0">
              <a:solidFill>
                <a:schemeClr val="tx1"/>
              </a:solidFill>
              <a:latin typeface="Courier New" pitchFamily="49" charset="0"/>
              <a:cs typeface="Courier New" pitchFamily="49" charset="0"/>
            </a:endParaRPr>
          </a:p>
        </p:txBody>
      </p:sp>
      <p:sp>
        <p:nvSpPr>
          <p:cNvPr id="14" name="TextBox 13"/>
          <p:cNvSpPr txBox="1"/>
          <p:nvPr/>
        </p:nvSpPr>
        <p:spPr>
          <a:xfrm>
            <a:off x="3275856" y="1434831"/>
            <a:ext cx="1707519" cy="41549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sv-SE" sz="1050" b="1" dirty="0" smtClean="0">
                <a:solidFill>
                  <a:schemeClr val="tx1">
                    <a:lumMod val="50000"/>
                    <a:lumOff val="50000"/>
                  </a:schemeClr>
                </a:solidFill>
                <a:latin typeface="Courier New" pitchFamily="49" charset="0"/>
                <a:cs typeface="Courier New" pitchFamily="49" charset="0"/>
              </a:rPr>
              <a:t>margin-left:150px;</a:t>
            </a:r>
          </a:p>
          <a:p>
            <a:r>
              <a:rPr lang="sv-SE" sz="1050" b="1" dirty="0" smtClean="0">
                <a:solidFill>
                  <a:schemeClr val="tx1"/>
                </a:solidFill>
                <a:latin typeface="Courier New" pitchFamily="49" charset="0"/>
                <a:cs typeface="Courier New" pitchFamily="49" charset="0"/>
              </a:rPr>
              <a:t>margin-right:160px;</a:t>
            </a:r>
          </a:p>
        </p:txBody>
      </p:sp>
      <p:cxnSp>
        <p:nvCxnSpPr>
          <p:cNvPr id="15" name="Straight Connector 14"/>
          <p:cNvCxnSpPr/>
          <p:nvPr/>
        </p:nvCxnSpPr>
        <p:spPr>
          <a:xfrm>
            <a:off x="2462168" y="769268"/>
            <a:ext cx="463" cy="201622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1080899"/>
            <a:ext cx="1707519" cy="577081"/>
          </a:xfrm>
          <a:prstGeom prst="rect">
            <a:avLst/>
          </a:prstGeom>
          <a:noFill/>
        </p:spPr>
        <p:txBody>
          <a:bodyPr wrap="none" rtlCol="0">
            <a:spAutoFit/>
          </a:bodyPr>
          <a:lstStyle/>
          <a:p>
            <a:r>
              <a:rPr lang="sv-SE" sz="1050" b="1" dirty="0" err="1" smtClean="0">
                <a:solidFill>
                  <a:schemeClr val="tx1">
                    <a:lumMod val="50000"/>
                    <a:lumOff val="50000"/>
                  </a:schemeClr>
                </a:solidFill>
                <a:latin typeface="Courier New" pitchFamily="49" charset="0"/>
                <a:cs typeface="Courier New" pitchFamily="49" charset="0"/>
              </a:rPr>
              <a:t>float:left</a:t>
            </a:r>
            <a:r>
              <a:rPr lang="sv-SE" sz="1050" b="1" dirty="0" smtClean="0">
                <a:solidFill>
                  <a:schemeClr val="tx1">
                    <a:lumMod val="50000"/>
                    <a:lumOff val="50000"/>
                  </a:schemeClr>
                </a:solidFill>
                <a:latin typeface="Courier New" pitchFamily="49" charset="0"/>
                <a:cs typeface="Courier New" pitchFamily="49" charset="0"/>
              </a:rPr>
              <a:t/>
            </a:r>
            <a:br>
              <a:rPr lang="sv-SE" sz="1050" b="1" dirty="0" smtClean="0">
                <a:solidFill>
                  <a:schemeClr val="tx1">
                    <a:lumMod val="50000"/>
                    <a:lumOff val="50000"/>
                  </a:schemeClr>
                </a:solidFill>
                <a:latin typeface="Courier New" pitchFamily="49" charset="0"/>
                <a:cs typeface="Courier New" pitchFamily="49" charset="0"/>
              </a:rPr>
            </a:br>
            <a:r>
              <a:rPr lang="sv-SE" sz="1050" b="1" dirty="0" smtClean="0">
                <a:solidFill>
                  <a:schemeClr val="tx1">
                    <a:lumMod val="50000"/>
                    <a:lumOff val="50000"/>
                  </a:schemeClr>
                </a:solidFill>
                <a:latin typeface="Courier New" pitchFamily="49" charset="0"/>
                <a:cs typeface="Courier New" pitchFamily="49" charset="0"/>
              </a:rPr>
              <a:t>width:150px</a:t>
            </a:r>
          </a:p>
          <a:p>
            <a:r>
              <a:rPr lang="sv-SE" sz="1050" b="1" dirty="0" err="1" smtClean="0">
                <a:solidFill>
                  <a:schemeClr val="tx1">
                    <a:lumMod val="50000"/>
                    <a:lumOff val="50000"/>
                  </a:schemeClr>
                </a:solidFill>
                <a:latin typeface="Courier New" pitchFamily="49" charset="0"/>
                <a:cs typeface="Courier New" pitchFamily="49" charset="0"/>
              </a:rPr>
              <a:t>margin</a:t>
            </a:r>
            <a:r>
              <a:rPr lang="sv-SE" sz="1050" b="1" dirty="0" smtClean="0">
                <a:solidFill>
                  <a:schemeClr val="tx1">
                    <a:lumMod val="50000"/>
                    <a:lumOff val="50000"/>
                  </a:schemeClr>
                </a:solidFill>
                <a:latin typeface="Courier New" pitchFamily="49" charset="0"/>
                <a:cs typeface="Courier New" pitchFamily="49" charset="0"/>
              </a:rPr>
              <a:t>-right:-150px</a:t>
            </a:r>
          </a:p>
        </p:txBody>
      </p:sp>
      <p:sp>
        <p:nvSpPr>
          <p:cNvPr id="8" name="Rectangle 7"/>
          <p:cNvSpPr/>
          <p:nvPr/>
        </p:nvSpPr>
        <p:spPr>
          <a:xfrm>
            <a:off x="6494932" y="2857500"/>
            <a:ext cx="180020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sz="1400" b="1" dirty="0" smtClean="0">
                <a:latin typeface="Courier New" pitchFamily="49" charset="0"/>
                <a:cs typeface="Courier New" pitchFamily="49" charset="0"/>
              </a:rPr>
              <a:t>width:160px;</a:t>
            </a:r>
          </a:p>
          <a:p>
            <a:pPr algn="ctr"/>
            <a:r>
              <a:rPr lang="sv-SE" sz="1400" b="1" dirty="0" err="1" smtClean="0">
                <a:latin typeface="Courier New" pitchFamily="49" charset="0"/>
                <a:cs typeface="Courier New" pitchFamily="49" charset="0"/>
              </a:rPr>
              <a:t>float:right</a:t>
            </a:r>
            <a:r>
              <a:rPr lang="sv-SE" sz="1400" b="1" dirty="0" smtClean="0">
                <a:latin typeface="Courier New" pitchFamily="49" charset="0"/>
                <a:cs typeface="Courier New" pitchFamily="49" charset="0"/>
              </a:rPr>
              <a:t>; </a:t>
            </a:r>
            <a:endParaRPr lang="sv-SE" sz="1400" dirty="0">
              <a:latin typeface="Courier New" pitchFamily="49" charset="0"/>
              <a:cs typeface="Courier New" pitchFamily="49" charset="0"/>
            </a:endParaRPr>
          </a:p>
        </p:txBody>
      </p:sp>
      <p:cxnSp>
        <p:nvCxnSpPr>
          <p:cNvPr id="16" name="Straight Connector 15"/>
          <p:cNvCxnSpPr/>
          <p:nvPr/>
        </p:nvCxnSpPr>
        <p:spPr>
          <a:xfrm>
            <a:off x="6443282" y="985292"/>
            <a:ext cx="927" cy="187220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15489" y="1033095"/>
            <a:ext cx="927" cy="187220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99182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208E-6 L -0.20244 -0.00195 " pathEditMode="relative" rAng="0" ptsTypes="AA">
                                      <p:cBhvr>
                                        <p:cTn id="6" dur="2000" fill="hold"/>
                                        <p:tgtEl>
                                          <p:spTgt spid="18"/>
                                        </p:tgtEl>
                                        <p:attrNameLst>
                                          <p:attrName>ppt_x</p:attrName>
                                          <p:attrName>ppt_y</p:attrName>
                                        </p:attrNameLst>
                                      </p:cBhvr>
                                      <p:rCtr x="-10122" y="-111"/>
                                    </p:animMotion>
                                  </p:childTnLst>
                                </p:cTn>
                              </p:par>
                            </p:childTnLst>
                          </p:cTn>
                        </p:par>
                        <p:par>
                          <p:cTn id="7" fill="hold">
                            <p:stCondLst>
                              <p:cond delay="2000"/>
                            </p:stCondLst>
                            <p:childTnLst>
                              <p:par>
                                <p:cTn id="8" presetID="42" presetClass="path" presetSubtype="0" accel="50000" decel="50000" fill="hold" grpId="0" nodeType="afterEffect">
                                  <p:stCondLst>
                                    <p:cond delay="0"/>
                                  </p:stCondLst>
                                  <p:childTnLst>
                                    <p:animMotion origin="layout" path="M -5.55556E-7 4.86254E-6 L -5.55556E-7 -0.29576 " pathEditMode="relative" rAng="0" ptsTypes="AA">
                                      <p:cBhvr>
                                        <p:cTn id="9" dur="2000" fill="hold"/>
                                        <p:tgtEl>
                                          <p:spTgt spid="8"/>
                                        </p:tgtEl>
                                        <p:attrNameLst>
                                          <p:attrName>ppt_x</p:attrName>
                                          <p:attrName>ppt_y</p:attrName>
                                        </p:attrNameLst>
                                      </p:cBhvr>
                                      <p:rCtr x="0" y="-14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94660" cy="646331"/>
          </a:xfrm>
          <a:prstGeom prst="rect">
            <a:avLst/>
          </a:prstGeom>
          <a:noFill/>
        </p:spPr>
        <p:txBody>
          <a:bodyPr wrap="none" rtlCol="0">
            <a:spAutoFit/>
          </a:bodyPr>
          <a:lstStyle/>
          <a:p>
            <a:r>
              <a:rPr lang="sv-SE" sz="3600" dirty="0" smtClean="0">
                <a:latin typeface="Minya Nouvelle" pitchFamily="2" charset="0"/>
              </a:rPr>
              <a:t>7</a:t>
            </a:r>
          </a:p>
        </p:txBody>
      </p:sp>
      <p:sp>
        <p:nvSpPr>
          <p:cNvPr id="5" name="Rectangle 4"/>
          <p:cNvSpPr/>
          <p:nvPr/>
        </p:nvSpPr>
        <p:spPr>
          <a:xfrm>
            <a:off x="179512" y="1057300"/>
            <a:ext cx="8739572"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654988" y="1057300"/>
            <a:ext cx="7733436" cy="1872208"/>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755576"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Navigation</a:t>
            </a:r>
            <a:endParaRPr lang="sv-SE" dirty="0"/>
          </a:p>
        </p:txBody>
      </p:sp>
      <p:sp>
        <p:nvSpPr>
          <p:cNvPr id="6" name="Rectangle 5"/>
          <p:cNvSpPr/>
          <p:nvPr/>
        </p:nvSpPr>
        <p:spPr>
          <a:xfrm>
            <a:off x="755576" y="1071700"/>
            <a:ext cx="7560840" cy="1656184"/>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463095" y="1098029"/>
            <a:ext cx="3981114" cy="15345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smtClean="0">
                <a:solidFill>
                  <a:schemeClr val="bg1">
                    <a:lumMod val="75000"/>
                  </a:schemeClr>
                </a:solidFill>
              </a:rPr>
              <a:t>ante. </a:t>
            </a:r>
            <a:r>
              <a:rPr lang="sv-SE" sz="1600" dirty="0" err="1" smtClean="0">
                <a:solidFill>
                  <a:schemeClr val="bg1">
                    <a:lumMod val="75000"/>
                  </a:schemeClr>
                </a:solidFill>
              </a:rPr>
              <a:t>Donec</a:t>
            </a:r>
            <a:r>
              <a:rPr lang="sv-SE" sz="1600" dirty="0" smtClean="0">
                <a:solidFill>
                  <a:schemeClr val="bg1">
                    <a:lumMod val="75000"/>
                  </a:schemeClr>
                </a:solidFill>
              </a:rPr>
              <a:t> eu libero </a:t>
            </a:r>
            <a:r>
              <a:rPr lang="sv-SE" sz="1600" dirty="0" err="1" smtClean="0">
                <a:solidFill>
                  <a:schemeClr val="bg1">
                    <a:lumMod val="75000"/>
                  </a:schemeClr>
                </a:solidFill>
              </a:rPr>
              <a:t>sit</a:t>
            </a:r>
            <a:r>
              <a:rPr lang="sv-SE" sz="1600" dirty="0" smtClean="0">
                <a:solidFill>
                  <a:schemeClr val="bg1">
                    <a:lumMod val="75000"/>
                  </a:schemeClr>
                </a:solidFill>
              </a:rPr>
              <a:t> </a:t>
            </a:r>
            <a:r>
              <a:rPr lang="sv-SE" sz="1600" dirty="0" err="1" smtClean="0">
                <a:solidFill>
                  <a:schemeClr val="bg1">
                    <a:lumMod val="75000"/>
                  </a:schemeClr>
                </a:solidFill>
              </a:rPr>
              <a:t>amet</a:t>
            </a:r>
            <a:r>
              <a:rPr lang="sv-SE" sz="1600" dirty="0" smtClean="0">
                <a:solidFill>
                  <a:schemeClr val="bg1">
                    <a:lumMod val="75000"/>
                  </a:schemeClr>
                </a:solidFill>
              </a:rPr>
              <a:t> </a:t>
            </a:r>
            <a:r>
              <a:rPr lang="sv-SE" sz="1600" dirty="0" err="1" smtClean="0">
                <a:solidFill>
                  <a:schemeClr val="bg1">
                    <a:lumMod val="75000"/>
                  </a:schemeClr>
                </a:solidFill>
              </a:rPr>
              <a:t>quam</a:t>
            </a:r>
            <a:r>
              <a:rPr lang="sv-SE" sz="1600" dirty="0" smtClean="0">
                <a:solidFill>
                  <a:schemeClr val="bg1">
                    <a:lumMod val="75000"/>
                  </a:schemeClr>
                </a:solidFill>
              </a:rPr>
              <a:t> </a:t>
            </a:r>
            <a:r>
              <a:rPr lang="sv-SE" sz="1600" dirty="0" err="1" smtClean="0">
                <a:solidFill>
                  <a:schemeClr val="bg1">
                    <a:lumMod val="75000"/>
                  </a:schemeClr>
                </a:solidFill>
              </a:rPr>
              <a:t>egestas</a:t>
            </a:r>
            <a:r>
              <a:rPr lang="sv-SE" sz="1600" dirty="0" smtClean="0">
                <a:solidFill>
                  <a:schemeClr val="bg1">
                    <a:lumMod val="75000"/>
                  </a:schemeClr>
                </a:solidFill>
              </a:rPr>
              <a:t> </a:t>
            </a:r>
            <a:r>
              <a:rPr lang="sv-SE" sz="1600" dirty="0" err="1" smtClean="0">
                <a:solidFill>
                  <a:schemeClr val="bg1">
                    <a:lumMod val="75000"/>
                  </a:schemeClr>
                </a:solidFill>
              </a:rPr>
              <a:t>semper</a:t>
            </a:r>
            <a:r>
              <a:rPr lang="sv-SE" sz="1600" dirty="0" smtClean="0">
                <a:solidFill>
                  <a:schemeClr val="bg1">
                    <a:lumMod val="75000"/>
                  </a:schemeClr>
                </a:solidFill>
              </a:rPr>
              <a:t>. </a:t>
            </a:r>
            <a:r>
              <a:rPr lang="sv-SE" sz="1600" dirty="0" err="1" smtClean="0">
                <a:solidFill>
                  <a:schemeClr val="bg1">
                    <a:lumMod val="75000"/>
                  </a:schemeClr>
                </a:solidFill>
              </a:rPr>
              <a:t>Aenean</a:t>
            </a:r>
            <a:r>
              <a:rPr lang="sv-SE" sz="1600" dirty="0" smtClean="0">
                <a:solidFill>
                  <a:schemeClr val="bg1">
                    <a:lumMod val="75000"/>
                  </a:schemeClr>
                </a:solidFill>
              </a:rPr>
              <a:t> </a:t>
            </a:r>
            <a:r>
              <a:rPr lang="sv-SE" sz="1600" dirty="0" err="1" smtClean="0">
                <a:solidFill>
                  <a:schemeClr val="bg1">
                    <a:lumMod val="75000"/>
                  </a:schemeClr>
                </a:solidFill>
              </a:rPr>
              <a:t>ultricies</a:t>
            </a:r>
            <a:r>
              <a:rPr lang="sv-SE" sz="1600" dirty="0" smtClean="0">
                <a:solidFill>
                  <a:schemeClr val="bg1">
                    <a:lumMod val="75000"/>
                  </a:schemeClr>
                </a:solidFill>
              </a:rPr>
              <a:t> mi vitae est. Mauris</a:t>
            </a:r>
            <a:endParaRPr lang="sv-SE" sz="1600" dirty="0">
              <a:solidFill>
                <a:schemeClr val="bg1">
                  <a:lumMod val="75000"/>
                </a:schemeClr>
              </a:solidFill>
            </a:endParaRPr>
          </a:p>
        </p:txBody>
      </p:sp>
      <p:sp>
        <p:nvSpPr>
          <p:cNvPr id="8" name="Rectangle 7"/>
          <p:cNvSpPr/>
          <p:nvPr/>
        </p:nvSpPr>
        <p:spPr>
          <a:xfrm>
            <a:off x="6494932" y="1114916"/>
            <a:ext cx="180020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sz="1400" b="1" dirty="0" err="1" smtClean="0">
                <a:latin typeface="Courier New" pitchFamily="49" charset="0"/>
                <a:cs typeface="Courier New" pitchFamily="49" charset="0"/>
              </a:rPr>
              <a:t>Sidebar</a:t>
            </a:r>
            <a:endParaRPr lang="sv-SE" sz="1400" dirty="0">
              <a:latin typeface="Courier New" pitchFamily="49" charset="0"/>
              <a:cs typeface="Courier New" pitchFamily="49" charset="0"/>
            </a:endParaRPr>
          </a:p>
        </p:txBody>
      </p:sp>
      <p:cxnSp>
        <p:nvCxnSpPr>
          <p:cNvPr id="7" name="Straight Arrow Connector 6"/>
          <p:cNvCxnSpPr/>
          <p:nvPr/>
        </p:nvCxnSpPr>
        <p:spPr>
          <a:xfrm>
            <a:off x="2463095" y="2632612"/>
            <a:ext cx="398111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82558" y="1899792"/>
            <a:ext cx="573099"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885280" y="1870988"/>
            <a:ext cx="72008" cy="7200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22" name="Group 21"/>
          <p:cNvGrpSpPr/>
          <p:nvPr/>
        </p:nvGrpSpPr>
        <p:grpSpPr>
          <a:xfrm>
            <a:off x="5796136" y="4556495"/>
            <a:ext cx="1623377" cy="792088"/>
            <a:chOff x="251520" y="4663307"/>
            <a:chExt cx="1623377" cy="792088"/>
          </a:xfrm>
        </p:grpSpPr>
        <p:pic>
          <p:nvPicPr>
            <p:cNvPr id="23" name="Picture 10" descr="S:\dfm\info\icons\v-collections\v_collections_png\software_graphics_media\64x64\shadow\fi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94778" y="4772757"/>
              <a:ext cx="1080119" cy="584775"/>
            </a:xfrm>
            <a:prstGeom prst="rect">
              <a:avLst/>
            </a:prstGeom>
            <a:noFill/>
          </p:spPr>
          <p:txBody>
            <a:bodyPr wrap="square" rtlCol="0">
              <a:spAutoFit/>
            </a:bodyPr>
            <a:lstStyle/>
            <a:p>
              <a:pPr algn="ctr"/>
              <a:r>
                <a:rPr lang="sv-SE" sz="1600" dirty="0" smtClean="0">
                  <a:latin typeface="Minya Nouvelle" pitchFamily="2" charset="0"/>
                </a:rPr>
                <a:t>Se demo </a:t>
              </a:r>
              <a:br>
                <a:rPr lang="sv-SE" sz="1600" dirty="0" smtClean="0">
                  <a:latin typeface="Minya Nouvelle" pitchFamily="2" charset="0"/>
                </a:rPr>
              </a:br>
              <a:r>
                <a:rPr lang="sv-SE" sz="1600" dirty="0" smtClean="0">
                  <a:latin typeface="Minya Nouvelle" pitchFamily="2" charset="0"/>
                </a:rPr>
                <a:t>#7</a:t>
              </a:r>
            </a:p>
          </p:txBody>
        </p:sp>
        <p:sp>
          <p:nvSpPr>
            <p:cNvPr id="25" name="Rounded Rectangle 24"/>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291702997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a:t>
            </a:r>
          </a:p>
          <a:p>
            <a:pPr marL="342900" indent="-342900">
              <a:buFont typeface="Arial" pitchFamily="34" charset="0"/>
              <a:buChar char="•"/>
            </a:pPr>
            <a:r>
              <a:rPr lang="sv-SE" dirty="0" smtClean="0"/>
              <a:t>Säkerhet</a:t>
            </a:r>
          </a:p>
        </p:txBody>
      </p:sp>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Lösningen</a:t>
            </a:r>
            <a:endParaRPr lang="sv-SE" dirty="0"/>
          </a:p>
        </p:txBody>
      </p:sp>
      <p:sp>
        <p:nvSpPr>
          <p:cNvPr id="4" name="TextBox 3"/>
          <p:cNvSpPr txBox="1"/>
          <p:nvPr/>
        </p:nvSpPr>
        <p:spPr>
          <a:xfrm>
            <a:off x="8532440" y="49188"/>
            <a:ext cx="394660" cy="646331"/>
          </a:xfrm>
          <a:prstGeom prst="rect">
            <a:avLst/>
          </a:prstGeom>
          <a:noFill/>
        </p:spPr>
        <p:txBody>
          <a:bodyPr wrap="none" rtlCol="0">
            <a:spAutoFit/>
          </a:bodyPr>
          <a:lstStyle/>
          <a:p>
            <a:r>
              <a:rPr lang="sv-SE" sz="3600" dirty="0" smtClean="0">
                <a:latin typeface="Minya Nouvelle" pitchFamily="2" charset="0"/>
              </a:rPr>
              <a:t>7</a:t>
            </a:r>
          </a:p>
        </p:txBody>
      </p:sp>
      <p:sp>
        <p:nvSpPr>
          <p:cNvPr id="5" name="Rectangle 4"/>
          <p:cNvSpPr/>
          <p:nvPr/>
        </p:nvSpPr>
        <p:spPr>
          <a:xfrm>
            <a:off x="179512" y="1057300"/>
            <a:ext cx="7416824" cy="4464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9" name="Rectangle 18"/>
          <p:cNvSpPr/>
          <p:nvPr/>
        </p:nvSpPr>
        <p:spPr>
          <a:xfrm>
            <a:off x="438964" y="1057300"/>
            <a:ext cx="6869340" cy="2376264"/>
          </a:xfrm>
          <a:prstGeom prst="rect">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539552" y="1080899"/>
            <a:ext cx="1656184" cy="1776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Navigation</a:t>
            </a:r>
            <a:endParaRPr lang="sv-SE" dirty="0"/>
          </a:p>
        </p:txBody>
      </p:sp>
      <p:sp>
        <p:nvSpPr>
          <p:cNvPr id="6" name="Rectangle 5"/>
          <p:cNvSpPr/>
          <p:nvPr/>
        </p:nvSpPr>
        <p:spPr>
          <a:xfrm>
            <a:off x="539552" y="1071700"/>
            <a:ext cx="6696744" cy="2289856"/>
          </a:xfrm>
          <a:prstGeom prst="rect">
            <a:avLst/>
          </a:prstGeom>
          <a:gradFill>
            <a:gsLst>
              <a:gs pos="0">
                <a:schemeClr val="accent1">
                  <a:tint val="50000"/>
                  <a:satMod val="300000"/>
                  <a:alpha val="45000"/>
                </a:schemeClr>
              </a:gs>
              <a:gs pos="35000">
                <a:schemeClr val="accent1">
                  <a:tint val="37000"/>
                  <a:satMod val="300000"/>
                  <a:alpha val="41000"/>
                </a:schemeClr>
              </a:gs>
              <a:gs pos="100000">
                <a:schemeClr val="accent1">
                  <a:tint val="15000"/>
                  <a:satMod val="350000"/>
                  <a:alpha val="43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Rectangle 9"/>
          <p:cNvSpPr/>
          <p:nvPr/>
        </p:nvSpPr>
        <p:spPr>
          <a:xfrm>
            <a:off x="2247071" y="1098029"/>
            <a:ext cx="3045009" cy="21915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sv-SE" sz="1600" dirty="0" err="1">
                <a:solidFill>
                  <a:schemeClr val="bg1">
                    <a:lumMod val="75000"/>
                  </a:schemeClr>
                </a:solidFill>
              </a:rPr>
              <a:t>Pellentesque</a:t>
            </a:r>
            <a:r>
              <a:rPr lang="sv-SE" sz="1600" dirty="0">
                <a:solidFill>
                  <a:schemeClr val="bg1">
                    <a:lumMod val="75000"/>
                  </a:schemeClr>
                </a:solidFill>
              </a:rPr>
              <a:t> </a:t>
            </a:r>
            <a:r>
              <a:rPr lang="sv-SE" sz="1600" dirty="0" err="1">
                <a:solidFill>
                  <a:schemeClr val="bg1">
                    <a:lumMod val="75000"/>
                  </a:schemeClr>
                </a:solidFill>
              </a:rPr>
              <a:t>habitant</a:t>
            </a:r>
            <a:r>
              <a:rPr lang="sv-SE" sz="1600" dirty="0">
                <a:solidFill>
                  <a:schemeClr val="bg1">
                    <a:lumMod val="75000"/>
                  </a:schemeClr>
                </a:solidFill>
              </a:rPr>
              <a:t> </a:t>
            </a:r>
            <a:r>
              <a:rPr lang="sv-SE" sz="1600" dirty="0" err="1">
                <a:solidFill>
                  <a:schemeClr val="bg1">
                    <a:lumMod val="75000"/>
                  </a:schemeClr>
                </a:solidFill>
              </a:rPr>
              <a:t>morbi</a:t>
            </a:r>
            <a:r>
              <a:rPr lang="sv-SE" sz="1600" dirty="0">
                <a:solidFill>
                  <a:schemeClr val="bg1">
                    <a:lumMod val="75000"/>
                  </a:schemeClr>
                </a:solidFill>
              </a:rPr>
              <a:t> </a:t>
            </a:r>
            <a:r>
              <a:rPr lang="sv-SE" sz="1600" dirty="0" err="1">
                <a:solidFill>
                  <a:schemeClr val="bg1">
                    <a:lumMod val="75000"/>
                  </a:schemeClr>
                </a:solidFill>
              </a:rPr>
              <a:t>tristique</a:t>
            </a:r>
            <a:r>
              <a:rPr lang="sv-SE" sz="1600" dirty="0">
                <a:solidFill>
                  <a:schemeClr val="bg1">
                    <a:lumMod val="75000"/>
                  </a:schemeClr>
                </a:solidFill>
              </a:rPr>
              <a:t> </a:t>
            </a:r>
            <a:r>
              <a:rPr lang="sv-SE" sz="1600" dirty="0" err="1">
                <a:solidFill>
                  <a:schemeClr val="bg1">
                    <a:lumMod val="75000"/>
                  </a:schemeClr>
                </a:solidFill>
              </a:rPr>
              <a:t>senectus</a:t>
            </a:r>
            <a:r>
              <a:rPr lang="sv-SE" sz="1600" dirty="0">
                <a:solidFill>
                  <a:schemeClr val="bg1">
                    <a:lumMod val="75000"/>
                  </a:schemeClr>
                </a:solidFill>
              </a:rPr>
              <a:t> et </a:t>
            </a:r>
            <a:r>
              <a:rPr lang="sv-SE" sz="1600" dirty="0" err="1">
                <a:solidFill>
                  <a:schemeClr val="bg1">
                    <a:lumMod val="75000"/>
                  </a:schemeClr>
                </a:solidFill>
              </a:rPr>
              <a:t>netus</a:t>
            </a:r>
            <a:r>
              <a:rPr lang="sv-SE" sz="1600" dirty="0">
                <a:solidFill>
                  <a:schemeClr val="bg1">
                    <a:lumMod val="75000"/>
                  </a:schemeClr>
                </a:solidFill>
              </a:rPr>
              <a:t> et </a:t>
            </a:r>
            <a:r>
              <a:rPr lang="sv-SE" sz="1600" dirty="0" err="1">
                <a:solidFill>
                  <a:schemeClr val="bg1">
                    <a:lumMod val="75000"/>
                  </a:schemeClr>
                </a:solidFill>
              </a:rPr>
              <a:t>malesuada</a:t>
            </a:r>
            <a:r>
              <a:rPr lang="sv-SE" sz="1600" dirty="0">
                <a:solidFill>
                  <a:schemeClr val="bg1">
                    <a:lumMod val="75000"/>
                  </a:schemeClr>
                </a:solidFill>
              </a:rPr>
              <a:t> </a:t>
            </a:r>
            <a:r>
              <a:rPr lang="sv-SE" sz="1600" dirty="0" err="1">
                <a:solidFill>
                  <a:schemeClr val="bg1">
                    <a:lumMod val="75000"/>
                  </a:schemeClr>
                </a:solidFill>
              </a:rPr>
              <a:t>fames</a:t>
            </a:r>
            <a:r>
              <a:rPr lang="sv-SE" sz="1600" dirty="0">
                <a:solidFill>
                  <a:schemeClr val="bg1">
                    <a:lumMod val="75000"/>
                  </a:schemeClr>
                </a:solidFill>
              </a:rPr>
              <a:t> </a:t>
            </a:r>
            <a:r>
              <a:rPr lang="sv-SE" sz="1600" dirty="0" err="1">
                <a:solidFill>
                  <a:schemeClr val="bg1">
                    <a:lumMod val="75000"/>
                  </a:schemeClr>
                </a:solidFill>
              </a:rPr>
              <a:t>ac</a:t>
            </a:r>
            <a:r>
              <a:rPr lang="sv-SE" sz="1600" dirty="0">
                <a:solidFill>
                  <a:schemeClr val="bg1">
                    <a:lumMod val="75000"/>
                  </a:schemeClr>
                </a:solidFill>
              </a:rPr>
              <a:t> </a:t>
            </a:r>
            <a:r>
              <a:rPr lang="sv-SE" sz="1600" dirty="0" err="1">
                <a:solidFill>
                  <a:schemeClr val="bg1">
                    <a:lumMod val="75000"/>
                  </a:schemeClr>
                </a:solidFill>
              </a:rPr>
              <a:t>turpis</a:t>
            </a:r>
            <a:r>
              <a:rPr lang="sv-SE" sz="1600" dirty="0">
                <a:solidFill>
                  <a:schemeClr val="bg1">
                    <a:lumMod val="75000"/>
                  </a:schemeClr>
                </a:solidFill>
              </a:rPr>
              <a:t> </a:t>
            </a:r>
            <a:r>
              <a:rPr lang="sv-SE" sz="1600" dirty="0" err="1">
                <a:solidFill>
                  <a:schemeClr val="bg1">
                    <a:lumMod val="75000"/>
                  </a:schemeClr>
                </a:solidFill>
              </a:rPr>
              <a:t>egestas</a:t>
            </a:r>
            <a:r>
              <a:rPr lang="sv-SE" sz="1600" dirty="0">
                <a:solidFill>
                  <a:schemeClr val="bg1">
                    <a:lumMod val="75000"/>
                  </a:schemeClr>
                </a:solidFill>
              </a:rPr>
              <a:t>. </a:t>
            </a:r>
            <a:r>
              <a:rPr lang="sv-SE" sz="1600" dirty="0" err="1">
                <a:solidFill>
                  <a:schemeClr val="bg1">
                    <a:lumMod val="75000"/>
                  </a:schemeClr>
                </a:solidFill>
              </a:rPr>
              <a:t>Vestibulum</a:t>
            </a:r>
            <a:r>
              <a:rPr lang="sv-SE" sz="1600" dirty="0">
                <a:solidFill>
                  <a:schemeClr val="bg1">
                    <a:lumMod val="75000"/>
                  </a:schemeClr>
                </a:solidFill>
              </a:rPr>
              <a:t> tortor </a:t>
            </a:r>
            <a:r>
              <a:rPr lang="sv-SE" sz="1600" dirty="0" err="1">
                <a:solidFill>
                  <a:schemeClr val="bg1">
                    <a:lumMod val="75000"/>
                  </a:schemeClr>
                </a:solidFill>
              </a:rPr>
              <a:t>quam</a:t>
            </a:r>
            <a:r>
              <a:rPr lang="sv-SE" sz="1600" dirty="0">
                <a:solidFill>
                  <a:schemeClr val="bg1">
                    <a:lumMod val="75000"/>
                  </a:schemeClr>
                </a:solidFill>
              </a:rPr>
              <a:t>, </a:t>
            </a:r>
            <a:r>
              <a:rPr lang="sv-SE" sz="1600" dirty="0" err="1">
                <a:solidFill>
                  <a:schemeClr val="bg1">
                    <a:lumMod val="75000"/>
                  </a:schemeClr>
                </a:solidFill>
              </a:rPr>
              <a:t>feugiat</a:t>
            </a:r>
            <a:r>
              <a:rPr lang="sv-SE" sz="1600" dirty="0">
                <a:solidFill>
                  <a:schemeClr val="bg1">
                    <a:lumMod val="75000"/>
                  </a:schemeClr>
                </a:solidFill>
              </a:rPr>
              <a:t> vitae, </a:t>
            </a:r>
            <a:r>
              <a:rPr lang="sv-SE" sz="1600" dirty="0" err="1">
                <a:solidFill>
                  <a:schemeClr val="bg1">
                    <a:lumMod val="75000"/>
                  </a:schemeClr>
                </a:solidFill>
              </a:rPr>
              <a:t>ultricies</a:t>
            </a:r>
            <a:r>
              <a:rPr lang="sv-SE" sz="1600" dirty="0">
                <a:solidFill>
                  <a:schemeClr val="bg1">
                    <a:lumMod val="75000"/>
                  </a:schemeClr>
                </a:solidFill>
              </a:rPr>
              <a:t> eget, </a:t>
            </a:r>
            <a:r>
              <a:rPr lang="sv-SE" sz="1600" dirty="0" err="1">
                <a:solidFill>
                  <a:schemeClr val="bg1">
                    <a:lumMod val="75000"/>
                  </a:schemeClr>
                </a:solidFill>
              </a:rPr>
              <a:t>tempor</a:t>
            </a:r>
            <a:r>
              <a:rPr lang="sv-SE" sz="1600" dirty="0">
                <a:solidFill>
                  <a:schemeClr val="bg1">
                    <a:lumMod val="75000"/>
                  </a:schemeClr>
                </a:solidFill>
              </a:rPr>
              <a:t> </a:t>
            </a:r>
            <a:r>
              <a:rPr lang="sv-SE" sz="1600" dirty="0" err="1">
                <a:solidFill>
                  <a:schemeClr val="bg1">
                    <a:lumMod val="75000"/>
                  </a:schemeClr>
                </a:solidFill>
              </a:rPr>
              <a:t>sit</a:t>
            </a:r>
            <a:r>
              <a:rPr lang="sv-SE" sz="1600" dirty="0">
                <a:solidFill>
                  <a:schemeClr val="bg1">
                    <a:lumMod val="75000"/>
                  </a:schemeClr>
                </a:solidFill>
              </a:rPr>
              <a:t> </a:t>
            </a:r>
            <a:r>
              <a:rPr lang="sv-SE" sz="1600" dirty="0" err="1">
                <a:solidFill>
                  <a:schemeClr val="bg1">
                    <a:lumMod val="75000"/>
                  </a:schemeClr>
                </a:solidFill>
              </a:rPr>
              <a:t>amet</a:t>
            </a:r>
            <a:r>
              <a:rPr lang="sv-SE" sz="1600" dirty="0">
                <a:solidFill>
                  <a:schemeClr val="bg1">
                    <a:lumMod val="75000"/>
                  </a:schemeClr>
                </a:solidFill>
              </a:rPr>
              <a:t>, </a:t>
            </a:r>
            <a:r>
              <a:rPr lang="sv-SE" sz="1600" dirty="0" smtClean="0">
                <a:solidFill>
                  <a:schemeClr val="bg1">
                    <a:lumMod val="75000"/>
                  </a:schemeClr>
                </a:solidFill>
              </a:rPr>
              <a:t>ante. </a:t>
            </a:r>
            <a:r>
              <a:rPr lang="sv-SE" sz="1600" dirty="0" err="1" smtClean="0">
                <a:solidFill>
                  <a:schemeClr val="bg1">
                    <a:lumMod val="75000"/>
                  </a:schemeClr>
                </a:solidFill>
              </a:rPr>
              <a:t>Donec</a:t>
            </a:r>
            <a:r>
              <a:rPr lang="sv-SE" sz="1600" dirty="0" smtClean="0">
                <a:solidFill>
                  <a:schemeClr val="bg1">
                    <a:lumMod val="75000"/>
                  </a:schemeClr>
                </a:solidFill>
              </a:rPr>
              <a:t> eu libero </a:t>
            </a:r>
            <a:r>
              <a:rPr lang="sv-SE" sz="1600" dirty="0" err="1" smtClean="0">
                <a:solidFill>
                  <a:schemeClr val="bg1">
                    <a:lumMod val="75000"/>
                  </a:schemeClr>
                </a:solidFill>
              </a:rPr>
              <a:t>sit</a:t>
            </a:r>
            <a:r>
              <a:rPr lang="sv-SE" sz="1600" dirty="0" smtClean="0">
                <a:solidFill>
                  <a:schemeClr val="bg1">
                    <a:lumMod val="75000"/>
                  </a:schemeClr>
                </a:solidFill>
              </a:rPr>
              <a:t> </a:t>
            </a:r>
            <a:r>
              <a:rPr lang="sv-SE" sz="1600" dirty="0" err="1" smtClean="0">
                <a:solidFill>
                  <a:schemeClr val="bg1">
                    <a:lumMod val="75000"/>
                  </a:schemeClr>
                </a:solidFill>
              </a:rPr>
              <a:t>amet</a:t>
            </a:r>
            <a:r>
              <a:rPr lang="sv-SE" sz="1600" dirty="0" smtClean="0">
                <a:solidFill>
                  <a:schemeClr val="bg1">
                    <a:lumMod val="75000"/>
                  </a:schemeClr>
                </a:solidFill>
              </a:rPr>
              <a:t> </a:t>
            </a:r>
            <a:r>
              <a:rPr lang="sv-SE" sz="1600" dirty="0" err="1" smtClean="0">
                <a:solidFill>
                  <a:schemeClr val="bg1">
                    <a:lumMod val="75000"/>
                  </a:schemeClr>
                </a:solidFill>
              </a:rPr>
              <a:t>quam</a:t>
            </a:r>
            <a:r>
              <a:rPr lang="sv-SE" sz="1600" dirty="0" smtClean="0">
                <a:solidFill>
                  <a:schemeClr val="bg1">
                    <a:lumMod val="75000"/>
                  </a:schemeClr>
                </a:solidFill>
              </a:rPr>
              <a:t> </a:t>
            </a:r>
            <a:r>
              <a:rPr lang="sv-SE" sz="1600" dirty="0" err="1" smtClean="0">
                <a:solidFill>
                  <a:schemeClr val="bg1">
                    <a:lumMod val="75000"/>
                  </a:schemeClr>
                </a:solidFill>
              </a:rPr>
              <a:t>egestas</a:t>
            </a:r>
            <a:r>
              <a:rPr lang="sv-SE" sz="1600" dirty="0" smtClean="0">
                <a:solidFill>
                  <a:schemeClr val="bg1">
                    <a:lumMod val="75000"/>
                  </a:schemeClr>
                </a:solidFill>
              </a:rPr>
              <a:t> </a:t>
            </a:r>
            <a:r>
              <a:rPr lang="sv-SE" sz="1600" dirty="0" err="1" smtClean="0">
                <a:solidFill>
                  <a:schemeClr val="bg1">
                    <a:lumMod val="75000"/>
                  </a:schemeClr>
                </a:solidFill>
              </a:rPr>
              <a:t>semper</a:t>
            </a:r>
            <a:r>
              <a:rPr lang="sv-SE" sz="1600" dirty="0" smtClean="0">
                <a:solidFill>
                  <a:schemeClr val="bg1">
                    <a:lumMod val="75000"/>
                  </a:schemeClr>
                </a:solidFill>
              </a:rPr>
              <a:t>. </a:t>
            </a:r>
            <a:r>
              <a:rPr lang="sv-SE" sz="1600" dirty="0" err="1" smtClean="0">
                <a:solidFill>
                  <a:schemeClr val="bg1">
                    <a:lumMod val="75000"/>
                  </a:schemeClr>
                </a:solidFill>
              </a:rPr>
              <a:t>Aenean</a:t>
            </a:r>
            <a:r>
              <a:rPr lang="sv-SE" sz="1600" dirty="0" smtClean="0">
                <a:solidFill>
                  <a:schemeClr val="bg1">
                    <a:lumMod val="75000"/>
                  </a:schemeClr>
                </a:solidFill>
              </a:rPr>
              <a:t> </a:t>
            </a:r>
            <a:r>
              <a:rPr lang="sv-SE" sz="1600" dirty="0" err="1" smtClean="0">
                <a:solidFill>
                  <a:schemeClr val="bg1">
                    <a:lumMod val="75000"/>
                  </a:schemeClr>
                </a:solidFill>
              </a:rPr>
              <a:t>ultricies</a:t>
            </a:r>
            <a:r>
              <a:rPr lang="sv-SE" sz="1600" dirty="0" smtClean="0">
                <a:solidFill>
                  <a:schemeClr val="bg1">
                    <a:lumMod val="75000"/>
                  </a:schemeClr>
                </a:solidFill>
              </a:rPr>
              <a:t> mi vitae est. Mauris</a:t>
            </a:r>
            <a:endParaRPr lang="sv-SE" sz="1600" dirty="0">
              <a:solidFill>
                <a:schemeClr val="bg1">
                  <a:lumMod val="75000"/>
                </a:schemeClr>
              </a:solidFill>
            </a:endParaRPr>
          </a:p>
        </p:txBody>
      </p:sp>
      <p:sp>
        <p:nvSpPr>
          <p:cNvPr id="8" name="Rectangle 7"/>
          <p:cNvSpPr/>
          <p:nvPr/>
        </p:nvSpPr>
        <p:spPr>
          <a:xfrm>
            <a:off x="5364088" y="1114916"/>
            <a:ext cx="1800200" cy="932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sz="1400" b="1" dirty="0" err="1" smtClean="0">
                <a:latin typeface="Courier New" pitchFamily="49" charset="0"/>
                <a:cs typeface="Courier New" pitchFamily="49" charset="0"/>
              </a:rPr>
              <a:t>Sidebar</a:t>
            </a:r>
            <a:endParaRPr lang="sv-SE" sz="1400" dirty="0">
              <a:latin typeface="Courier New" pitchFamily="49" charset="0"/>
              <a:cs typeface="Courier New" pitchFamily="49" charset="0"/>
            </a:endParaRPr>
          </a:p>
        </p:txBody>
      </p:sp>
      <p:cxnSp>
        <p:nvCxnSpPr>
          <p:cNvPr id="7" name="Straight Arrow Connector 6"/>
          <p:cNvCxnSpPr/>
          <p:nvPr/>
        </p:nvCxnSpPr>
        <p:spPr>
          <a:xfrm>
            <a:off x="2247071" y="3289548"/>
            <a:ext cx="3045009"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11269" y="1899792"/>
            <a:ext cx="573099"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560328" y="1870988"/>
            <a:ext cx="72008" cy="7200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13" name="Group 12"/>
          <p:cNvGrpSpPr/>
          <p:nvPr/>
        </p:nvGrpSpPr>
        <p:grpSpPr>
          <a:xfrm>
            <a:off x="5796136" y="4556495"/>
            <a:ext cx="1623377" cy="792088"/>
            <a:chOff x="251520" y="4663307"/>
            <a:chExt cx="1623377" cy="792088"/>
          </a:xfrm>
        </p:grpSpPr>
        <p:pic>
          <p:nvPicPr>
            <p:cNvPr id="14" name="Picture 10" descr="S:\dfm\info\icons\v-collections\v_collections_png\software_graphics_media\64x64\shadow\fi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94778" y="4772757"/>
              <a:ext cx="1080119" cy="584775"/>
            </a:xfrm>
            <a:prstGeom prst="rect">
              <a:avLst/>
            </a:prstGeom>
            <a:noFill/>
          </p:spPr>
          <p:txBody>
            <a:bodyPr wrap="square" rtlCol="0">
              <a:spAutoFit/>
            </a:bodyPr>
            <a:lstStyle/>
            <a:p>
              <a:pPr algn="ctr"/>
              <a:r>
                <a:rPr lang="sv-SE" sz="1600" dirty="0" smtClean="0">
                  <a:latin typeface="Minya Nouvelle" pitchFamily="2" charset="0"/>
                </a:rPr>
                <a:t>Se demo </a:t>
              </a:r>
              <a:br>
                <a:rPr lang="sv-SE" sz="1600" dirty="0" smtClean="0">
                  <a:latin typeface="Minya Nouvelle" pitchFamily="2" charset="0"/>
                </a:rPr>
              </a:br>
              <a:r>
                <a:rPr lang="sv-SE" sz="1600" dirty="0" smtClean="0">
                  <a:latin typeface="Minya Nouvelle" pitchFamily="2" charset="0"/>
                </a:rPr>
                <a:t>#7</a:t>
              </a:r>
            </a:p>
          </p:txBody>
        </p:sp>
        <p:sp>
          <p:nvSpPr>
            <p:cNvPr id="16" name="Rounded Rectangle 15"/>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40152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min/max </a:t>
            </a:r>
            <a:r>
              <a:rPr lang="sv-SE" dirty="0" err="1" smtClean="0"/>
              <a:t>width</a:t>
            </a:r>
            <a:r>
              <a:rPr lang="sv-SE" dirty="0" smtClean="0"/>
              <a:t>/</a:t>
            </a:r>
            <a:r>
              <a:rPr lang="sv-SE" dirty="0" err="1" smtClean="0"/>
              <a:t>height</a:t>
            </a:r>
            <a:endParaRPr lang="sv-SE" dirty="0"/>
          </a:p>
        </p:txBody>
      </p:sp>
      <p:grpSp>
        <p:nvGrpSpPr>
          <p:cNvPr id="4" name="Group 3"/>
          <p:cNvGrpSpPr/>
          <p:nvPr/>
        </p:nvGrpSpPr>
        <p:grpSpPr>
          <a:xfrm>
            <a:off x="6975804" y="3937620"/>
            <a:ext cx="2016224" cy="1492343"/>
            <a:chOff x="6732240" y="1301860"/>
            <a:chExt cx="2016224" cy="1492343"/>
          </a:xfrm>
        </p:grpSpPr>
        <p:pic>
          <p:nvPicPr>
            <p:cNvPr id="5"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basic_foundation\48x48\shadow\sign_w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32240" y="2209428"/>
              <a:ext cx="2016224" cy="584775"/>
            </a:xfrm>
            <a:prstGeom prst="rect">
              <a:avLst/>
            </a:prstGeom>
            <a:noFill/>
          </p:spPr>
          <p:txBody>
            <a:bodyPr wrap="square" rtlCol="0">
              <a:spAutoFit/>
            </a:bodyPr>
            <a:lstStyle/>
            <a:p>
              <a:pPr algn="ctr"/>
              <a:r>
                <a:rPr lang="sv-SE" sz="1600" dirty="0" smtClean="0">
                  <a:latin typeface="Minya Nouvelle" pitchFamily="2" charset="0"/>
                </a:rPr>
                <a:t>Stöds först från och med IE7</a:t>
              </a:r>
            </a:p>
          </p:txBody>
        </p:sp>
      </p:grpSp>
      <p:graphicFrame>
        <p:nvGraphicFramePr>
          <p:cNvPr id="9" name="Table 8"/>
          <p:cNvGraphicFramePr>
            <a:graphicFrameLocks noGrp="1"/>
          </p:cNvGraphicFramePr>
          <p:nvPr>
            <p:extLst>
              <p:ext uri="{D42A27DB-BD31-4B8C-83A1-F6EECF244321}">
                <p14:modId xmlns:p14="http://schemas.microsoft.com/office/powerpoint/2010/main" val="1618516079"/>
              </p:ext>
            </p:extLst>
          </p:nvPr>
        </p:nvGraphicFramePr>
        <p:xfrm>
          <a:off x="506922" y="3774503"/>
          <a:ext cx="2269082" cy="1676400"/>
        </p:xfrm>
        <a:graphic>
          <a:graphicData uri="http://schemas.openxmlformats.org/drawingml/2006/table">
            <a:tbl>
              <a:tblPr firstRow="1" bandRow="1">
                <a:tableStyleId>{93296810-A885-4BE3-A3E7-6D5BEEA58F35}</a:tableStyleId>
              </a:tblPr>
              <a:tblGrid>
                <a:gridCol w="2269082"/>
              </a:tblGrid>
              <a:tr h="288032">
                <a:tc>
                  <a:txBody>
                    <a:bodyPr/>
                    <a:lstStyle/>
                    <a:p>
                      <a:r>
                        <a:rPr lang="sv-SE" sz="1600" dirty="0" smtClean="0"/>
                        <a:t>egenskaper</a:t>
                      </a:r>
                      <a:endParaRPr lang="sv-SE" sz="1600" dirty="0"/>
                    </a:p>
                  </a:txBody>
                  <a:tcPr/>
                </a:tc>
              </a:tr>
              <a:tr h="288032">
                <a:tc>
                  <a:txBody>
                    <a:bodyPr/>
                    <a:lstStyle/>
                    <a:p>
                      <a:r>
                        <a:rPr lang="sv-SE" sz="1600" dirty="0" smtClean="0"/>
                        <a:t>min-</a:t>
                      </a:r>
                      <a:r>
                        <a:rPr lang="sv-SE" sz="1600" dirty="0" err="1" smtClean="0"/>
                        <a:t>width</a:t>
                      </a:r>
                      <a:endParaRPr lang="sv-SE" sz="1600" dirty="0"/>
                    </a:p>
                  </a:txBody>
                  <a:tcPr/>
                </a:tc>
              </a:tr>
              <a:tr h="288032">
                <a:tc>
                  <a:txBody>
                    <a:bodyPr/>
                    <a:lstStyle/>
                    <a:p>
                      <a:r>
                        <a:rPr lang="sv-SE" sz="1600" dirty="0" smtClean="0"/>
                        <a:t>min-</a:t>
                      </a:r>
                      <a:r>
                        <a:rPr lang="sv-SE" sz="1600" dirty="0" err="1" smtClean="0"/>
                        <a:t>height</a:t>
                      </a:r>
                      <a:endParaRPr lang="sv-SE" sz="1600" dirty="0"/>
                    </a:p>
                  </a:txBody>
                  <a:tcPr/>
                </a:tc>
              </a:tr>
              <a:tr h="288032">
                <a:tc>
                  <a:txBody>
                    <a:bodyPr/>
                    <a:lstStyle/>
                    <a:p>
                      <a:r>
                        <a:rPr lang="sv-SE" sz="1600" dirty="0" smtClean="0"/>
                        <a:t>max-</a:t>
                      </a:r>
                      <a:r>
                        <a:rPr lang="sv-SE" sz="1600" dirty="0" err="1" smtClean="0"/>
                        <a:t>height</a:t>
                      </a:r>
                      <a:endParaRPr lang="sv-SE" sz="1600" dirty="0"/>
                    </a:p>
                  </a:txBody>
                  <a:tcPr/>
                </a:tc>
              </a:tr>
              <a:tr h="288032">
                <a:tc>
                  <a:txBody>
                    <a:bodyPr/>
                    <a:lstStyle/>
                    <a:p>
                      <a:r>
                        <a:rPr lang="sv-SE" sz="1600" dirty="0" smtClean="0"/>
                        <a:t>min-</a:t>
                      </a:r>
                      <a:r>
                        <a:rPr lang="sv-SE" sz="1600" dirty="0" err="1" smtClean="0"/>
                        <a:t>height</a:t>
                      </a:r>
                      <a:endParaRPr lang="sv-SE" sz="1600" dirty="0"/>
                    </a:p>
                  </a:txBody>
                  <a:tcPr/>
                </a:tc>
              </a:tr>
            </a:tbl>
          </a:graphicData>
        </a:graphic>
      </p:graphicFrame>
      <p:sp>
        <p:nvSpPr>
          <p:cNvPr id="10" name="Rectangle 9"/>
          <p:cNvSpPr/>
          <p:nvPr/>
        </p:nvSpPr>
        <p:spPr>
          <a:xfrm>
            <a:off x="507122" y="1125874"/>
            <a:ext cx="3416806" cy="2209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1" name="Rectangle 10"/>
          <p:cNvSpPr/>
          <p:nvPr/>
        </p:nvSpPr>
        <p:spPr>
          <a:xfrm>
            <a:off x="862971" y="1202074"/>
            <a:ext cx="1836821" cy="20203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2" name="Rectangle 11"/>
          <p:cNvSpPr/>
          <p:nvPr/>
        </p:nvSpPr>
        <p:spPr>
          <a:xfrm>
            <a:off x="939172" y="1278274"/>
            <a:ext cx="1734778" cy="2525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13" name="Rectangle 12"/>
          <p:cNvSpPr/>
          <p:nvPr/>
        </p:nvSpPr>
        <p:spPr>
          <a:xfrm>
            <a:off x="2258324" y="1567834"/>
            <a:ext cx="408182" cy="13258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14" name="Rectangle 13"/>
          <p:cNvSpPr/>
          <p:nvPr/>
        </p:nvSpPr>
        <p:spPr>
          <a:xfrm>
            <a:off x="939171" y="1567834"/>
            <a:ext cx="204091" cy="13258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ectangle 14"/>
          <p:cNvSpPr/>
          <p:nvPr/>
        </p:nvSpPr>
        <p:spPr>
          <a:xfrm>
            <a:off x="1178974" y="1567834"/>
            <a:ext cx="1020456" cy="1325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16" name="Rectangle 15"/>
          <p:cNvSpPr/>
          <p:nvPr/>
        </p:nvSpPr>
        <p:spPr>
          <a:xfrm>
            <a:off x="926111" y="2950982"/>
            <a:ext cx="1734771" cy="1894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7" name="Rectangle 16"/>
          <p:cNvSpPr/>
          <p:nvPr/>
        </p:nvSpPr>
        <p:spPr>
          <a:xfrm>
            <a:off x="4567110" y="1125874"/>
            <a:ext cx="3416806" cy="2209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sv-SE"/>
          </a:p>
        </p:txBody>
      </p:sp>
      <p:sp>
        <p:nvSpPr>
          <p:cNvPr id="18" name="Rectangle 17"/>
          <p:cNvSpPr/>
          <p:nvPr/>
        </p:nvSpPr>
        <p:spPr>
          <a:xfrm>
            <a:off x="4686796" y="1202074"/>
            <a:ext cx="3177433" cy="20203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9" name="Rectangle 18"/>
          <p:cNvSpPr/>
          <p:nvPr/>
        </p:nvSpPr>
        <p:spPr>
          <a:xfrm>
            <a:off x="4762996" y="1278274"/>
            <a:ext cx="3000913" cy="2525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20" name="Rectangle 19"/>
          <p:cNvSpPr/>
          <p:nvPr/>
        </p:nvSpPr>
        <p:spPr>
          <a:xfrm>
            <a:off x="7044742" y="1569702"/>
            <a:ext cx="706095" cy="13258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sv-SE"/>
          </a:p>
        </p:txBody>
      </p:sp>
      <p:sp>
        <p:nvSpPr>
          <p:cNvPr id="21" name="Rectangle 20"/>
          <p:cNvSpPr/>
          <p:nvPr/>
        </p:nvSpPr>
        <p:spPr>
          <a:xfrm>
            <a:off x="4762996" y="1567834"/>
            <a:ext cx="353048" cy="13258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2" name="Rectangle 21"/>
          <p:cNvSpPr/>
          <p:nvPr/>
        </p:nvSpPr>
        <p:spPr>
          <a:xfrm>
            <a:off x="5210564" y="1569702"/>
            <a:ext cx="1765240" cy="1325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23" name="Rectangle 22"/>
          <p:cNvSpPr/>
          <p:nvPr/>
        </p:nvSpPr>
        <p:spPr>
          <a:xfrm>
            <a:off x="4749936" y="2950982"/>
            <a:ext cx="3000901" cy="1894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cxnSp>
        <p:nvCxnSpPr>
          <p:cNvPr id="25" name="Straight Connector 24"/>
          <p:cNvCxnSpPr/>
          <p:nvPr/>
        </p:nvCxnSpPr>
        <p:spPr>
          <a:xfrm>
            <a:off x="2699792" y="1057300"/>
            <a:ext cx="0" cy="252028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49184" y="1057300"/>
            <a:ext cx="0" cy="252028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884368" y="1057300"/>
            <a:ext cx="0" cy="252028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65608" y="1057300"/>
            <a:ext cx="0" cy="252028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239164" y="2232642"/>
            <a:ext cx="46062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42104" y="2204260"/>
            <a:ext cx="72008" cy="7200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2" name="Oval 31"/>
          <p:cNvSpPr/>
          <p:nvPr/>
        </p:nvSpPr>
        <p:spPr>
          <a:xfrm>
            <a:off x="7833960" y="2209428"/>
            <a:ext cx="72008" cy="7200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34" name="Straight Arrow Connector 33"/>
          <p:cNvCxnSpPr/>
          <p:nvPr/>
        </p:nvCxnSpPr>
        <p:spPr>
          <a:xfrm>
            <a:off x="7821376" y="2237974"/>
            <a:ext cx="495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37025" y="3335674"/>
            <a:ext cx="1425390" cy="369332"/>
          </a:xfrm>
          <a:prstGeom prst="rect">
            <a:avLst/>
          </a:prstGeom>
          <a:noFill/>
        </p:spPr>
        <p:txBody>
          <a:bodyPr wrap="none" rtlCol="0">
            <a:spAutoFit/>
          </a:bodyPr>
          <a:lstStyle/>
          <a:p>
            <a:r>
              <a:rPr lang="sv-SE" b="1" dirty="0" smtClean="0">
                <a:solidFill>
                  <a:srgbClr val="C00000"/>
                </a:solidFill>
                <a:latin typeface="Courier New" pitchFamily="49" charset="0"/>
                <a:cs typeface="Courier New" pitchFamily="49" charset="0"/>
              </a:rPr>
              <a:t>min-</a:t>
            </a:r>
            <a:r>
              <a:rPr lang="sv-SE" b="1" dirty="0" err="1" smtClean="0">
                <a:solidFill>
                  <a:srgbClr val="C00000"/>
                </a:solidFill>
                <a:latin typeface="Courier New" pitchFamily="49" charset="0"/>
                <a:cs typeface="Courier New" pitchFamily="49" charset="0"/>
              </a:rPr>
              <a:t>width</a:t>
            </a:r>
            <a:endParaRPr lang="sv-SE" b="1" dirty="0" smtClean="0">
              <a:solidFill>
                <a:srgbClr val="C00000"/>
              </a:solidFill>
              <a:latin typeface="Courier New" pitchFamily="49" charset="0"/>
              <a:cs typeface="Courier New" pitchFamily="49" charset="0"/>
            </a:endParaRPr>
          </a:p>
        </p:txBody>
      </p:sp>
      <p:sp>
        <p:nvSpPr>
          <p:cNvPr id="36" name="TextBox 35"/>
          <p:cNvSpPr txBox="1"/>
          <p:nvPr/>
        </p:nvSpPr>
        <p:spPr>
          <a:xfrm>
            <a:off x="5652120" y="3341080"/>
            <a:ext cx="1425390" cy="369332"/>
          </a:xfrm>
          <a:prstGeom prst="rect">
            <a:avLst/>
          </a:prstGeom>
          <a:noFill/>
        </p:spPr>
        <p:txBody>
          <a:bodyPr wrap="none" rtlCol="0">
            <a:spAutoFit/>
          </a:bodyPr>
          <a:lstStyle/>
          <a:p>
            <a:r>
              <a:rPr lang="sv-SE" b="1" dirty="0" smtClean="0">
                <a:solidFill>
                  <a:srgbClr val="C00000"/>
                </a:solidFill>
                <a:latin typeface="Courier New" pitchFamily="49" charset="0"/>
                <a:cs typeface="Courier New" pitchFamily="49" charset="0"/>
              </a:rPr>
              <a:t>max-</a:t>
            </a:r>
            <a:r>
              <a:rPr lang="sv-SE" b="1" dirty="0" err="1" smtClean="0">
                <a:solidFill>
                  <a:srgbClr val="C00000"/>
                </a:solidFill>
                <a:latin typeface="Courier New" pitchFamily="49" charset="0"/>
                <a:cs typeface="Courier New" pitchFamily="49" charset="0"/>
              </a:rPr>
              <a:t>width</a:t>
            </a:r>
            <a:endParaRPr lang="sv-SE" b="1" dirty="0" smtClean="0">
              <a:solidFill>
                <a:srgbClr val="C00000"/>
              </a:solidFill>
              <a:latin typeface="Courier New" pitchFamily="49" charset="0"/>
              <a:cs typeface="Courier New" pitchFamily="49" charset="0"/>
            </a:endParaRPr>
          </a:p>
        </p:txBody>
      </p:sp>
      <p:sp>
        <p:nvSpPr>
          <p:cNvPr id="37" name="Rectangle 36"/>
          <p:cNvSpPr/>
          <p:nvPr/>
        </p:nvSpPr>
        <p:spPr>
          <a:xfrm>
            <a:off x="2998800" y="4009628"/>
            <a:ext cx="3528392"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#container </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max-width</a:t>
            </a:r>
            <a:r>
              <a:rPr lang="en-US" sz="1400" b="1" dirty="0" smtClean="0">
                <a:solidFill>
                  <a:schemeClr val="tx1"/>
                </a:solidFill>
                <a:latin typeface="Courier New" pitchFamily="49" charset="0"/>
                <a:cs typeface="Courier New" pitchFamily="49" charset="0"/>
              </a:rPr>
              <a:t>: 1480px;</a:t>
            </a:r>
          </a:p>
          <a:p>
            <a:r>
              <a:rPr lang="en-US" sz="1400" b="1" dirty="0" smtClean="0">
                <a:solidFill>
                  <a:srgbClr val="0070C0"/>
                </a:solidFill>
                <a:latin typeface="Courier New" pitchFamily="49" charset="0"/>
                <a:cs typeface="Courier New" pitchFamily="49" charset="0"/>
              </a:rPr>
              <a:t>  min-width</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960px</a:t>
            </a:r>
            <a:r>
              <a:rPr lang="en-US" sz="1400" b="1" dirty="0">
                <a:solidFill>
                  <a:schemeClr val="tx1"/>
                </a:solidFill>
                <a:latin typeface="Courier New" pitchFamily="49" charset="0"/>
                <a:cs typeface="Courier New" pitchFamily="49" charset="0"/>
              </a:rPr>
              <a:t>;</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331864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Tables</a:t>
            </a:r>
            <a:endParaRPr lang="sv-SE" dirty="0"/>
          </a:p>
        </p:txBody>
      </p:sp>
      <p:sp>
        <p:nvSpPr>
          <p:cNvPr id="3" name="Subtitle 2"/>
          <p:cNvSpPr>
            <a:spLocks noGrp="1"/>
          </p:cNvSpPr>
          <p:nvPr>
            <p:ph type="subTitle" idx="1"/>
          </p:nvPr>
        </p:nvSpPr>
        <p:spPr>
          <a:xfrm>
            <a:off x="1331640" y="2209428"/>
            <a:ext cx="6400800" cy="1460500"/>
          </a:xfrm>
        </p:spPr>
        <p:txBody>
          <a:bodyPr/>
          <a:lstStyle/>
          <a:p>
            <a:r>
              <a:rPr lang="sv-SE" sz="3600" dirty="0" smtClean="0"/>
              <a:t>Table layout is </a:t>
            </a:r>
            <a:r>
              <a:rPr lang="sv-SE" sz="3600" dirty="0" err="1" smtClean="0"/>
              <a:t>dead</a:t>
            </a:r>
            <a:r>
              <a:rPr lang="sv-SE" sz="3600" dirty="0" smtClean="0"/>
              <a:t>, long live table layout!</a:t>
            </a:r>
          </a:p>
          <a:p>
            <a:endParaRPr lang="sv-SE" sz="3600" dirty="0"/>
          </a:p>
          <a:p>
            <a:r>
              <a:rPr lang="sv-SE" sz="3600" dirty="0">
                <a:hlinkClick r:id="rId2"/>
              </a:rPr>
              <a:t>http://www.w3.org/TR/CSS21/tables.html</a:t>
            </a:r>
            <a:endParaRPr lang="sv-SE" sz="3600" dirty="0"/>
          </a:p>
        </p:txBody>
      </p:sp>
    </p:spTree>
    <p:extLst>
      <p:ext uri="{BB962C8B-B14F-4D97-AF65-F5344CB8AC3E}">
        <p14:creationId xmlns:p14="http://schemas.microsoft.com/office/powerpoint/2010/main" val="12638238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Sprites</a:t>
            </a:r>
            <a:endParaRPr lang="sv-SE" dirty="0"/>
          </a:p>
        </p:txBody>
      </p:sp>
      <p:pic>
        <p:nvPicPr>
          <p:cNvPr id="4" name="Picture 2" descr="http://www.studio-quena.be/cyborgjeff/site/wp-content/uploads/2008/11/giana-sisters-screenshot.gif"/>
          <p:cNvPicPr>
            <a:picLocks noChangeAspect="1" noChangeArrowheads="1"/>
          </p:cNvPicPr>
          <p:nvPr/>
        </p:nvPicPr>
        <p:blipFill>
          <a:blip r:embed="rId2" cstate="print"/>
          <a:srcRect/>
          <a:stretch>
            <a:fillRect/>
          </a:stretch>
        </p:blipFill>
        <p:spPr bwMode="auto">
          <a:xfrm>
            <a:off x="1619672" y="1281300"/>
            <a:ext cx="5913120" cy="3695700"/>
          </a:xfrm>
          <a:prstGeom prst="rect">
            <a:avLst/>
          </a:prstGeom>
          <a:noFill/>
        </p:spPr>
      </p:pic>
    </p:spTree>
    <p:extLst>
      <p:ext uri="{BB962C8B-B14F-4D97-AF65-F5344CB8AC3E}">
        <p14:creationId xmlns:p14="http://schemas.microsoft.com/office/powerpoint/2010/main" val="1304501813"/>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Sprites</a:t>
            </a:r>
            <a:endParaRPr lang="sv-SE" dirty="0"/>
          </a:p>
        </p:txBody>
      </p:sp>
      <p:pic>
        <p:nvPicPr>
          <p:cNvPr id="5" name="Picture 2"/>
          <p:cNvPicPr>
            <a:picLocks noChangeAspect="1" noChangeArrowheads="1"/>
          </p:cNvPicPr>
          <p:nvPr/>
        </p:nvPicPr>
        <p:blipFill>
          <a:blip r:embed="rId2" cstate="print"/>
          <a:srcRect/>
          <a:stretch>
            <a:fillRect/>
          </a:stretch>
        </p:blipFill>
        <p:spPr bwMode="auto">
          <a:xfrm>
            <a:off x="3288310" y="1170389"/>
            <a:ext cx="2098731" cy="4109403"/>
          </a:xfrm>
          <a:prstGeom prst="rect">
            <a:avLst/>
          </a:prstGeom>
          <a:noFill/>
          <a:ln w="9525">
            <a:noFill/>
            <a:miter lim="800000"/>
            <a:headEnd/>
            <a:tailEnd/>
          </a:ln>
        </p:spPr>
      </p:pic>
      <p:sp>
        <p:nvSpPr>
          <p:cNvPr id="6" name="Freeform 5"/>
          <p:cNvSpPr/>
          <p:nvPr/>
        </p:nvSpPr>
        <p:spPr>
          <a:xfrm>
            <a:off x="2220563" y="1088229"/>
            <a:ext cx="3322143" cy="4266389"/>
          </a:xfrm>
          <a:custGeom>
            <a:avLst/>
            <a:gdLst>
              <a:gd name="connsiteX0" fmla="*/ 0 w 1600200"/>
              <a:gd name="connsiteY0" fmla="*/ 0 h 1494100"/>
              <a:gd name="connsiteX1" fmla="*/ 1600200 w 1600200"/>
              <a:gd name="connsiteY1" fmla="*/ 0 h 1494100"/>
              <a:gd name="connsiteX2" fmla="*/ 1600200 w 1600200"/>
              <a:gd name="connsiteY2" fmla="*/ 1494100 h 1494100"/>
              <a:gd name="connsiteX3" fmla="*/ 0 w 1600200"/>
              <a:gd name="connsiteY3" fmla="*/ 1494100 h 1494100"/>
              <a:gd name="connsiteX4" fmla="*/ 0 w 1600200"/>
              <a:gd name="connsiteY4" fmla="*/ 0 h 1494100"/>
              <a:gd name="connsiteX5" fmla="*/ 186763 w 1600200"/>
              <a:gd name="connsiteY5" fmla="*/ 186763 h 1494100"/>
              <a:gd name="connsiteX6" fmla="*/ 186763 w 1600200"/>
              <a:gd name="connsiteY6" fmla="*/ 1307338 h 1494100"/>
              <a:gd name="connsiteX7" fmla="*/ 1413438 w 1600200"/>
              <a:gd name="connsiteY7" fmla="*/ 1307338 h 1494100"/>
              <a:gd name="connsiteX8" fmla="*/ 1413438 w 1600200"/>
              <a:gd name="connsiteY8" fmla="*/ 186763 h 1494100"/>
              <a:gd name="connsiteX9" fmla="*/ 186763 w 1600200"/>
              <a:gd name="connsiteY9" fmla="*/ 186763 h 1494100"/>
              <a:gd name="connsiteX0" fmla="*/ 0 w 2961190"/>
              <a:gd name="connsiteY0" fmla="*/ 0 h 1494100"/>
              <a:gd name="connsiteX1" fmla="*/ 1600200 w 2961190"/>
              <a:gd name="connsiteY1" fmla="*/ 0 h 1494100"/>
              <a:gd name="connsiteX2" fmla="*/ 2961190 w 2961190"/>
              <a:gd name="connsiteY2" fmla="*/ 1491206 h 1494100"/>
              <a:gd name="connsiteX3" fmla="*/ 0 w 2961190"/>
              <a:gd name="connsiteY3" fmla="*/ 1494100 h 1494100"/>
              <a:gd name="connsiteX4" fmla="*/ 0 w 2961190"/>
              <a:gd name="connsiteY4" fmla="*/ 0 h 1494100"/>
              <a:gd name="connsiteX5" fmla="*/ 186763 w 2961190"/>
              <a:gd name="connsiteY5" fmla="*/ 186763 h 1494100"/>
              <a:gd name="connsiteX6" fmla="*/ 186763 w 2961190"/>
              <a:gd name="connsiteY6" fmla="*/ 1307338 h 1494100"/>
              <a:gd name="connsiteX7" fmla="*/ 1413438 w 2961190"/>
              <a:gd name="connsiteY7" fmla="*/ 1307338 h 1494100"/>
              <a:gd name="connsiteX8" fmla="*/ 1413438 w 2961190"/>
              <a:gd name="connsiteY8" fmla="*/ 186763 h 1494100"/>
              <a:gd name="connsiteX9" fmla="*/ 186763 w 2961190"/>
              <a:gd name="connsiteY9" fmla="*/ 186763 h 1494100"/>
              <a:gd name="connsiteX0" fmla="*/ 0 w 2966012"/>
              <a:gd name="connsiteY0" fmla="*/ 0 h 1494100"/>
              <a:gd name="connsiteX1" fmla="*/ 2966012 w 2966012"/>
              <a:gd name="connsiteY1" fmla="*/ 11574 h 1494100"/>
              <a:gd name="connsiteX2" fmla="*/ 2961190 w 2966012"/>
              <a:gd name="connsiteY2" fmla="*/ 1491206 h 1494100"/>
              <a:gd name="connsiteX3" fmla="*/ 0 w 2966012"/>
              <a:gd name="connsiteY3" fmla="*/ 1494100 h 1494100"/>
              <a:gd name="connsiteX4" fmla="*/ 0 w 2966012"/>
              <a:gd name="connsiteY4" fmla="*/ 0 h 1494100"/>
              <a:gd name="connsiteX5" fmla="*/ 186763 w 2966012"/>
              <a:gd name="connsiteY5" fmla="*/ 186763 h 1494100"/>
              <a:gd name="connsiteX6" fmla="*/ 186763 w 2966012"/>
              <a:gd name="connsiteY6" fmla="*/ 1307338 h 1494100"/>
              <a:gd name="connsiteX7" fmla="*/ 1413438 w 2966012"/>
              <a:gd name="connsiteY7" fmla="*/ 1307338 h 1494100"/>
              <a:gd name="connsiteX8" fmla="*/ 1413438 w 2966012"/>
              <a:gd name="connsiteY8" fmla="*/ 186763 h 1494100"/>
              <a:gd name="connsiteX9" fmla="*/ 186763 w 2966012"/>
              <a:gd name="connsiteY9" fmla="*/ 186763 h 1494100"/>
              <a:gd name="connsiteX0" fmla="*/ 0 w 2977587"/>
              <a:gd name="connsiteY0" fmla="*/ 0 h 1887639"/>
              <a:gd name="connsiteX1" fmla="*/ 2977587 w 2977587"/>
              <a:gd name="connsiteY1" fmla="*/ 405113 h 1887639"/>
              <a:gd name="connsiteX2" fmla="*/ 2972765 w 2977587"/>
              <a:gd name="connsiteY2" fmla="*/ 1884745 h 1887639"/>
              <a:gd name="connsiteX3" fmla="*/ 11575 w 2977587"/>
              <a:gd name="connsiteY3" fmla="*/ 1887639 h 1887639"/>
              <a:gd name="connsiteX4" fmla="*/ 0 w 2977587"/>
              <a:gd name="connsiteY4" fmla="*/ 0 h 1887639"/>
              <a:gd name="connsiteX5" fmla="*/ 198338 w 2977587"/>
              <a:gd name="connsiteY5" fmla="*/ 580302 h 1887639"/>
              <a:gd name="connsiteX6" fmla="*/ 198338 w 2977587"/>
              <a:gd name="connsiteY6" fmla="*/ 1700877 h 1887639"/>
              <a:gd name="connsiteX7" fmla="*/ 1425013 w 2977587"/>
              <a:gd name="connsiteY7" fmla="*/ 1700877 h 1887639"/>
              <a:gd name="connsiteX8" fmla="*/ 1425013 w 2977587"/>
              <a:gd name="connsiteY8" fmla="*/ 580302 h 1887639"/>
              <a:gd name="connsiteX9" fmla="*/ 198338 w 2977587"/>
              <a:gd name="connsiteY9" fmla="*/ 580302 h 1887639"/>
              <a:gd name="connsiteX0" fmla="*/ 0 w 2989162"/>
              <a:gd name="connsiteY0" fmla="*/ 0 h 1887639"/>
              <a:gd name="connsiteX1" fmla="*/ 2989162 w 2989162"/>
              <a:gd name="connsiteY1" fmla="*/ 11573 h 1887639"/>
              <a:gd name="connsiteX2" fmla="*/ 2972765 w 2989162"/>
              <a:gd name="connsiteY2" fmla="*/ 1884745 h 1887639"/>
              <a:gd name="connsiteX3" fmla="*/ 11575 w 2989162"/>
              <a:gd name="connsiteY3" fmla="*/ 1887639 h 1887639"/>
              <a:gd name="connsiteX4" fmla="*/ 0 w 2989162"/>
              <a:gd name="connsiteY4" fmla="*/ 0 h 1887639"/>
              <a:gd name="connsiteX5" fmla="*/ 198338 w 2989162"/>
              <a:gd name="connsiteY5" fmla="*/ 580302 h 1887639"/>
              <a:gd name="connsiteX6" fmla="*/ 198338 w 2989162"/>
              <a:gd name="connsiteY6" fmla="*/ 1700877 h 1887639"/>
              <a:gd name="connsiteX7" fmla="*/ 1425013 w 2989162"/>
              <a:gd name="connsiteY7" fmla="*/ 1700877 h 1887639"/>
              <a:gd name="connsiteX8" fmla="*/ 1425013 w 2989162"/>
              <a:gd name="connsiteY8" fmla="*/ 580302 h 1887639"/>
              <a:gd name="connsiteX9" fmla="*/ 198338 w 2989162"/>
              <a:gd name="connsiteY9" fmla="*/ 580302 h 1887639"/>
              <a:gd name="connsiteX0" fmla="*/ 0 w 2989162"/>
              <a:gd name="connsiteY0" fmla="*/ 0 h 2802039"/>
              <a:gd name="connsiteX1" fmla="*/ 2989162 w 2989162"/>
              <a:gd name="connsiteY1" fmla="*/ 925973 h 2802039"/>
              <a:gd name="connsiteX2" fmla="*/ 2972765 w 2989162"/>
              <a:gd name="connsiteY2" fmla="*/ 2799145 h 2802039"/>
              <a:gd name="connsiteX3" fmla="*/ 11575 w 2989162"/>
              <a:gd name="connsiteY3" fmla="*/ 2802039 h 2802039"/>
              <a:gd name="connsiteX4" fmla="*/ 0 w 2989162"/>
              <a:gd name="connsiteY4" fmla="*/ 0 h 2802039"/>
              <a:gd name="connsiteX5" fmla="*/ 198338 w 2989162"/>
              <a:gd name="connsiteY5" fmla="*/ 1494702 h 2802039"/>
              <a:gd name="connsiteX6" fmla="*/ 198338 w 2989162"/>
              <a:gd name="connsiteY6" fmla="*/ 2615277 h 2802039"/>
              <a:gd name="connsiteX7" fmla="*/ 1425013 w 2989162"/>
              <a:gd name="connsiteY7" fmla="*/ 2615277 h 2802039"/>
              <a:gd name="connsiteX8" fmla="*/ 1425013 w 2989162"/>
              <a:gd name="connsiteY8" fmla="*/ 1494702 h 2802039"/>
              <a:gd name="connsiteX9" fmla="*/ 198338 w 2989162"/>
              <a:gd name="connsiteY9" fmla="*/ 1494702 h 2802039"/>
              <a:gd name="connsiteX0" fmla="*/ 0 w 3048000"/>
              <a:gd name="connsiteY0" fmla="*/ 0 h 2802039"/>
              <a:gd name="connsiteX1" fmla="*/ 3048000 w 3048000"/>
              <a:gd name="connsiteY1" fmla="*/ 0 h 2802039"/>
              <a:gd name="connsiteX2" fmla="*/ 2972765 w 3048000"/>
              <a:gd name="connsiteY2" fmla="*/ 2799145 h 2802039"/>
              <a:gd name="connsiteX3" fmla="*/ 11575 w 3048000"/>
              <a:gd name="connsiteY3" fmla="*/ 2802039 h 2802039"/>
              <a:gd name="connsiteX4" fmla="*/ 0 w 3048000"/>
              <a:gd name="connsiteY4" fmla="*/ 0 h 2802039"/>
              <a:gd name="connsiteX5" fmla="*/ 198338 w 3048000"/>
              <a:gd name="connsiteY5" fmla="*/ 1494702 h 2802039"/>
              <a:gd name="connsiteX6" fmla="*/ 198338 w 3048000"/>
              <a:gd name="connsiteY6" fmla="*/ 2615277 h 2802039"/>
              <a:gd name="connsiteX7" fmla="*/ 1425013 w 3048000"/>
              <a:gd name="connsiteY7" fmla="*/ 2615277 h 2802039"/>
              <a:gd name="connsiteX8" fmla="*/ 1425013 w 3048000"/>
              <a:gd name="connsiteY8" fmla="*/ 1494702 h 2802039"/>
              <a:gd name="connsiteX9" fmla="*/ 198338 w 3048000"/>
              <a:gd name="connsiteY9" fmla="*/ 1494702 h 2802039"/>
              <a:gd name="connsiteX0" fmla="*/ 0 w 2974372"/>
              <a:gd name="connsiteY0" fmla="*/ 0 h 2802039"/>
              <a:gd name="connsiteX1" fmla="*/ 2971800 w 2974372"/>
              <a:gd name="connsiteY1" fmla="*/ 0 h 2802039"/>
              <a:gd name="connsiteX2" fmla="*/ 2972765 w 2974372"/>
              <a:gd name="connsiteY2" fmla="*/ 2799145 h 2802039"/>
              <a:gd name="connsiteX3" fmla="*/ 11575 w 2974372"/>
              <a:gd name="connsiteY3" fmla="*/ 2802039 h 2802039"/>
              <a:gd name="connsiteX4" fmla="*/ 0 w 2974372"/>
              <a:gd name="connsiteY4" fmla="*/ 0 h 2802039"/>
              <a:gd name="connsiteX5" fmla="*/ 198338 w 2974372"/>
              <a:gd name="connsiteY5" fmla="*/ 1494702 h 2802039"/>
              <a:gd name="connsiteX6" fmla="*/ 198338 w 2974372"/>
              <a:gd name="connsiteY6" fmla="*/ 2615277 h 2802039"/>
              <a:gd name="connsiteX7" fmla="*/ 1425013 w 2974372"/>
              <a:gd name="connsiteY7" fmla="*/ 2615277 h 2802039"/>
              <a:gd name="connsiteX8" fmla="*/ 1425013 w 2974372"/>
              <a:gd name="connsiteY8" fmla="*/ 1494702 h 2802039"/>
              <a:gd name="connsiteX9" fmla="*/ 198338 w 2974372"/>
              <a:gd name="connsiteY9" fmla="*/ 1494702 h 2802039"/>
              <a:gd name="connsiteX0" fmla="*/ 0 w 2973407"/>
              <a:gd name="connsiteY0" fmla="*/ 0 h 5257800"/>
              <a:gd name="connsiteX1" fmla="*/ 2971800 w 2973407"/>
              <a:gd name="connsiteY1" fmla="*/ 0 h 5257800"/>
              <a:gd name="connsiteX2" fmla="*/ 2971800 w 2973407"/>
              <a:gd name="connsiteY2" fmla="*/ 5257800 h 5257800"/>
              <a:gd name="connsiteX3" fmla="*/ 11575 w 2973407"/>
              <a:gd name="connsiteY3" fmla="*/ 2802039 h 5257800"/>
              <a:gd name="connsiteX4" fmla="*/ 0 w 2973407"/>
              <a:gd name="connsiteY4" fmla="*/ 0 h 5257800"/>
              <a:gd name="connsiteX5" fmla="*/ 198338 w 2973407"/>
              <a:gd name="connsiteY5" fmla="*/ 1494702 h 5257800"/>
              <a:gd name="connsiteX6" fmla="*/ 198338 w 2973407"/>
              <a:gd name="connsiteY6" fmla="*/ 2615277 h 5257800"/>
              <a:gd name="connsiteX7" fmla="*/ 1425013 w 2973407"/>
              <a:gd name="connsiteY7" fmla="*/ 2615277 h 5257800"/>
              <a:gd name="connsiteX8" fmla="*/ 1425013 w 2973407"/>
              <a:gd name="connsiteY8" fmla="*/ 1494702 h 5257800"/>
              <a:gd name="connsiteX9" fmla="*/ 198338 w 2973407"/>
              <a:gd name="connsiteY9" fmla="*/ 1494702 h 5257800"/>
              <a:gd name="connsiteX0" fmla="*/ 3857 w 2977264"/>
              <a:gd name="connsiteY0" fmla="*/ 0 h 5257800"/>
              <a:gd name="connsiteX1" fmla="*/ 2975657 w 2977264"/>
              <a:gd name="connsiteY1" fmla="*/ 0 h 5257800"/>
              <a:gd name="connsiteX2" fmla="*/ 2975657 w 2977264"/>
              <a:gd name="connsiteY2" fmla="*/ 5257800 h 5257800"/>
              <a:gd name="connsiteX3" fmla="*/ 3858 w 2977264"/>
              <a:gd name="connsiteY3" fmla="*/ 5257799 h 5257800"/>
              <a:gd name="connsiteX4" fmla="*/ 3857 w 2977264"/>
              <a:gd name="connsiteY4" fmla="*/ 0 h 5257800"/>
              <a:gd name="connsiteX5" fmla="*/ 202195 w 2977264"/>
              <a:gd name="connsiteY5" fmla="*/ 1494702 h 5257800"/>
              <a:gd name="connsiteX6" fmla="*/ 202195 w 2977264"/>
              <a:gd name="connsiteY6" fmla="*/ 2615277 h 5257800"/>
              <a:gd name="connsiteX7" fmla="*/ 1428870 w 2977264"/>
              <a:gd name="connsiteY7" fmla="*/ 2615277 h 5257800"/>
              <a:gd name="connsiteX8" fmla="*/ 1428870 w 2977264"/>
              <a:gd name="connsiteY8" fmla="*/ 1494702 h 5257800"/>
              <a:gd name="connsiteX9" fmla="*/ 202195 w 2977264"/>
              <a:gd name="connsiteY9" fmla="*/ 1494702 h 5257800"/>
              <a:gd name="connsiteX0" fmla="*/ 0 w 3967732"/>
              <a:gd name="connsiteY0" fmla="*/ 0 h 5257800"/>
              <a:gd name="connsiteX1" fmla="*/ 3967269 w 3967732"/>
              <a:gd name="connsiteY1" fmla="*/ 0 h 5257800"/>
              <a:gd name="connsiteX2" fmla="*/ 3967269 w 3967732"/>
              <a:gd name="connsiteY2" fmla="*/ 5257800 h 5257800"/>
              <a:gd name="connsiteX3" fmla="*/ 995470 w 3967732"/>
              <a:gd name="connsiteY3" fmla="*/ 5257799 h 5257800"/>
              <a:gd name="connsiteX4" fmla="*/ 0 w 3967732"/>
              <a:gd name="connsiteY4" fmla="*/ 0 h 5257800"/>
              <a:gd name="connsiteX5" fmla="*/ 1193807 w 3967732"/>
              <a:gd name="connsiteY5" fmla="*/ 1494702 h 5257800"/>
              <a:gd name="connsiteX6" fmla="*/ 1193807 w 3967732"/>
              <a:gd name="connsiteY6" fmla="*/ 2615277 h 5257800"/>
              <a:gd name="connsiteX7" fmla="*/ 2420482 w 3967732"/>
              <a:gd name="connsiteY7" fmla="*/ 2615277 h 5257800"/>
              <a:gd name="connsiteX8" fmla="*/ 2420482 w 3967732"/>
              <a:gd name="connsiteY8" fmla="*/ 1494702 h 5257800"/>
              <a:gd name="connsiteX9" fmla="*/ 1193807 w 3967732"/>
              <a:gd name="connsiteY9" fmla="*/ 1494702 h 5257800"/>
              <a:gd name="connsiteX0" fmla="*/ 0 w 3967732"/>
              <a:gd name="connsiteY0" fmla="*/ 0 h 5257800"/>
              <a:gd name="connsiteX1" fmla="*/ 3967269 w 3967732"/>
              <a:gd name="connsiteY1" fmla="*/ 0 h 5257800"/>
              <a:gd name="connsiteX2" fmla="*/ 3967269 w 3967732"/>
              <a:gd name="connsiteY2" fmla="*/ 5257800 h 5257800"/>
              <a:gd name="connsiteX3" fmla="*/ 17777 w 3967732"/>
              <a:gd name="connsiteY3" fmla="*/ 5240024 h 5257800"/>
              <a:gd name="connsiteX4" fmla="*/ 0 w 3967732"/>
              <a:gd name="connsiteY4" fmla="*/ 0 h 5257800"/>
              <a:gd name="connsiteX5" fmla="*/ 1193807 w 3967732"/>
              <a:gd name="connsiteY5" fmla="*/ 1494702 h 5257800"/>
              <a:gd name="connsiteX6" fmla="*/ 1193807 w 3967732"/>
              <a:gd name="connsiteY6" fmla="*/ 2615277 h 5257800"/>
              <a:gd name="connsiteX7" fmla="*/ 2420482 w 3967732"/>
              <a:gd name="connsiteY7" fmla="*/ 2615277 h 5257800"/>
              <a:gd name="connsiteX8" fmla="*/ 2420482 w 3967732"/>
              <a:gd name="connsiteY8" fmla="*/ 1494702 h 5257800"/>
              <a:gd name="connsiteX9" fmla="*/ 1193807 w 3967732"/>
              <a:gd name="connsiteY9" fmla="*/ 1494702 h 5257800"/>
              <a:gd name="connsiteX0" fmla="*/ 0 w 4101054"/>
              <a:gd name="connsiteY0" fmla="*/ 0 h 5266688"/>
              <a:gd name="connsiteX1" fmla="*/ 4100591 w 4101054"/>
              <a:gd name="connsiteY1" fmla="*/ 8888 h 5266688"/>
              <a:gd name="connsiteX2" fmla="*/ 4100591 w 4101054"/>
              <a:gd name="connsiteY2" fmla="*/ 5266688 h 5266688"/>
              <a:gd name="connsiteX3" fmla="*/ 151099 w 4101054"/>
              <a:gd name="connsiteY3" fmla="*/ 5248912 h 5266688"/>
              <a:gd name="connsiteX4" fmla="*/ 0 w 4101054"/>
              <a:gd name="connsiteY4" fmla="*/ 0 h 5266688"/>
              <a:gd name="connsiteX5" fmla="*/ 1327129 w 4101054"/>
              <a:gd name="connsiteY5" fmla="*/ 1503590 h 5266688"/>
              <a:gd name="connsiteX6" fmla="*/ 1327129 w 4101054"/>
              <a:gd name="connsiteY6" fmla="*/ 2624165 h 5266688"/>
              <a:gd name="connsiteX7" fmla="*/ 2553804 w 4101054"/>
              <a:gd name="connsiteY7" fmla="*/ 2624165 h 5266688"/>
              <a:gd name="connsiteX8" fmla="*/ 2553804 w 4101054"/>
              <a:gd name="connsiteY8" fmla="*/ 1503590 h 5266688"/>
              <a:gd name="connsiteX9" fmla="*/ 1327129 w 4101054"/>
              <a:gd name="connsiteY9" fmla="*/ 1503590 h 5266688"/>
              <a:gd name="connsiteX0" fmla="*/ 0 w 4101054"/>
              <a:gd name="connsiteY0" fmla="*/ 0 h 5266688"/>
              <a:gd name="connsiteX1" fmla="*/ 4100591 w 4101054"/>
              <a:gd name="connsiteY1" fmla="*/ 8888 h 5266688"/>
              <a:gd name="connsiteX2" fmla="*/ 4100591 w 4101054"/>
              <a:gd name="connsiteY2" fmla="*/ 5266688 h 5266688"/>
              <a:gd name="connsiteX3" fmla="*/ 8889 w 4101054"/>
              <a:gd name="connsiteY3" fmla="*/ 5248912 h 5266688"/>
              <a:gd name="connsiteX4" fmla="*/ 0 w 4101054"/>
              <a:gd name="connsiteY4" fmla="*/ 0 h 5266688"/>
              <a:gd name="connsiteX5" fmla="*/ 1327129 w 4101054"/>
              <a:gd name="connsiteY5" fmla="*/ 1503590 h 5266688"/>
              <a:gd name="connsiteX6" fmla="*/ 1327129 w 4101054"/>
              <a:gd name="connsiteY6" fmla="*/ 2624165 h 5266688"/>
              <a:gd name="connsiteX7" fmla="*/ 2553804 w 4101054"/>
              <a:gd name="connsiteY7" fmla="*/ 2624165 h 5266688"/>
              <a:gd name="connsiteX8" fmla="*/ 2553804 w 4101054"/>
              <a:gd name="connsiteY8" fmla="*/ 1503590 h 5266688"/>
              <a:gd name="connsiteX9" fmla="*/ 1327129 w 4101054"/>
              <a:gd name="connsiteY9" fmla="*/ 1503590 h 526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01054" h="5266688">
                <a:moveTo>
                  <a:pt x="0" y="0"/>
                </a:moveTo>
                <a:lnTo>
                  <a:pt x="4100591" y="8888"/>
                </a:lnTo>
                <a:cubicBezTo>
                  <a:pt x="4098984" y="502099"/>
                  <a:pt x="4102198" y="4773477"/>
                  <a:pt x="4100591" y="5266688"/>
                </a:cubicBezTo>
                <a:lnTo>
                  <a:pt x="8889" y="5248912"/>
                </a:lnTo>
                <a:cubicBezTo>
                  <a:pt x="5031" y="4619699"/>
                  <a:pt x="3858" y="629213"/>
                  <a:pt x="0" y="0"/>
                </a:cubicBezTo>
                <a:close/>
                <a:moveTo>
                  <a:pt x="1327129" y="1503590"/>
                </a:moveTo>
                <a:lnTo>
                  <a:pt x="1327129" y="2624165"/>
                </a:lnTo>
                <a:lnTo>
                  <a:pt x="2553804" y="2624165"/>
                </a:lnTo>
                <a:lnTo>
                  <a:pt x="2553804" y="1503590"/>
                </a:lnTo>
                <a:lnTo>
                  <a:pt x="1327129" y="1503590"/>
                </a:lnTo>
                <a:close/>
              </a:path>
            </a:pathLst>
          </a:custGeom>
          <a:solidFill>
            <a:schemeClr val="accent1">
              <a:alpha val="5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sv-SE">
              <a:solidFill>
                <a:schemeClr val="tx1"/>
              </a:solidFill>
            </a:endParaRPr>
          </a:p>
        </p:txBody>
      </p:sp>
    </p:spTree>
    <p:extLst>
      <p:ext uri="{BB962C8B-B14F-4D97-AF65-F5344CB8AC3E}">
        <p14:creationId xmlns:p14="http://schemas.microsoft.com/office/powerpoint/2010/main" val="307682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2.77701E-9 L -0.10816 -0.00111 " pathEditMode="relative" rAng="0" ptsTypes="AA">
                                      <p:cBhvr>
                                        <p:cTn id="6" dur="2000" fill="hold"/>
                                        <p:tgtEl>
                                          <p:spTgt spid="5"/>
                                        </p:tgtEl>
                                        <p:attrNameLst>
                                          <p:attrName>ppt_x</p:attrName>
                                          <p:attrName>ppt_y</p:attrName>
                                        </p:attrNameLst>
                                      </p:cBhvr>
                                      <p:rCtr x="-5417" y="-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Sprites</a:t>
            </a:r>
            <a:endParaRPr lang="sv-SE" dirty="0"/>
          </a:p>
        </p:txBody>
      </p:sp>
      <p:pic>
        <p:nvPicPr>
          <p:cNvPr id="14" name="Picture 3"/>
          <p:cNvPicPr>
            <a:picLocks noChangeAspect="1" noChangeArrowheads="1"/>
          </p:cNvPicPr>
          <p:nvPr/>
        </p:nvPicPr>
        <p:blipFill>
          <a:blip r:embed="rId2" cstate="print"/>
          <a:srcRect/>
          <a:stretch>
            <a:fillRect/>
          </a:stretch>
        </p:blipFill>
        <p:spPr bwMode="auto">
          <a:xfrm>
            <a:off x="380072" y="1129308"/>
            <a:ext cx="5325874" cy="629505"/>
          </a:xfrm>
          <a:prstGeom prst="rect">
            <a:avLst/>
          </a:prstGeom>
          <a:ln>
            <a:noFill/>
          </a:ln>
          <a:effectLst>
            <a:outerShdw blurRad="190500" algn="tl" rotWithShape="0">
              <a:srgbClr val="000000">
                <a:alpha val="70000"/>
              </a:srgbClr>
            </a:outerShdw>
          </a:effectLst>
        </p:spPr>
      </p:pic>
      <p:pic>
        <p:nvPicPr>
          <p:cNvPr id="15" name="Picture 4"/>
          <p:cNvPicPr>
            <a:picLocks noChangeAspect="1" noChangeArrowheads="1"/>
          </p:cNvPicPr>
          <p:nvPr/>
        </p:nvPicPr>
        <p:blipFill>
          <a:blip r:embed="rId3" cstate="print"/>
          <a:srcRect/>
          <a:stretch>
            <a:fillRect/>
          </a:stretch>
        </p:blipFill>
        <p:spPr bwMode="auto">
          <a:xfrm>
            <a:off x="380072" y="1875881"/>
            <a:ext cx="5325874" cy="2880320"/>
          </a:xfrm>
          <a:prstGeom prst="rect">
            <a:avLst/>
          </a:prstGeom>
          <a:ln>
            <a:noFill/>
          </a:ln>
          <a:effectLst>
            <a:outerShdw blurRad="190500" algn="tl" rotWithShape="0">
              <a:srgbClr val="000000">
                <a:alpha val="70000"/>
              </a:srgbClr>
            </a:outerShdw>
          </a:effectLst>
        </p:spPr>
      </p:pic>
      <p:pic>
        <p:nvPicPr>
          <p:cNvPr id="16" name="Picture 7"/>
          <p:cNvPicPr>
            <a:picLocks noChangeAspect="1" noChangeArrowheads="1"/>
          </p:cNvPicPr>
          <p:nvPr/>
        </p:nvPicPr>
        <p:blipFill>
          <a:blip r:embed="rId4" cstate="print"/>
          <a:srcRect/>
          <a:stretch>
            <a:fillRect/>
          </a:stretch>
        </p:blipFill>
        <p:spPr bwMode="auto">
          <a:xfrm>
            <a:off x="6596608" y="1266325"/>
            <a:ext cx="2030836" cy="1008112"/>
          </a:xfrm>
          <a:prstGeom prst="rect">
            <a:avLst/>
          </a:prstGeom>
          <a:noFill/>
          <a:ln w="9525">
            <a:noFill/>
            <a:miter lim="800000"/>
            <a:headEnd/>
            <a:tailEnd/>
          </a:ln>
        </p:spPr>
      </p:pic>
      <p:sp>
        <p:nvSpPr>
          <p:cNvPr id="17" name="TextBox 16"/>
          <p:cNvSpPr txBox="1"/>
          <p:nvPr/>
        </p:nvSpPr>
        <p:spPr>
          <a:xfrm>
            <a:off x="6507833" y="961525"/>
            <a:ext cx="1808583" cy="369332"/>
          </a:xfrm>
          <a:prstGeom prst="rect">
            <a:avLst/>
          </a:prstGeom>
          <a:noFill/>
        </p:spPr>
        <p:txBody>
          <a:bodyPr wrap="square" rtlCol="0">
            <a:spAutoFit/>
          </a:bodyPr>
          <a:lstStyle/>
          <a:p>
            <a:r>
              <a:rPr lang="sv-SE" dirty="0" err="1" smtClean="0">
                <a:cs typeface="Courier New" pitchFamily="49" charset="0"/>
              </a:rPr>
              <a:t>socialsprite.png</a:t>
            </a:r>
            <a:endParaRPr lang="sv-SE" dirty="0">
              <a:cs typeface="Courier New" pitchFamily="49" charset="0"/>
            </a:endParaRPr>
          </a:p>
        </p:txBody>
      </p:sp>
      <p:pic>
        <p:nvPicPr>
          <p:cNvPr id="18" name="Picture 5"/>
          <p:cNvPicPr>
            <a:picLocks noChangeAspect="1" noChangeArrowheads="1"/>
          </p:cNvPicPr>
          <p:nvPr/>
        </p:nvPicPr>
        <p:blipFill>
          <a:blip r:embed="rId5" cstate="print"/>
          <a:srcRect/>
          <a:stretch>
            <a:fillRect/>
          </a:stretch>
        </p:blipFill>
        <p:spPr bwMode="auto">
          <a:xfrm>
            <a:off x="6667367" y="2634302"/>
            <a:ext cx="949516" cy="1295961"/>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6615900" y="2353444"/>
            <a:ext cx="1268468" cy="261610"/>
          </a:xfrm>
          <a:prstGeom prst="rect">
            <a:avLst/>
          </a:prstGeom>
          <a:noFill/>
        </p:spPr>
        <p:txBody>
          <a:bodyPr wrap="square" rtlCol="0">
            <a:spAutoFit/>
          </a:bodyPr>
          <a:lstStyle/>
          <a:p>
            <a:r>
              <a:rPr lang="sv-SE" sz="1100" dirty="0" smtClean="0">
                <a:latin typeface="Courier New" pitchFamily="49" charset="0"/>
                <a:cs typeface="Courier New" pitchFamily="49" charset="0"/>
              </a:rPr>
              <a:t>#</a:t>
            </a:r>
            <a:r>
              <a:rPr lang="sv-SE" sz="1100" dirty="0" err="1" smtClean="0">
                <a:latin typeface="Courier New" pitchFamily="49" charset="0"/>
                <a:cs typeface="Courier New" pitchFamily="49" charset="0"/>
              </a:rPr>
              <a:t>fbIcon</a:t>
            </a:r>
            <a:endParaRPr lang="sv-SE" sz="1100" dirty="0">
              <a:latin typeface="Courier New" pitchFamily="49" charset="0"/>
              <a:cs typeface="Courier New" pitchFamily="49" charset="0"/>
            </a:endParaRPr>
          </a:p>
        </p:txBody>
      </p:sp>
      <p:pic>
        <p:nvPicPr>
          <p:cNvPr id="20" name="Picture 6"/>
          <p:cNvPicPr>
            <a:picLocks noChangeAspect="1" noChangeArrowheads="1"/>
          </p:cNvPicPr>
          <p:nvPr/>
        </p:nvPicPr>
        <p:blipFill>
          <a:blip r:embed="rId6" cstate="print"/>
          <a:srcRect/>
          <a:stretch>
            <a:fillRect/>
          </a:stretch>
        </p:blipFill>
        <p:spPr bwMode="auto">
          <a:xfrm>
            <a:off x="7784381" y="2868376"/>
            <a:ext cx="982245" cy="1061887"/>
          </a:xfrm>
          <a:prstGeom prst="rect">
            <a:avLst/>
          </a:prstGeom>
          <a:ln>
            <a:noFill/>
          </a:ln>
          <a:effectLst>
            <a:outerShdw blurRad="190500" algn="tl" rotWithShape="0">
              <a:srgbClr val="000000">
                <a:alpha val="70000"/>
              </a:srgbClr>
            </a:outerShdw>
          </a:effectLst>
        </p:spPr>
      </p:pic>
      <p:sp>
        <p:nvSpPr>
          <p:cNvPr id="21" name="TextBox 20"/>
          <p:cNvSpPr txBox="1"/>
          <p:nvPr/>
        </p:nvSpPr>
        <p:spPr>
          <a:xfrm>
            <a:off x="7668344" y="2353444"/>
            <a:ext cx="1377968" cy="261610"/>
          </a:xfrm>
          <a:prstGeom prst="rect">
            <a:avLst/>
          </a:prstGeom>
          <a:noFill/>
        </p:spPr>
        <p:txBody>
          <a:bodyPr wrap="square" rtlCol="0">
            <a:spAutoFit/>
          </a:bodyPr>
          <a:lstStyle/>
          <a:p>
            <a:r>
              <a:rPr lang="sv-SE" sz="1100" dirty="0" smtClean="0">
                <a:latin typeface="Courier New" pitchFamily="49" charset="0"/>
                <a:cs typeface="Courier New" pitchFamily="49" charset="0"/>
              </a:rPr>
              <a:t>#</a:t>
            </a:r>
            <a:r>
              <a:rPr lang="sv-SE" sz="1100" dirty="0" err="1" smtClean="0">
                <a:latin typeface="Courier New" pitchFamily="49" charset="0"/>
                <a:cs typeface="Courier New" pitchFamily="49" charset="0"/>
              </a:rPr>
              <a:t>fbIcon:hover</a:t>
            </a:r>
            <a:endParaRPr lang="sv-SE" sz="1100" dirty="0">
              <a:latin typeface="Courier New" pitchFamily="49" charset="0"/>
              <a:cs typeface="Courier New" pitchFamily="49" charset="0"/>
            </a:endParaRPr>
          </a:p>
        </p:txBody>
      </p:sp>
      <p:pic>
        <p:nvPicPr>
          <p:cNvPr id="22" name="Picture 7"/>
          <p:cNvPicPr>
            <a:picLocks noChangeAspect="1" noChangeArrowheads="1"/>
          </p:cNvPicPr>
          <p:nvPr/>
        </p:nvPicPr>
        <p:blipFill>
          <a:blip r:embed="rId4" cstate="print"/>
          <a:srcRect/>
          <a:stretch>
            <a:fillRect/>
          </a:stretch>
        </p:blipFill>
        <p:spPr bwMode="auto">
          <a:xfrm>
            <a:off x="6874134" y="4475703"/>
            <a:ext cx="1806820" cy="896910"/>
          </a:xfrm>
          <a:prstGeom prst="rect">
            <a:avLst/>
          </a:prstGeom>
          <a:noFill/>
          <a:ln w="9525">
            <a:noFill/>
            <a:miter lim="800000"/>
            <a:headEnd/>
            <a:tailEnd/>
          </a:ln>
        </p:spPr>
      </p:pic>
      <p:sp>
        <p:nvSpPr>
          <p:cNvPr id="23" name="Freeform 22"/>
          <p:cNvSpPr/>
          <p:nvPr/>
        </p:nvSpPr>
        <p:spPr>
          <a:xfrm>
            <a:off x="6695975" y="4081636"/>
            <a:ext cx="2286376" cy="1443834"/>
          </a:xfrm>
          <a:custGeom>
            <a:avLst/>
            <a:gdLst>
              <a:gd name="connsiteX0" fmla="*/ 0 w 1600200"/>
              <a:gd name="connsiteY0" fmla="*/ 0 h 1494100"/>
              <a:gd name="connsiteX1" fmla="*/ 1600200 w 1600200"/>
              <a:gd name="connsiteY1" fmla="*/ 0 h 1494100"/>
              <a:gd name="connsiteX2" fmla="*/ 1600200 w 1600200"/>
              <a:gd name="connsiteY2" fmla="*/ 1494100 h 1494100"/>
              <a:gd name="connsiteX3" fmla="*/ 0 w 1600200"/>
              <a:gd name="connsiteY3" fmla="*/ 1494100 h 1494100"/>
              <a:gd name="connsiteX4" fmla="*/ 0 w 1600200"/>
              <a:gd name="connsiteY4" fmla="*/ 0 h 1494100"/>
              <a:gd name="connsiteX5" fmla="*/ 186763 w 1600200"/>
              <a:gd name="connsiteY5" fmla="*/ 186763 h 1494100"/>
              <a:gd name="connsiteX6" fmla="*/ 186763 w 1600200"/>
              <a:gd name="connsiteY6" fmla="*/ 1307338 h 1494100"/>
              <a:gd name="connsiteX7" fmla="*/ 1413438 w 1600200"/>
              <a:gd name="connsiteY7" fmla="*/ 1307338 h 1494100"/>
              <a:gd name="connsiteX8" fmla="*/ 1413438 w 1600200"/>
              <a:gd name="connsiteY8" fmla="*/ 186763 h 1494100"/>
              <a:gd name="connsiteX9" fmla="*/ 186763 w 1600200"/>
              <a:gd name="connsiteY9" fmla="*/ 186763 h 1494100"/>
              <a:gd name="connsiteX0" fmla="*/ 0 w 2961190"/>
              <a:gd name="connsiteY0" fmla="*/ 0 h 1494100"/>
              <a:gd name="connsiteX1" fmla="*/ 1600200 w 2961190"/>
              <a:gd name="connsiteY1" fmla="*/ 0 h 1494100"/>
              <a:gd name="connsiteX2" fmla="*/ 2961190 w 2961190"/>
              <a:gd name="connsiteY2" fmla="*/ 1491206 h 1494100"/>
              <a:gd name="connsiteX3" fmla="*/ 0 w 2961190"/>
              <a:gd name="connsiteY3" fmla="*/ 1494100 h 1494100"/>
              <a:gd name="connsiteX4" fmla="*/ 0 w 2961190"/>
              <a:gd name="connsiteY4" fmla="*/ 0 h 1494100"/>
              <a:gd name="connsiteX5" fmla="*/ 186763 w 2961190"/>
              <a:gd name="connsiteY5" fmla="*/ 186763 h 1494100"/>
              <a:gd name="connsiteX6" fmla="*/ 186763 w 2961190"/>
              <a:gd name="connsiteY6" fmla="*/ 1307338 h 1494100"/>
              <a:gd name="connsiteX7" fmla="*/ 1413438 w 2961190"/>
              <a:gd name="connsiteY7" fmla="*/ 1307338 h 1494100"/>
              <a:gd name="connsiteX8" fmla="*/ 1413438 w 2961190"/>
              <a:gd name="connsiteY8" fmla="*/ 186763 h 1494100"/>
              <a:gd name="connsiteX9" fmla="*/ 186763 w 2961190"/>
              <a:gd name="connsiteY9" fmla="*/ 186763 h 1494100"/>
              <a:gd name="connsiteX0" fmla="*/ 0 w 2966012"/>
              <a:gd name="connsiteY0" fmla="*/ 0 h 1494100"/>
              <a:gd name="connsiteX1" fmla="*/ 2966012 w 2966012"/>
              <a:gd name="connsiteY1" fmla="*/ 11574 h 1494100"/>
              <a:gd name="connsiteX2" fmla="*/ 2961190 w 2966012"/>
              <a:gd name="connsiteY2" fmla="*/ 1491206 h 1494100"/>
              <a:gd name="connsiteX3" fmla="*/ 0 w 2966012"/>
              <a:gd name="connsiteY3" fmla="*/ 1494100 h 1494100"/>
              <a:gd name="connsiteX4" fmla="*/ 0 w 2966012"/>
              <a:gd name="connsiteY4" fmla="*/ 0 h 1494100"/>
              <a:gd name="connsiteX5" fmla="*/ 186763 w 2966012"/>
              <a:gd name="connsiteY5" fmla="*/ 186763 h 1494100"/>
              <a:gd name="connsiteX6" fmla="*/ 186763 w 2966012"/>
              <a:gd name="connsiteY6" fmla="*/ 1307338 h 1494100"/>
              <a:gd name="connsiteX7" fmla="*/ 1413438 w 2966012"/>
              <a:gd name="connsiteY7" fmla="*/ 1307338 h 1494100"/>
              <a:gd name="connsiteX8" fmla="*/ 1413438 w 2966012"/>
              <a:gd name="connsiteY8" fmla="*/ 186763 h 1494100"/>
              <a:gd name="connsiteX9" fmla="*/ 186763 w 2966012"/>
              <a:gd name="connsiteY9" fmla="*/ 186763 h 1494100"/>
              <a:gd name="connsiteX0" fmla="*/ 0 w 2977587"/>
              <a:gd name="connsiteY0" fmla="*/ 0 h 1887639"/>
              <a:gd name="connsiteX1" fmla="*/ 2977587 w 2977587"/>
              <a:gd name="connsiteY1" fmla="*/ 405113 h 1887639"/>
              <a:gd name="connsiteX2" fmla="*/ 2972765 w 2977587"/>
              <a:gd name="connsiteY2" fmla="*/ 1884745 h 1887639"/>
              <a:gd name="connsiteX3" fmla="*/ 11575 w 2977587"/>
              <a:gd name="connsiteY3" fmla="*/ 1887639 h 1887639"/>
              <a:gd name="connsiteX4" fmla="*/ 0 w 2977587"/>
              <a:gd name="connsiteY4" fmla="*/ 0 h 1887639"/>
              <a:gd name="connsiteX5" fmla="*/ 198338 w 2977587"/>
              <a:gd name="connsiteY5" fmla="*/ 580302 h 1887639"/>
              <a:gd name="connsiteX6" fmla="*/ 198338 w 2977587"/>
              <a:gd name="connsiteY6" fmla="*/ 1700877 h 1887639"/>
              <a:gd name="connsiteX7" fmla="*/ 1425013 w 2977587"/>
              <a:gd name="connsiteY7" fmla="*/ 1700877 h 1887639"/>
              <a:gd name="connsiteX8" fmla="*/ 1425013 w 2977587"/>
              <a:gd name="connsiteY8" fmla="*/ 580302 h 1887639"/>
              <a:gd name="connsiteX9" fmla="*/ 198338 w 2977587"/>
              <a:gd name="connsiteY9" fmla="*/ 580302 h 1887639"/>
              <a:gd name="connsiteX0" fmla="*/ 0 w 2989162"/>
              <a:gd name="connsiteY0" fmla="*/ 0 h 1887639"/>
              <a:gd name="connsiteX1" fmla="*/ 2989162 w 2989162"/>
              <a:gd name="connsiteY1" fmla="*/ 11573 h 1887639"/>
              <a:gd name="connsiteX2" fmla="*/ 2972765 w 2989162"/>
              <a:gd name="connsiteY2" fmla="*/ 1884745 h 1887639"/>
              <a:gd name="connsiteX3" fmla="*/ 11575 w 2989162"/>
              <a:gd name="connsiteY3" fmla="*/ 1887639 h 1887639"/>
              <a:gd name="connsiteX4" fmla="*/ 0 w 2989162"/>
              <a:gd name="connsiteY4" fmla="*/ 0 h 1887639"/>
              <a:gd name="connsiteX5" fmla="*/ 198338 w 2989162"/>
              <a:gd name="connsiteY5" fmla="*/ 580302 h 1887639"/>
              <a:gd name="connsiteX6" fmla="*/ 198338 w 2989162"/>
              <a:gd name="connsiteY6" fmla="*/ 1700877 h 1887639"/>
              <a:gd name="connsiteX7" fmla="*/ 1425013 w 2989162"/>
              <a:gd name="connsiteY7" fmla="*/ 1700877 h 1887639"/>
              <a:gd name="connsiteX8" fmla="*/ 1425013 w 2989162"/>
              <a:gd name="connsiteY8" fmla="*/ 580302 h 1887639"/>
              <a:gd name="connsiteX9" fmla="*/ 198338 w 2989162"/>
              <a:gd name="connsiteY9" fmla="*/ 580302 h 188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162" h="1887639">
                <a:moveTo>
                  <a:pt x="0" y="0"/>
                </a:moveTo>
                <a:lnTo>
                  <a:pt x="2989162" y="11573"/>
                </a:lnTo>
                <a:cubicBezTo>
                  <a:pt x="2987555" y="504784"/>
                  <a:pt x="2974372" y="1391534"/>
                  <a:pt x="2972765" y="1884745"/>
                </a:cubicBezTo>
                <a:lnTo>
                  <a:pt x="11575" y="1887639"/>
                </a:lnTo>
                <a:cubicBezTo>
                  <a:pt x="7717" y="1258426"/>
                  <a:pt x="3858" y="629213"/>
                  <a:pt x="0" y="0"/>
                </a:cubicBezTo>
                <a:close/>
                <a:moveTo>
                  <a:pt x="198338" y="580302"/>
                </a:moveTo>
                <a:lnTo>
                  <a:pt x="198338" y="1700877"/>
                </a:lnTo>
                <a:lnTo>
                  <a:pt x="1425013" y="1700877"/>
                </a:lnTo>
                <a:lnTo>
                  <a:pt x="1425013" y="580302"/>
                </a:lnTo>
                <a:lnTo>
                  <a:pt x="198338" y="580302"/>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sv-SE">
              <a:solidFill>
                <a:schemeClr val="tx1"/>
              </a:solidFill>
            </a:endParaRPr>
          </a:p>
        </p:txBody>
      </p:sp>
      <p:grpSp>
        <p:nvGrpSpPr>
          <p:cNvPr id="24" name="Group 23"/>
          <p:cNvGrpSpPr/>
          <p:nvPr/>
        </p:nvGrpSpPr>
        <p:grpSpPr>
          <a:xfrm>
            <a:off x="212319" y="4873724"/>
            <a:ext cx="1623377" cy="792088"/>
            <a:chOff x="251520" y="4663307"/>
            <a:chExt cx="1623377" cy="792088"/>
          </a:xfrm>
        </p:grpSpPr>
        <p:pic>
          <p:nvPicPr>
            <p:cNvPr id="25" name="Picture 10" descr="S:\dfm\info\icons\v-collections\v_collections_png\software_graphics_media\64x64\shadow\fil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94778" y="4772757"/>
              <a:ext cx="1080119" cy="338554"/>
            </a:xfrm>
            <a:prstGeom prst="rect">
              <a:avLst/>
            </a:prstGeom>
            <a:noFill/>
          </p:spPr>
          <p:txBody>
            <a:bodyPr wrap="square" rtlCol="0">
              <a:spAutoFit/>
            </a:bodyPr>
            <a:lstStyle/>
            <a:p>
              <a:pPr algn="ctr"/>
              <a:r>
                <a:rPr lang="sv-SE" sz="1600" dirty="0" smtClean="0">
                  <a:latin typeface="Minya Nouvelle" pitchFamily="2" charset="0"/>
                </a:rPr>
                <a:t>Se demo </a:t>
              </a:r>
            </a:p>
          </p:txBody>
        </p:sp>
        <p:sp>
          <p:nvSpPr>
            <p:cNvPr id="27" name="Rounded Rectangle 26"/>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815685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19356E-7 L -0.09844 0.00056 " pathEditMode="relative" rAng="0" ptsTypes="AA">
                                      <p:cBhvr>
                                        <p:cTn id="6" dur="2000" fill="hold"/>
                                        <p:tgtEl>
                                          <p:spTgt spid="22"/>
                                        </p:tgtEl>
                                        <p:attrNameLst>
                                          <p:attrName>ppt_x</p:attrName>
                                          <p:attrName>ppt_y</p:attrName>
                                        </p:attrNameLst>
                                      </p:cBhvr>
                                      <p:rCtr x="-4931" y="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CSS Sprites</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228600" y="1129308"/>
            <a:ext cx="8663880" cy="1341049"/>
          </a:xfrm>
          <a:prstGeom prst="rect">
            <a:avLst/>
          </a:prstGeom>
          <a:ln>
            <a:noFill/>
          </a:ln>
          <a:effectLst>
            <a:outerShdw blurRad="190500" algn="tl" rotWithShape="0">
              <a:srgbClr val="000000">
                <a:alpha val="70000"/>
              </a:srgbClr>
            </a:outerShdw>
          </a:effectLst>
        </p:spPr>
      </p:pic>
      <p:pic>
        <p:nvPicPr>
          <p:cNvPr id="5" name="Picture 5"/>
          <p:cNvPicPr>
            <a:picLocks noChangeAspect="1" noChangeArrowheads="1"/>
          </p:cNvPicPr>
          <p:nvPr/>
        </p:nvPicPr>
        <p:blipFill>
          <a:blip r:embed="rId3" cstate="print"/>
          <a:srcRect/>
          <a:stretch>
            <a:fillRect/>
          </a:stretch>
        </p:blipFill>
        <p:spPr bwMode="auto">
          <a:xfrm>
            <a:off x="8048699" y="1488448"/>
            <a:ext cx="915789" cy="4046028"/>
          </a:xfrm>
          <a:prstGeom prst="rect">
            <a:avLst/>
          </a:prstGeom>
          <a:ln>
            <a:noFill/>
          </a:ln>
          <a:effectLst>
            <a:outerShdw blurRad="190500" algn="tl" rotWithShape="0">
              <a:srgbClr val="000000">
                <a:alpha val="70000"/>
              </a:srgbClr>
            </a:outerShdw>
          </a:effectLst>
        </p:spPr>
      </p:pic>
      <p:sp>
        <p:nvSpPr>
          <p:cNvPr id="6" name="Rectangle 5"/>
          <p:cNvSpPr/>
          <p:nvPr/>
        </p:nvSpPr>
        <p:spPr>
          <a:xfrm>
            <a:off x="221691" y="2569468"/>
            <a:ext cx="3551173" cy="190591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 name="Picture 6" descr="L:\WorkSpace\tstjo\Icons\v_collection_png\64x64\shadow\gear_o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60" y="264002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4423" y="2713990"/>
            <a:ext cx="1420582" cy="461665"/>
          </a:xfrm>
          <a:prstGeom prst="rect">
            <a:avLst/>
          </a:prstGeom>
          <a:noFill/>
        </p:spPr>
        <p:txBody>
          <a:bodyPr wrap="none" rtlCol="0">
            <a:spAutoFit/>
          </a:bodyPr>
          <a:lstStyle/>
          <a:p>
            <a:r>
              <a:rPr lang="sv-SE" sz="2400" b="1" dirty="0" smtClean="0">
                <a:latin typeface="Minya Nouvelle" pitchFamily="2" charset="0"/>
              </a:rPr>
              <a:t>Fördelar</a:t>
            </a:r>
          </a:p>
        </p:txBody>
      </p:sp>
      <p:sp>
        <p:nvSpPr>
          <p:cNvPr id="9" name="TextBox 8"/>
          <p:cNvSpPr txBox="1"/>
          <p:nvPr/>
        </p:nvSpPr>
        <p:spPr>
          <a:xfrm>
            <a:off x="311660" y="3272768"/>
            <a:ext cx="3461204" cy="1107996"/>
          </a:xfrm>
          <a:prstGeom prst="rect">
            <a:avLst/>
          </a:prstGeom>
          <a:noFill/>
        </p:spPr>
        <p:txBody>
          <a:bodyPr wrap="none" rtlCol="0">
            <a:spAutoFit/>
          </a:bodyPr>
          <a:lstStyle/>
          <a:p>
            <a:pPr marL="285750" indent="-285750">
              <a:buFont typeface="Arial" charset="0"/>
              <a:buChar char="•"/>
            </a:pPr>
            <a:r>
              <a:rPr lang="sv-SE" sz="1600" dirty="0">
                <a:latin typeface="Minya Nouvelle" pitchFamily="2" charset="0"/>
              </a:rPr>
              <a:t>Minskad totalstorlek på bilder</a:t>
            </a:r>
          </a:p>
          <a:p>
            <a:pPr marL="285750" indent="-285750">
              <a:buFont typeface="Arial" charset="0"/>
              <a:buChar char="•"/>
            </a:pPr>
            <a:r>
              <a:rPr lang="sv-SE" sz="1600" dirty="0" smtClean="0">
                <a:latin typeface="Minya Nouvelle" pitchFamily="2" charset="0"/>
              </a:rPr>
              <a:t>Färre </a:t>
            </a:r>
            <a:r>
              <a:rPr lang="sv-SE" sz="1600" dirty="0">
                <a:latin typeface="Minya Nouvelle" pitchFamily="2" charset="0"/>
              </a:rPr>
              <a:t>HTTP-anrop till servern</a:t>
            </a:r>
          </a:p>
          <a:p>
            <a:pPr marL="285750" indent="-285750">
              <a:buFont typeface="Arial" charset="0"/>
              <a:buChar char="•"/>
            </a:pPr>
            <a:r>
              <a:rPr lang="sv-SE" sz="1600" dirty="0" smtClean="0">
                <a:latin typeface="Minya Nouvelle" pitchFamily="2" charset="0"/>
              </a:rPr>
              <a:t>Färre </a:t>
            </a:r>
            <a:r>
              <a:rPr lang="sv-SE" sz="1600" dirty="0">
                <a:latin typeface="Minya Nouvelle" pitchFamily="2" charset="0"/>
              </a:rPr>
              <a:t>HTTP-anrop från klienten</a:t>
            </a:r>
          </a:p>
          <a:p>
            <a:pPr marL="285750" indent="-285750">
              <a:buFont typeface="Arial" charset="0"/>
              <a:buChar char="•"/>
            </a:pPr>
            <a:r>
              <a:rPr lang="sv-SE" sz="1600" dirty="0" smtClean="0">
                <a:latin typeface="Minya Nouvelle" pitchFamily="2" charset="0"/>
              </a:rPr>
              <a:t>Vi </a:t>
            </a:r>
            <a:r>
              <a:rPr lang="sv-SE" sz="1600" dirty="0">
                <a:latin typeface="Minya Nouvelle" pitchFamily="2" charset="0"/>
              </a:rPr>
              <a:t>riskerar inte ”</a:t>
            </a:r>
            <a:r>
              <a:rPr lang="sv-SE" sz="1600" dirty="0" err="1">
                <a:latin typeface="Minya Nouvelle" pitchFamily="2" charset="0"/>
              </a:rPr>
              <a:t>flickering</a:t>
            </a:r>
            <a:r>
              <a:rPr lang="sv-SE" sz="1600" dirty="0">
                <a:latin typeface="Minya Nouvelle" pitchFamily="2" charset="0"/>
              </a:rPr>
              <a:t>”</a:t>
            </a:r>
          </a:p>
        </p:txBody>
      </p:sp>
      <p:sp>
        <p:nvSpPr>
          <p:cNvPr id="10" name="Rectangle 9"/>
          <p:cNvSpPr/>
          <p:nvPr/>
        </p:nvSpPr>
        <p:spPr>
          <a:xfrm>
            <a:off x="3707904" y="3446180"/>
            <a:ext cx="4176464" cy="208829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 name="TextBox 10"/>
          <p:cNvSpPr txBox="1"/>
          <p:nvPr/>
        </p:nvSpPr>
        <p:spPr>
          <a:xfrm>
            <a:off x="3771527" y="4159961"/>
            <a:ext cx="4189537" cy="1169551"/>
          </a:xfrm>
          <a:prstGeom prst="rect">
            <a:avLst/>
          </a:prstGeom>
          <a:noFill/>
        </p:spPr>
        <p:txBody>
          <a:bodyPr wrap="square" rtlCol="0">
            <a:spAutoFit/>
          </a:bodyPr>
          <a:lstStyle/>
          <a:p>
            <a:pPr marL="285750" indent="-285750">
              <a:buFont typeface="Arial" charset="0"/>
              <a:buChar char="•"/>
            </a:pPr>
            <a:r>
              <a:rPr lang="sv-SE" sz="1400" dirty="0" smtClean="0">
                <a:latin typeface="Minya Nouvelle" pitchFamily="2" charset="0"/>
              </a:rPr>
              <a:t>Ovana </a:t>
            </a:r>
            <a:r>
              <a:rPr lang="sv-SE" sz="1400" dirty="0">
                <a:latin typeface="Minya Nouvelle" pitchFamily="2" charset="0"/>
              </a:rPr>
              <a:t>utvecklare riskerar att lägga bilder som hör hemma i HTML-koden som CSS Sprites.</a:t>
            </a:r>
          </a:p>
          <a:p>
            <a:pPr marL="285750" indent="-285750">
              <a:buFont typeface="Arial" charset="0"/>
              <a:buChar char="•"/>
            </a:pPr>
            <a:r>
              <a:rPr lang="sv-SE" sz="1400" dirty="0" smtClean="0">
                <a:latin typeface="Minya Nouvelle" pitchFamily="2" charset="0"/>
              </a:rPr>
              <a:t>Jobbigare </a:t>
            </a:r>
            <a:r>
              <a:rPr lang="sv-SE" sz="1400" dirty="0">
                <a:latin typeface="Minya Nouvelle" pitchFamily="2" charset="0"/>
              </a:rPr>
              <a:t>att underhålla stora CSS Sprites</a:t>
            </a:r>
          </a:p>
          <a:p>
            <a:pPr marL="285750" indent="-285750">
              <a:buFont typeface="Arial" charset="0"/>
              <a:buChar char="•"/>
            </a:pPr>
            <a:r>
              <a:rPr lang="sv-SE" sz="1400" dirty="0" smtClean="0">
                <a:latin typeface="Minya Nouvelle" pitchFamily="2" charset="0"/>
              </a:rPr>
              <a:t>Kan </a:t>
            </a:r>
            <a:r>
              <a:rPr lang="sv-SE" sz="1400" dirty="0">
                <a:latin typeface="Minya Nouvelle" pitchFamily="2" charset="0"/>
              </a:rPr>
              <a:t>bli jobbigare CSS att koda.</a:t>
            </a:r>
          </a:p>
        </p:txBody>
      </p:sp>
      <p:pic>
        <p:nvPicPr>
          <p:cNvPr id="12" name="Picture 8" descr="L:\WorkSpace\tstjo\Icons\v_collection_png\64x64\shadow\gear_err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808" y="35907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650449" y="3618409"/>
            <a:ext cx="1676869" cy="461665"/>
          </a:xfrm>
          <a:prstGeom prst="rect">
            <a:avLst/>
          </a:prstGeom>
          <a:noFill/>
        </p:spPr>
        <p:txBody>
          <a:bodyPr wrap="none" rtlCol="0">
            <a:spAutoFit/>
          </a:bodyPr>
          <a:lstStyle/>
          <a:p>
            <a:r>
              <a:rPr lang="sv-SE" sz="2400" b="1" dirty="0" smtClean="0">
                <a:latin typeface="Minya Nouvelle" pitchFamily="2" charset="0"/>
              </a:rPr>
              <a:t>Nackdelar</a:t>
            </a:r>
          </a:p>
        </p:txBody>
      </p:sp>
    </p:spTree>
    <p:extLst>
      <p:ext uri="{BB962C8B-B14F-4D97-AF65-F5344CB8AC3E}">
        <p14:creationId xmlns:p14="http://schemas.microsoft.com/office/powerpoint/2010/main" val="3253579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P spid="11" grpId="0"/>
      <p:bldP spid="1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Gridbaserade layouter</a:t>
            </a:r>
            <a:endParaRPr lang="sv-SE" dirty="0"/>
          </a:p>
        </p:txBody>
      </p:sp>
      <p:pic>
        <p:nvPicPr>
          <p:cNvPr id="4" name="Picture 2"/>
          <p:cNvPicPr>
            <a:picLocks noChangeAspect="1" noChangeArrowheads="1"/>
          </p:cNvPicPr>
          <p:nvPr/>
        </p:nvPicPr>
        <p:blipFill>
          <a:blip r:embed="rId3" cstate="print"/>
          <a:srcRect/>
          <a:stretch>
            <a:fillRect/>
          </a:stretch>
        </p:blipFill>
        <p:spPr bwMode="auto">
          <a:xfrm>
            <a:off x="0" y="1143000"/>
            <a:ext cx="5612626" cy="317791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perspectiveContrastingRightFacing"/>
            <a:lightRig rig="threePt" dir="t"/>
          </a:scene3d>
        </p:spPr>
      </p:pic>
      <p:sp>
        <p:nvSpPr>
          <p:cNvPr id="6" name="TextBox 5"/>
          <p:cNvSpPr txBox="1"/>
          <p:nvPr/>
        </p:nvSpPr>
        <p:spPr>
          <a:xfrm>
            <a:off x="4911690" y="1143000"/>
            <a:ext cx="3888432" cy="4524315"/>
          </a:xfrm>
          <a:prstGeom prst="rect">
            <a:avLst/>
          </a:prstGeom>
          <a:noFill/>
        </p:spPr>
        <p:txBody>
          <a:bodyPr wrap="square" rtlCol="0">
            <a:spAutoFit/>
          </a:bodyPr>
          <a:lstStyle/>
          <a:p>
            <a:r>
              <a:rPr lang="sv-SE" dirty="0">
                <a:latin typeface="Minya Nouvelle" pitchFamily="2" charset="0"/>
              </a:rPr>
              <a:t>Bygger på att man försöker arbeta med kolumner i </a:t>
            </a:r>
            <a:r>
              <a:rPr lang="sv-SE" b="1" dirty="0">
                <a:latin typeface="Minya Nouvelle" pitchFamily="2" charset="0"/>
              </a:rPr>
              <a:t>multipler om 3 eller 4</a:t>
            </a:r>
            <a:r>
              <a:rPr lang="sv-SE" dirty="0">
                <a:latin typeface="Minya Nouvelle" pitchFamily="2" charset="0"/>
              </a:rPr>
              <a:t>.</a:t>
            </a:r>
          </a:p>
          <a:p>
            <a:endParaRPr lang="sv-SE" dirty="0">
              <a:latin typeface="Minya Nouvelle" pitchFamily="2" charset="0"/>
            </a:endParaRPr>
          </a:p>
          <a:p>
            <a:r>
              <a:rPr lang="sv-SE" dirty="0">
                <a:latin typeface="Minya Nouvelle" pitchFamily="2" charset="0"/>
              </a:rPr>
              <a:t>Fokuserar på </a:t>
            </a:r>
            <a:r>
              <a:rPr lang="sv-SE" b="1" dirty="0">
                <a:latin typeface="Minya Nouvelle" pitchFamily="2" charset="0"/>
              </a:rPr>
              <a:t>kolumner</a:t>
            </a:r>
            <a:r>
              <a:rPr lang="sv-SE" dirty="0">
                <a:latin typeface="Minya Nouvelle" pitchFamily="2" charset="0"/>
              </a:rPr>
              <a:t>, men rader kan användas i viss utsträckning</a:t>
            </a:r>
          </a:p>
          <a:p>
            <a:endParaRPr lang="sv-SE" dirty="0">
              <a:latin typeface="Minya Nouvelle" pitchFamily="2" charset="0"/>
            </a:endParaRPr>
          </a:p>
          <a:p>
            <a:r>
              <a:rPr lang="sv-SE" dirty="0">
                <a:latin typeface="Minya Nouvelle" pitchFamily="2" charset="0"/>
              </a:rPr>
              <a:t>Ger ett </a:t>
            </a:r>
            <a:r>
              <a:rPr lang="sv-SE" b="1" dirty="0">
                <a:latin typeface="Minya Nouvelle" pitchFamily="2" charset="0"/>
              </a:rPr>
              <a:t>proffsigare intryck </a:t>
            </a:r>
            <a:r>
              <a:rPr lang="sv-SE" dirty="0">
                <a:latin typeface="Minya Nouvelle" pitchFamily="2" charset="0"/>
              </a:rPr>
              <a:t>och ofta per automatik en snyggare och behagligare sida att titta på.</a:t>
            </a:r>
          </a:p>
          <a:p>
            <a:endParaRPr lang="sv-SE" dirty="0">
              <a:latin typeface="Minya Nouvelle" pitchFamily="2" charset="0"/>
            </a:endParaRPr>
          </a:p>
          <a:p>
            <a:r>
              <a:rPr lang="sv-SE" dirty="0">
                <a:latin typeface="Minya Nouvelle" pitchFamily="2" charset="0"/>
              </a:rPr>
              <a:t>Bygger på kolumner med marginaler.</a:t>
            </a:r>
          </a:p>
          <a:p>
            <a:endParaRPr lang="sv-SE" dirty="0">
              <a:latin typeface="Minya Nouvelle" pitchFamily="2" charset="0"/>
            </a:endParaRPr>
          </a:p>
          <a:p>
            <a:endParaRPr lang="sv-SE" dirty="0">
              <a:latin typeface="Minya Nouvelle" pitchFamily="2" charset="0"/>
            </a:endParaRPr>
          </a:p>
          <a:p>
            <a:endParaRPr lang="sv-SE" dirty="0" smtClean="0">
              <a:latin typeface="Minya Nouvelle" pitchFamily="2" charset="0"/>
            </a:endParaRPr>
          </a:p>
        </p:txBody>
      </p:sp>
    </p:spTree>
    <p:extLst>
      <p:ext uri="{BB962C8B-B14F-4D97-AF65-F5344CB8AC3E}">
        <p14:creationId xmlns:p14="http://schemas.microsoft.com/office/powerpoint/2010/main" val="280063041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Gridbaserade layouter</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611560" y="1057300"/>
            <a:ext cx="7848872" cy="4444098"/>
          </a:xfrm>
          <a:prstGeom prst="rect">
            <a:avLst/>
          </a:prstGeom>
          <a:noFill/>
          <a:ln w="9525">
            <a:noFill/>
            <a:miter lim="800000"/>
            <a:headEnd/>
            <a:tailEnd/>
          </a:ln>
          <a:effectLst/>
        </p:spPr>
      </p:pic>
    </p:spTree>
    <p:extLst>
      <p:ext uri="{BB962C8B-B14F-4D97-AF65-F5344CB8AC3E}">
        <p14:creationId xmlns:p14="http://schemas.microsoft.com/office/powerpoint/2010/main" val="30046900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580384" y="3176828"/>
            <a:ext cx="4176464" cy="208829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 name="Rectangle 16"/>
          <p:cNvSpPr/>
          <p:nvPr/>
        </p:nvSpPr>
        <p:spPr>
          <a:xfrm>
            <a:off x="251520" y="3176827"/>
            <a:ext cx="4176464" cy="208829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Title 1"/>
          <p:cNvSpPr>
            <a:spLocks noGrp="1"/>
          </p:cNvSpPr>
          <p:nvPr>
            <p:ph type="ctrTitle"/>
          </p:nvPr>
        </p:nvSpPr>
        <p:spPr/>
        <p:txBody>
          <a:bodyPr/>
          <a:lstStyle/>
          <a:p>
            <a:r>
              <a:rPr lang="sv-SE" dirty="0" smtClean="0"/>
              <a:t>Ramverk</a:t>
            </a:r>
            <a:endParaRPr lang="sv-SE" dirty="0"/>
          </a:p>
        </p:txBody>
      </p:sp>
      <p:pic>
        <p:nvPicPr>
          <p:cNvPr id="4" name="Picture 4" descr="CSS frameworks 960"/>
          <p:cNvPicPr>
            <a:picLocks noChangeAspect="1" noChangeArrowheads="1"/>
          </p:cNvPicPr>
          <p:nvPr/>
        </p:nvPicPr>
        <p:blipFill>
          <a:blip r:embed="rId3" cstate="print"/>
          <a:srcRect/>
          <a:stretch>
            <a:fillRect/>
          </a:stretch>
        </p:blipFill>
        <p:spPr bwMode="auto">
          <a:xfrm>
            <a:off x="4518720" y="1586151"/>
            <a:ext cx="1295400" cy="811784"/>
          </a:xfrm>
          <a:prstGeom prst="rect">
            <a:avLst/>
          </a:prstGeom>
          <a:ln>
            <a:noFill/>
          </a:ln>
          <a:effectLst>
            <a:outerShdw blurRad="190500" algn="tl" rotWithShape="0">
              <a:srgbClr val="000000">
                <a:alpha val="70000"/>
              </a:srgbClr>
            </a:outerShdw>
          </a:effectLst>
        </p:spPr>
      </p:pic>
      <p:pic>
        <p:nvPicPr>
          <p:cNvPr id="5" name="Picture 2"/>
          <p:cNvPicPr>
            <a:picLocks noChangeAspect="1" noChangeArrowheads="1"/>
          </p:cNvPicPr>
          <p:nvPr/>
        </p:nvPicPr>
        <p:blipFill>
          <a:blip r:embed="rId4" cstate="print"/>
          <a:srcRect/>
          <a:stretch>
            <a:fillRect/>
          </a:stretch>
        </p:blipFill>
        <p:spPr bwMode="auto">
          <a:xfrm>
            <a:off x="251520" y="1433751"/>
            <a:ext cx="4238625" cy="1085850"/>
          </a:xfrm>
          <a:prstGeom prst="rect">
            <a:avLst/>
          </a:prstGeom>
          <a:ln>
            <a:noFill/>
          </a:ln>
          <a:effectLst>
            <a:outerShdw blurRad="190500" algn="tl" rotWithShape="0">
              <a:srgbClr val="000000">
                <a:alpha val="70000"/>
              </a:srgbClr>
            </a:outerShdw>
          </a:effectLst>
        </p:spPr>
      </p:pic>
      <p:pic>
        <p:nvPicPr>
          <p:cNvPr id="6" name="Picture 7"/>
          <p:cNvPicPr>
            <a:picLocks noChangeAspect="1" noChangeArrowheads="1"/>
          </p:cNvPicPr>
          <p:nvPr/>
        </p:nvPicPr>
        <p:blipFill>
          <a:blip r:embed="rId5" cstate="print"/>
          <a:srcRect/>
          <a:stretch>
            <a:fillRect/>
          </a:stretch>
        </p:blipFill>
        <p:spPr bwMode="auto">
          <a:xfrm>
            <a:off x="4213920" y="1128951"/>
            <a:ext cx="1152525" cy="533400"/>
          </a:xfrm>
          <a:prstGeom prst="rect">
            <a:avLst/>
          </a:prstGeom>
          <a:ln>
            <a:noFill/>
          </a:ln>
          <a:effectLst>
            <a:outerShdw blurRad="190500" algn="tl" rotWithShape="0">
              <a:srgbClr val="000000">
                <a:alpha val="70000"/>
              </a:srgbClr>
            </a:outerShdw>
          </a:effectLst>
        </p:spPr>
      </p:pic>
      <p:pic>
        <p:nvPicPr>
          <p:cNvPr id="7" name="Picture 8"/>
          <p:cNvPicPr>
            <a:picLocks noChangeAspect="1" noChangeArrowheads="1"/>
          </p:cNvPicPr>
          <p:nvPr/>
        </p:nvPicPr>
        <p:blipFill>
          <a:blip r:embed="rId6" cstate="print"/>
          <a:srcRect/>
          <a:stretch>
            <a:fillRect/>
          </a:stretch>
        </p:blipFill>
        <p:spPr bwMode="auto">
          <a:xfrm>
            <a:off x="3528120" y="2271951"/>
            <a:ext cx="2705100" cy="828675"/>
          </a:xfrm>
          <a:prstGeom prst="rect">
            <a:avLst/>
          </a:prstGeom>
          <a:ln>
            <a:noFill/>
          </a:ln>
          <a:effectLst>
            <a:outerShdw blurRad="190500" algn="tl" rotWithShape="0">
              <a:srgbClr val="000000">
                <a:alpha val="70000"/>
              </a:srgbClr>
            </a:outerShdw>
          </a:effectLst>
        </p:spPr>
      </p:pic>
      <p:pic>
        <p:nvPicPr>
          <p:cNvPr id="8" name="Picture 2" descr="CSS frameworks"/>
          <p:cNvPicPr>
            <a:picLocks noChangeAspect="1" noChangeArrowheads="1"/>
          </p:cNvPicPr>
          <p:nvPr/>
        </p:nvPicPr>
        <p:blipFill>
          <a:blip r:embed="rId7" cstate="print"/>
          <a:srcRect/>
          <a:stretch>
            <a:fillRect/>
          </a:stretch>
        </p:blipFill>
        <p:spPr bwMode="auto">
          <a:xfrm>
            <a:off x="1165920" y="2348151"/>
            <a:ext cx="2857500" cy="828676"/>
          </a:xfrm>
          <a:prstGeom prst="rect">
            <a:avLst/>
          </a:prstGeom>
          <a:noFill/>
        </p:spPr>
      </p:pic>
      <p:pic>
        <p:nvPicPr>
          <p:cNvPr id="9" name="Picture 3"/>
          <p:cNvPicPr>
            <a:picLocks noChangeAspect="1" noChangeArrowheads="1"/>
          </p:cNvPicPr>
          <p:nvPr/>
        </p:nvPicPr>
        <p:blipFill>
          <a:blip r:embed="rId8" cstate="print"/>
          <a:srcRect/>
          <a:stretch>
            <a:fillRect/>
          </a:stretch>
        </p:blipFill>
        <p:spPr bwMode="auto">
          <a:xfrm>
            <a:off x="6233220" y="809863"/>
            <a:ext cx="2600325" cy="1247775"/>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341489" y="3880127"/>
            <a:ext cx="4001416" cy="1384995"/>
          </a:xfrm>
          <a:prstGeom prst="rect">
            <a:avLst/>
          </a:prstGeom>
          <a:noFill/>
        </p:spPr>
        <p:txBody>
          <a:bodyPr wrap="none" rtlCol="0">
            <a:spAutoFit/>
          </a:bodyPr>
          <a:lstStyle/>
          <a:p>
            <a:pPr marL="285750" indent="-285750">
              <a:buFont typeface="Arial" charset="0"/>
              <a:buChar char="•"/>
            </a:pPr>
            <a:r>
              <a:rPr lang="sv-SE" sz="1400" dirty="0" smtClean="0">
                <a:latin typeface="Minya Nouvelle" pitchFamily="2" charset="0"/>
              </a:rPr>
              <a:t>Ökad produktivitet</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undviker vanliga </a:t>
            </a:r>
            <a:r>
              <a:rPr lang="sv-SE" sz="1400" dirty="0" smtClean="0">
                <a:latin typeface="Minya Nouvelle" pitchFamily="2" charset="0"/>
              </a:rPr>
              <a:t>misstag</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arbetar in en standard för </a:t>
            </a:r>
            <a:r>
              <a:rPr lang="sv-SE" sz="1400" dirty="0" smtClean="0">
                <a:latin typeface="Minya Nouvelle" pitchFamily="2" charset="0"/>
              </a:rPr>
              <a:t>namngivning</a:t>
            </a:r>
          </a:p>
          <a:p>
            <a:pPr marL="285750" indent="-285750">
              <a:buFont typeface="Arial" charset="0"/>
              <a:buChar char="•"/>
            </a:pPr>
            <a:r>
              <a:rPr lang="sv-SE" sz="1400" dirty="0" smtClean="0">
                <a:latin typeface="Minya Nouvelle" pitchFamily="2" charset="0"/>
              </a:rPr>
              <a:t>Förenklar samarbete</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slipper tänka på </a:t>
            </a:r>
            <a:r>
              <a:rPr lang="sv-SE" sz="1400" dirty="0" smtClean="0">
                <a:latin typeface="Minya Nouvelle" pitchFamily="2" charset="0"/>
              </a:rPr>
              <a:t>webbläsarkompabilitet</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får ren och välstrukturerad </a:t>
            </a:r>
            <a:r>
              <a:rPr lang="sv-SE" sz="1400" dirty="0" smtClean="0">
                <a:latin typeface="Minya Nouvelle" pitchFamily="2" charset="0"/>
              </a:rPr>
              <a:t>kod</a:t>
            </a:r>
          </a:p>
        </p:txBody>
      </p:sp>
      <p:pic>
        <p:nvPicPr>
          <p:cNvPr id="91142" name="Picture 6" descr="L:\WorkSpace\tstjo\Icons\v_collection_png\64x64\shadow\gear_o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489" y="324738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04252" y="3321349"/>
            <a:ext cx="1420582" cy="461665"/>
          </a:xfrm>
          <a:prstGeom prst="rect">
            <a:avLst/>
          </a:prstGeom>
          <a:noFill/>
        </p:spPr>
        <p:txBody>
          <a:bodyPr wrap="none" rtlCol="0">
            <a:spAutoFit/>
          </a:bodyPr>
          <a:lstStyle/>
          <a:p>
            <a:r>
              <a:rPr lang="sv-SE" sz="2400" b="1" dirty="0" smtClean="0">
                <a:latin typeface="Minya Nouvelle" pitchFamily="2" charset="0"/>
              </a:rPr>
              <a:t>Fördelar</a:t>
            </a:r>
          </a:p>
        </p:txBody>
      </p:sp>
      <p:sp>
        <p:nvSpPr>
          <p:cNvPr id="14" name="TextBox 13"/>
          <p:cNvSpPr txBox="1"/>
          <p:nvPr/>
        </p:nvSpPr>
        <p:spPr>
          <a:xfrm>
            <a:off x="4644007" y="3890609"/>
            <a:ext cx="4189537" cy="1169551"/>
          </a:xfrm>
          <a:prstGeom prst="rect">
            <a:avLst/>
          </a:prstGeom>
          <a:noFill/>
        </p:spPr>
        <p:txBody>
          <a:bodyPr wrap="square" rtlCol="0">
            <a:spAutoFit/>
          </a:bodyPr>
          <a:lstStyle/>
          <a:p>
            <a:pPr marL="285750" indent="-285750">
              <a:buFont typeface="Arial" charset="0"/>
              <a:buChar char="•"/>
            </a:pPr>
            <a:r>
              <a:rPr lang="sv-SE" sz="1400" dirty="0" smtClean="0">
                <a:latin typeface="Minya Nouvelle" pitchFamily="2" charset="0"/>
              </a:rPr>
              <a:t>Tar </a:t>
            </a:r>
            <a:r>
              <a:rPr lang="sv-SE" sz="1400" dirty="0">
                <a:latin typeface="Minya Nouvelle" pitchFamily="2" charset="0"/>
              </a:rPr>
              <a:t>tid att lära </a:t>
            </a:r>
            <a:r>
              <a:rPr lang="sv-SE" sz="1400" dirty="0" smtClean="0">
                <a:latin typeface="Minya Nouvelle" pitchFamily="2" charset="0"/>
              </a:rPr>
              <a:t>sig</a:t>
            </a:r>
          </a:p>
          <a:p>
            <a:pPr marL="285750" indent="-285750">
              <a:buFont typeface="Arial" charset="0"/>
              <a:buChar char="•"/>
            </a:pPr>
            <a:r>
              <a:rPr lang="sv-SE" sz="1400" dirty="0" smtClean="0">
                <a:latin typeface="Minya Nouvelle" pitchFamily="2" charset="0"/>
              </a:rPr>
              <a:t>Riskerar </a:t>
            </a:r>
            <a:r>
              <a:rPr lang="sv-SE" sz="1400" dirty="0">
                <a:latin typeface="Minya Nouvelle" pitchFamily="2" charset="0"/>
              </a:rPr>
              <a:t>att ärva fel och </a:t>
            </a:r>
            <a:r>
              <a:rPr lang="sv-SE" sz="1400" dirty="0" smtClean="0">
                <a:latin typeface="Minya Nouvelle" pitchFamily="2" charset="0"/>
              </a:rPr>
              <a:t>buggar</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mister genuin kunskap om </a:t>
            </a:r>
            <a:r>
              <a:rPr lang="sv-SE" sz="1400" dirty="0" smtClean="0">
                <a:latin typeface="Minya Nouvelle" pitchFamily="2" charset="0"/>
              </a:rPr>
              <a:t>CSS</a:t>
            </a:r>
          </a:p>
          <a:p>
            <a:pPr marL="285750" indent="-285750">
              <a:buFont typeface="Arial" charset="0"/>
              <a:buChar char="•"/>
            </a:pPr>
            <a:r>
              <a:rPr lang="sv-SE" sz="1400" dirty="0" smtClean="0">
                <a:latin typeface="Minya Nouvelle" pitchFamily="2" charset="0"/>
              </a:rPr>
              <a:t>Källkod </a:t>
            </a:r>
            <a:r>
              <a:rPr lang="sv-SE" sz="1400" dirty="0">
                <a:latin typeface="Minya Nouvelle" pitchFamily="2" charset="0"/>
              </a:rPr>
              <a:t>som innehåller mycket onödig </a:t>
            </a:r>
            <a:r>
              <a:rPr lang="sv-SE" sz="1400" dirty="0" smtClean="0">
                <a:latin typeface="Minya Nouvelle" pitchFamily="2" charset="0"/>
              </a:rPr>
              <a:t>kod</a:t>
            </a:r>
          </a:p>
          <a:p>
            <a:pPr marL="285750" indent="-285750">
              <a:buFont typeface="Arial" charset="0"/>
              <a:buChar char="•"/>
            </a:pPr>
            <a:r>
              <a:rPr lang="sv-SE" sz="1400" dirty="0" smtClean="0">
                <a:latin typeface="Minya Nouvelle" pitchFamily="2" charset="0"/>
              </a:rPr>
              <a:t>Du </a:t>
            </a:r>
            <a:r>
              <a:rPr lang="sv-SE" sz="1400" dirty="0">
                <a:latin typeface="Minya Nouvelle" pitchFamily="2" charset="0"/>
              </a:rPr>
              <a:t>riskerar att fastna i gamla </a:t>
            </a:r>
            <a:r>
              <a:rPr lang="sv-SE" sz="1400" dirty="0" smtClean="0">
                <a:latin typeface="Minya Nouvelle" pitchFamily="2" charset="0"/>
              </a:rPr>
              <a:t>hjulspår</a:t>
            </a:r>
          </a:p>
        </p:txBody>
      </p:sp>
      <p:pic>
        <p:nvPicPr>
          <p:cNvPr id="91144" name="Picture 8" descr="L:\WorkSpace\tstjo\Icons\v_collection_png\64x64\shadow\gear_erro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5288" y="3321349"/>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22929" y="3349057"/>
            <a:ext cx="1676869" cy="461665"/>
          </a:xfrm>
          <a:prstGeom prst="rect">
            <a:avLst/>
          </a:prstGeom>
          <a:noFill/>
        </p:spPr>
        <p:txBody>
          <a:bodyPr wrap="none" rtlCol="0">
            <a:spAutoFit/>
          </a:bodyPr>
          <a:lstStyle/>
          <a:p>
            <a:r>
              <a:rPr lang="sv-SE" sz="2400" b="1" dirty="0" smtClean="0">
                <a:latin typeface="Minya Nouvelle" pitchFamily="2" charset="0"/>
              </a:rPr>
              <a:t>Nackdelar</a:t>
            </a:r>
          </a:p>
        </p:txBody>
      </p:sp>
      <p:sp>
        <p:nvSpPr>
          <p:cNvPr id="23" name="TextBox 22"/>
          <p:cNvSpPr txBox="1"/>
          <p:nvPr/>
        </p:nvSpPr>
        <p:spPr>
          <a:xfrm>
            <a:off x="164703" y="5266287"/>
            <a:ext cx="7717434" cy="307777"/>
          </a:xfrm>
          <a:prstGeom prst="rect">
            <a:avLst/>
          </a:prstGeom>
          <a:noFill/>
        </p:spPr>
        <p:txBody>
          <a:bodyPr wrap="none" rtlCol="0">
            <a:spAutoFit/>
          </a:bodyPr>
          <a:lstStyle/>
          <a:p>
            <a:r>
              <a:rPr lang="sv-SE" sz="1400" i="1" dirty="0" smtClean="0"/>
              <a:t>Källa: http://www.smashingmagazine.com/2007/09/21/css-frameworks-css-reset-design-from-scratch/</a:t>
            </a:r>
            <a:endParaRPr lang="sv-SE" sz="1400" i="1" dirty="0"/>
          </a:p>
        </p:txBody>
      </p:sp>
      <p:pic>
        <p:nvPicPr>
          <p:cNvPr id="174082"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7584" y="913284"/>
            <a:ext cx="2244030" cy="60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87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1142"/>
                                        </p:tgtEl>
                                        <p:attrNameLst>
                                          <p:attrName>style.visibility</p:attrName>
                                        </p:attrNameLst>
                                      </p:cBhvr>
                                      <p:to>
                                        <p:strVal val="visible"/>
                                      </p:to>
                                    </p:set>
                                    <p:animEffect transition="in" filter="fade">
                                      <p:cBhvr>
                                        <p:cTn id="13" dur="500"/>
                                        <p:tgtEl>
                                          <p:spTgt spid="911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91144"/>
                                        </p:tgtEl>
                                        <p:attrNameLst>
                                          <p:attrName>style.visibility</p:attrName>
                                        </p:attrNameLst>
                                      </p:cBhvr>
                                      <p:to>
                                        <p:strVal val="visible"/>
                                      </p:to>
                                    </p:set>
                                    <p:animEffect transition="in" filter="fade">
                                      <p:cBhvr>
                                        <p:cTn id="27" dur="500"/>
                                        <p:tgtEl>
                                          <p:spTgt spid="911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1" grpId="0"/>
      <p:bldP spid="13" grpId="0"/>
      <p:bldP spid="14"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endParaRPr lang="sv-SE" dirty="0"/>
          </a:p>
        </p:txBody>
      </p:sp>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F11 – CSS3</a:t>
            </a:r>
            <a:endParaRPr lang="sv-SE" b="1" dirty="0"/>
          </a:p>
        </p:txBody>
      </p:sp>
      <p:sp>
        <p:nvSpPr>
          <p:cNvPr id="15" name="TextBox 14"/>
          <p:cNvSpPr txBox="1"/>
          <p:nvPr/>
        </p:nvSpPr>
        <p:spPr>
          <a:xfrm>
            <a:off x="395536" y="1201316"/>
            <a:ext cx="4181979" cy="954107"/>
          </a:xfrm>
          <a:prstGeom prst="rect">
            <a:avLst/>
          </a:prstGeom>
          <a:noFill/>
        </p:spPr>
        <p:txBody>
          <a:bodyPr wrap="none" rtlCol="0">
            <a:spAutoFit/>
          </a:bodyPr>
          <a:lstStyle/>
          <a:p>
            <a:r>
              <a:rPr lang="sv-SE" sz="2800" b="1" dirty="0" smtClean="0">
                <a:latin typeface="Minya Nouvelle" pitchFamily="2" charset="0"/>
              </a:rPr>
              <a:t>Föreläsning 11, HT2012</a:t>
            </a:r>
          </a:p>
          <a:p>
            <a:r>
              <a:rPr lang="sv-SE" sz="2800" dirty="0" smtClean="0">
                <a:latin typeface="Minya Nouvelle" pitchFamily="2" charset="0"/>
              </a:rPr>
              <a:t>CSS3</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92385104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F11 – CSS3</a:t>
            </a:r>
            <a:endParaRPr lang="sv-SE" b="1" dirty="0"/>
          </a:p>
        </p:txBody>
      </p:sp>
      <p:sp>
        <p:nvSpPr>
          <p:cNvPr id="15" name="TextBox 14"/>
          <p:cNvSpPr txBox="1"/>
          <p:nvPr/>
        </p:nvSpPr>
        <p:spPr>
          <a:xfrm>
            <a:off x="1403648" y="1378601"/>
            <a:ext cx="4427559"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Vad är CSS3, är det redo att användas?</a:t>
            </a:r>
          </a:p>
          <a:p>
            <a:pPr marL="285750" indent="-285750">
              <a:buFont typeface="Arial" charset="0"/>
              <a:buChar char="•"/>
            </a:pPr>
            <a:r>
              <a:rPr lang="sv-SE" dirty="0" smtClean="0">
                <a:latin typeface="Minya Nouvelle" pitchFamily="2" charset="0"/>
              </a:rPr>
              <a:t>Webbläsarprefix</a:t>
            </a:r>
          </a:p>
          <a:p>
            <a:pPr marL="285750" indent="-285750">
              <a:buFont typeface="Arial" charset="0"/>
              <a:buChar char="•"/>
            </a:pPr>
            <a:r>
              <a:rPr lang="sv-SE" dirty="0" smtClean="0">
                <a:latin typeface="Minya Nouvelle" pitchFamily="2" charset="0"/>
              </a:rPr>
              <a:t>Selektorer</a:t>
            </a:r>
          </a:p>
          <a:p>
            <a:pPr marL="285750" indent="-285750">
              <a:buFont typeface="Arial" charset="0"/>
              <a:buChar char="•"/>
            </a:pPr>
            <a:r>
              <a:rPr lang="sv-SE" dirty="0" smtClean="0">
                <a:latin typeface="Minya Nouvelle" pitchFamily="2" charset="0"/>
              </a:rPr>
              <a:t>Färger</a:t>
            </a:r>
          </a:p>
          <a:p>
            <a:pPr marL="285750" indent="-285750">
              <a:buFont typeface="Arial" charset="0"/>
              <a:buChar char="•"/>
            </a:pPr>
            <a:r>
              <a:rPr lang="sv-SE" dirty="0" smtClean="0">
                <a:latin typeface="Minya Nouvelle" pitchFamily="2" charset="0"/>
              </a:rPr>
              <a:t>Bakgrunder och ramar</a:t>
            </a:r>
          </a:p>
          <a:p>
            <a:pPr marL="285750" indent="-285750">
              <a:buFont typeface="Arial" charset="0"/>
              <a:buChar char="•"/>
            </a:pPr>
            <a:r>
              <a:rPr lang="sv-SE" dirty="0" smtClean="0">
                <a:latin typeface="Minya Nouvelle" pitchFamily="2" charset="0"/>
              </a:rPr>
              <a:t>Fonter och texter</a:t>
            </a:r>
          </a:p>
          <a:p>
            <a:pPr marL="285750" indent="-285750">
              <a:buFont typeface="Arial" charset="0"/>
              <a:buChar char="•"/>
            </a:pPr>
            <a:r>
              <a:rPr lang="sv-SE" dirty="0" err="1" smtClean="0">
                <a:latin typeface="Minya Nouvelle" pitchFamily="2" charset="0"/>
              </a:rPr>
              <a:t>Flerkolumnslayouter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Transformationer</a:t>
            </a:r>
          </a:p>
          <a:p>
            <a:pPr marL="285750" indent="-285750">
              <a:buFont typeface="Arial" charset="0"/>
              <a:buChar char="•"/>
            </a:pPr>
            <a:r>
              <a:rPr lang="sv-SE" dirty="0" err="1" smtClean="0">
                <a:latin typeface="Minya Nouvelle" pitchFamily="2" charset="0"/>
              </a:rPr>
              <a:t>Transitioner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Media </a:t>
            </a:r>
            <a:r>
              <a:rPr lang="sv-SE" dirty="0" err="1" smtClean="0">
                <a:latin typeface="Minya Nouvelle" pitchFamily="2" charset="0"/>
              </a:rPr>
              <a:t>Queries</a:t>
            </a: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7042" name="Picture 2" descr="S:\dfm\info\icons\v-collections\v_collections_png\software_graphics_media\256x256\shadow\palet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8546" name="Picture 2" descr="S:\dfm\info\icons\v-collections\v_collections_png\objects_people_industries\128x128\shadow\potion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1005">
            <a:off x="5982195" y="3423425"/>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31777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Vad är CSS3?</a:t>
            </a:r>
            <a:endParaRPr lang="sv-SE" dirty="0"/>
          </a:p>
        </p:txBody>
      </p:sp>
      <p:pic>
        <p:nvPicPr>
          <p:cNvPr id="103427" name="Picture 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32" y="1070792"/>
            <a:ext cx="3333750" cy="1514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67032" y="2585267"/>
            <a:ext cx="3376630" cy="307777"/>
          </a:xfrm>
          <a:prstGeom prst="rect">
            <a:avLst/>
          </a:prstGeom>
        </p:spPr>
        <p:txBody>
          <a:bodyPr wrap="none">
            <a:spAutoFit/>
          </a:bodyPr>
          <a:lstStyle/>
          <a:p>
            <a:r>
              <a:rPr lang="sv-SE" sz="1400" dirty="0"/>
              <a:t>http://www.w3.org/Style/CSS/current-work</a:t>
            </a:r>
          </a:p>
        </p:txBody>
      </p:sp>
      <p:pic>
        <p:nvPicPr>
          <p:cNvPr id="103431" name="Picture 7" descr="L:\WorkSpace\tstjo\Icons\v_collection_png\256x256\shadow\componen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51520" y="1723339"/>
            <a:ext cx="3312368" cy="3857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34266" y="3129677"/>
            <a:ext cx="2709396" cy="2585323"/>
          </a:xfrm>
          <a:prstGeom prst="rect">
            <a:avLst/>
          </a:prstGeom>
          <a:noFill/>
        </p:spPr>
        <p:txBody>
          <a:bodyPr wrap="none" rtlCol="0">
            <a:spAutoFit/>
          </a:bodyPr>
          <a:lstStyle/>
          <a:p>
            <a:pPr marL="285750" indent="-285750">
              <a:buFont typeface="Arial" charset="0"/>
              <a:buChar char="•"/>
            </a:pPr>
            <a:r>
              <a:rPr lang="en-US" dirty="0" err="1" smtClean="0">
                <a:latin typeface="Minya Nouvelle" pitchFamily="2" charset="0"/>
              </a:rPr>
              <a:t>Selektorer</a:t>
            </a:r>
            <a:endParaRPr lang="en-US" dirty="0">
              <a:latin typeface="Minya Nouvelle" pitchFamily="2" charset="0"/>
            </a:endParaRPr>
          </a:p>
          <a:p>
            <a:pPr marL="285750" indent="-285750">
              <a:buFont typeface="Arial" charset="0"/>
              <a:buChar char="•"/>
            </a:pPr>
            <a:r>
              <a:rPr lang="en-US" dirty="0" smtClean="0">
                <a:latin typeface="Minya Nouvelle" pitchFamily="2" charset="0"/>
              </a:rPr>
              <a:t>Multi-column layout</a:t>
            </a:r>
          </a:p>
          <a:p>
            <a:pPr marL="285750" indent="-285750">
              <a:buFont typeface="Arial" charset="0"/>
              <a:buChar char="•"/>
            </a:pPr>
            <a:r>
              <a:rPr lang="en-US" dirty="0" smtClean="0">
                <a:latin typeface="Minya Nouvelle" pitchFamily="2" charset="0"/>
              </a:rPr>
              <a:t>Media Queries</a:t>
            </a:r>
          </a:p>
          <a:p>
            <a:pPr marL="285750" indent="-285750">
              <a:buFont typeface="Arial" charset="0"/>
              <a:buChar char="•"/>
            </a:pPr>
            <a:r>
              <a:rPr lang="en-US" dirty="0" smtClean="0">
                <a:latin typeface="Minya Nouvelle" pitchFamily="2" charset="0"/>
              </a:rPr>
              <a:t>Color</a:t>
            </a:r>
          </a:p>
          <a:p>
            <a:pPr marL="285750" indent="-285750">
              <a:buFont typeface="Arial" charset="0"/>
              <a:buChar char="•"/>
            </a:pPr>
            <a:r>
              <a:rPr lang="en-US" dirty="0" smtClean="0">
                <a:latin typeface="Minya Nouvelle" pitchFamily="2" charset="0"/>
              </a:rPr>
              <a:t>Text</a:t>
            </a:r>
          </a:p>
          <a:p>
            <a:pPr marL="285750" indent="-285750">
              <a:buFont typeface="Arial" charset="0"/>
              <a:buChar char="•"/>
            </a:pPr>
            <a:r>
              <a:rPr lang="en-US" dirty="0" smtClean="0">
                <a:latin typeface="Minya Nouvelle" pitchFamily="2" charset="0"/>
              </a:rPr>
              <a:t>Fonts</a:t>
            </a:r>
          </a:p>
          <a:p>
            <a:pPr marL="285750" indent="-285750">
              <a:buFont typeface="Arial" charset="0"/>
              <a:buChar char="•"/>
            </a:pPr>
            <a:r>
              <a:rPr lang="en-US" dirty="0" smtClean="0">
                <a:latin typeface="Minya Nouvelle" pitchFamily="2" charset="0"/>
              </a:rPr>
              <a:t>Grid Layout</a:t>
            </a:r>
          </a:p>
          <a:p>
            <a:pPr marL="285750" indent="-285750">
              <a:buFont typeface="Arial" charset="0"/>
              <a:buChar char="•"/>
            </a:pPr>
            <a:r>
              <a:rPr lang="en-US" dirty="0" smtClean="0">
                <a:latin typeface="Minya Nouvelle" pitchFamily="2" charset="0"/>
              </a:rPr>
              <a:t>…</a:t>
            </a:r>
          </a:p>
          <a:p>
            <a:endParaRPr lang="sv-SE" dirty="0" smtClean="0">
              <a:latin typeface="Minya Nouvelle" pitchFamily="2" charset="0"/>
            </a:endParaRPr>
          </a:p>
        </p:txBody>
      </p:sp>
      <p:pic>
        <p:nvPicPr>
          <p:cNvPr id="175106" name="Picture 2" descr="C:\Users\tstjo\AppData\Local\Temp\SNAGHTMLc61cafa0.PNG">
            <a:hlinkClick r:id="rId2"/>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744" y="1057300"/>
            <a:ext cx="2415965" cy="41103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97954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Kan jag använda idag?</a:t>
            </a:r>
            <a:endParaRPr lang="sv-SE" dirty="0"/>
          </a:p>
        </p:txBody>
      </p:sp>
      <p:pic>
        <p:nvPicPr>
          <p:cNvPr id="4" name="Picture 10" descr="http://www.favbrowser.com/wp-content/uploads/2010/08/internetexplorer7logo.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417340"/>
            <a:ext cx="2016224" cy="2016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97428" y="1317456"/>
            <a:ext cx="1582484" cy="2215991"/>
          </a:xfrm>
          <a:prstGeom prst="rect">
            <a:avLst/>
          </a:prstGeom>
          <a:noFill/>
        </p:spPr>
        <p:txBody>
          <a:bodyPr wrap="none" rtlCol="0">
            <a:spAutoFit/>
          </a:bodyPr>
          <a:lstStyle/>
          <a:p>
            <a:r>
              <a:rPr lang="sv-SE" sz="13800" dirty="0" smtClean="0">
                <a:latin typeface="Minya Nouvelle" pitchFamily="2" charset="0"/>
              </a:rPr>
              <a:t>N</a:t>
            </a:r>
          </a:p>
        </p:txBody>
      </p:sp>
      <p:sp>
        <p:nvSpPr>
          <p:cNvPr id="6" name="TextBox 5"/>
          <p:cNvSpPr txBox="1"/>
          <p:nvPr/>
        </p:nvSpPr>
        <p:spPr>
          <a:xfrm>
            <a:off x="5429059" y="1345332"/>
            <a:ext cx="1087157" cy="2215991"/>
          </a:xfrm>
          <a:prstGeom prst="rect">
            <a:avLst/>
          </a:prstGeom>
          <a:noFill/>
        </p:spPr>
        <p:txBody>
          <a:bodyPr wrap="none" rtlCol="0">
            <a:spAutoFit/>
          </a:bodyPr>
          <a:lstStyle/>
          <a:p>
            <a:r>
              <a:rPr lang="sv-SE" sz="13800" dirty="0" smtClean="0">
                <a:latin typeface="Minya Nouvelle" pitchFamily="2" charset="0"/>
              </a:rPr>
              <a:t>J</a:t>
            </a:r>
          </a:p>
        </p:txBody>
      </p:sp>
      <p:sp>
        <p:nvSpPr>
          <p:cNvPr id="7" name="TextBox 6"/>
          <p:cNvSpPr txBox="1"/>
          <p:nvPr/>
        </p:nvSpPr>
        <p:spPr>
          <a:xfrm>
            <a:off x="179512" y="4836849"/>
            <a:ext cx="8352928" cy="646331"/>
          </a:xfrm>
          <a:prstGeom prst="rect">
            <a:avLst/>
          </a:prstGeom>
          <a:noFill/>
        </p:spPr>
        <p:txBody>
          <a:bodyPr wrap="square" rtlCol="0">
            <a:spAutoFit/>
          </a:bodyPr>
          <a:lstStyle/>
          <a:p>
            <a:r>
              <a:rPr lang="sv-SE" dirty="0" smtClean="0">
                <a:latin typeface="Minya Nouvelle" pitchFamily="2" charset="0"/>
              </a:rPr>
              <a:t>Knappt stöd i IE6 eller 7, men det finns JS-bibliotek som kan hjälpa till. http://css3pie.com, http://modernizr.com</a:t>
            </a:r>
          </a:p>
        </p:txBody>
      </p:sp>
      <p:sp>
        <p:nvSpPr>
          <p:cNvPr id="10" name="Rectangle 9"/>
          <p:cNvSpPr/>
          <p:nvPr/>
        </p:nvSpPr>
        <p:spPr>
          <a:xfrm>
            <a:off x="179512" y="3552389"/>
            <a:ext cx="6984776" cy="369332"/>
          </a:xfrm>
          <a:prstGeom prst="rect">
            <a:avLst/>
          </a:prstGeom>
        </p:spPr>
        <p:txBody>
          <a:bodyPr wrap="square">
            <a:spAutoFit/>
          </a:bodyPr>
          <a:lstStyle/>
          <a:p>
            <a:r>
              <a:rPr lang="sv-SE" dirty="0"/>
              <a:t>http://msdn.microsoft.com/en-us/library/cc351024(v=vs.85).aspx</a:t>
            </a:r>
          </a:p>
        </p:txBody>
      </p:sp>
    </p:spTree>
    <p:extLst>
      <p:ext uri="{BB962C8B-B14F-4D97-AF65-F5344CB8AC3E}">
        <p14:creationId xmlns:p14="http://schemas.microsoft.com/office/powerpoint/2010/main" val="3683985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Webbläsarspecifika prefix</a:t>
            </a:r>
            <a:endParaRPr lang="sv-SE" dirty="0"/>
          </a:p>
        </p:txBody>
      </p:sp>
      <p:sp>
        <p:nvSpPr>
          <p:cNvPr id="5" name="Rectangle 4"/>
          <p:cNvSpPr/>
          <p:nvPr/>
        </p:nvSpPr>
        <p:spPr>
          <a:xfrm>
            <a:off x="683568" y="2159522"/>
            <a:ext cx="5544616"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someid</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webkit</a:t>
            </a:r>
            <a:r>
              <a:rPr lang="en-US" sz="1400" b="1" dirty="0" smtClean="0">
                <a:solidFill>
                  <a:srgbClr val="0070C0"/>
                </a:solidFill>
                <a:latin typeface="Courier New" pitchFamily="49" charset="0"/>
                <a:cs typeface="Courier New" pitchFamily="49" charset="0"/>
              </a:rPr>
              <a:t>-transition</a:t>
            </a:r>
            <a:r>
              <a:rPr lang="en-US" sz="1400" b="1" dirty="0" smtClean="0">
                <a:solidFill>
                  <a:schemeClr val="tx1"/>
                </a:solidFill>
                <a:latin typeface="Courier New" pitchFamily="49" charset="0"/>
                <a:cs typeface="Courier New" pitchFamily="49" charset="0"/>
              </a:rPr>
              <a:t>: opacity 13s;</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moz</a:t>
            </a:r>
            <a:r>
              <a:rPr lang="en-US" sz="1400" b="1" dirty="0" smtClean="0">
                <a:solidFill>
                  <a:srgbClr val="0070C0"/>
                </a:solidFill>
                <a:latin typeface="Courier New" pitchFamily="49" charset="0"/>
                <a:cs typeface="Courier New" pitchFamily="49" charset="0"/>
              </a:rPr>
              <a:t>-transition</a:t>
            </a:r>
            <a:r>
              <a:rPr lang="en-US" sz="1400" b="1" dirty="0">
                <a:solidFill>
                  <a:schemeClr val="tx1"/>
                </a:solidFill>
                <a:latin typeface="Courier New" pitchFamily="49" charset="0"/>
                <a:cs typeface="Courier New" pitchFamily="49" charset="0"/>
              </a:rPr>
              <a:t>: opacity 13s</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-o-transition</a:t>
            </a:r>
            <a:r>
              <a:rPr lang="en-US" sz="1400" b="1" dirty="0">
                <a:solidFill>
                  <a:schemeClr val="tx1"/>
                </a:solidFill>
                <a:latin typeface="Courier New" pitchFamily="49" charset="0"/>
                <a:cs typeface="Courier New" pitchFamily="49" charset="0"/>
              </a:rPr>
              <a:t>: opacity 13s</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ms</a:t>
            </a:r>
            <a:r>
              <a:rPr lang="en-US" sz="1400" b="1" dirty="0" smtClean="0">
                <a:solidFill>
                  <a:srgbClr val="0070C0"/>
                </a:solidFill>
                <a:latin typeface="Courier New" pitchFamily="49" charset="0"/>
                <a:cs typeface="Courier New" pitchFamily="49" charset="0"/>
              </a:rPr>
              <a:t>-transition</a:t>
            </a:r>
            <a:r>
              <a:rPr lang="en-US" sz="1400" b="1" dirty="0">
                <a:solidFill>
                  <a:schemeClr val="tx1"/>
                </a:solidFill>
                <a:latin typeface="Courier New" pitchFamily="49" charset="0"/>
                <a:cs typeface="Courier New" pitchFamily="49" charset="0"/>
              </a:rPr>
              <a:t>: opacity 13s</a:t>
            </a:r>
            <a:r>
              <a:rPr lang="en-US" sz="1400" b="1" dirty="0" smtClean="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transition</a:t>
            </a:r>
            <a:r>
              <a:rPr lang="en-US" sz="1400" b="1" dirty="0">
                <a:solidFill>
                  <a:schemeClr val="tx1"/>
                </a:solidFill>
                <a:latin typeface="Courier New" pitchFamily="49" charset="0"/>
                <a:cs typeface="Courier New" pitchFamily="49" charset="0"/>
              </a:rPr>
              <a:t>: opacity 13s;</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pic>
        <p:nvPicPr>
          <p:cNvPr id="101378" name="Picture 2" descr="L:\WorkSpace\tstjo\Icons\v_collection_png\256x256\shadow\potion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77738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52597" y="5089748"/>
            <a:ext cx="2072427" cy="369332"/>
          </a:xfrm>
          <a:prstGeom prst="rect">
            <a:avLst/>
          </a:prstGeom>
        </p:spPr>
        <p:txBody>
          <a:bodyPr wrap="none">
            <a:spAutoFit/>
          </a:bodyPr>
          <a:lstStyle/>
          <a:p>
            <a:r>
              <a:rPr lang="sv-SE" dirty="0">
                <a:hlinkClick r:id="rId3"/>
              </a:rPr>
              <a:t>http://caniuse.com/</a:t>
            </a:r>
            <a:endParaRPr lang="sv-SE" dirty="0"/>
          </a:p>
        </p:txBody>
      </p:sp>
    </p:spTree>
    <p:extLst>
      <p:ext uri="{BB962C8B-B14F-4D97-AF65-F5344CB8AC3E}">
        <p14:creationId xmlns:p14="http://schemas.microsoft.com/office/powerpoint/2010/main" val="4232812670"/>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pic>
        <p:nvPicPr>
          <p:cNvPr id="120834" name="Picture 2" descr="L:\WorkSpace\tstjo\Icons\v_collection_png\256x256\shadow\hand_poin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13742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250200"/>
            <a:ext cx="49911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854727"/>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Nya selektorer</a:t>
            </a:r>
            <a:endParaRPr lang="sv-SE" dirty="0"/>
          </a:p>
        </p:txBody>
      </p:sp>
      <p:sp>
        <p:nvSpPr>
          <p:cNvPr id="4" name="TextBox 3"/>
          <p:cNvSpPr txBox="1"/>
          <p:nvPr/>
        </p:nvSpPr>
        <p:spPr>
          <a:xfrm>
            <a:off x="539552" y="1231230"/>
            <a:ext cx="4589718" cy="4247317"/>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Univeral</a:t>
            </a:r>
            <a:r>
              <a:rPr lang="sv-SE" dirty="0" smtClean="0">
                <a:latin typeface="Minya Nouvelle" pitchFamily="2" charset="0"/>
              </a:rPr>
              <a:t> </a:t>
            </a:r>
            <a:r>
              <a:rPr lang="sv-SE" dirty="0" err="1" smtClean="0">
                <a:latin typeface="Minya Nouvelle" pitchFamily="2" charset="0"/>
              </a:rPr>
              <a:t>selector</a:t>
            </a:r>
            <a:r>
              <a:rPr lang="sv-SE" dirty="0" smtClean="0">
                <a:latin typeface="Minya Nouvelle" pitchFamily="2" charset="0"/>
              </a:rPr>
              <a:t> (*)</a:t>
            </a:r>
          </a:p>
          <a:p>
            <a:pPr marL="285750" indent="-285750">
              <a:buFont typeface="Arial" charset="0"/>
              <a:buChar char="•"/>
            </a:pPr>
            <a:r>
              <a:rPr lang="sv-SE" dirty="0" err="1" smtClean="0">
                <a:latin typeface="Minya Nouvelle" pitchFamily="2" charset="0"/>
              </a:rPr>
              <a:t>Type</a:t>
            </a:r>
            <a:r>
              <a:rPr lang="sv-SE" dirty="0" smtClean="0">
                <a:latin typeface="Minya Nouvelle" pitchFamily="2" charset="0"/>
              </a:rPr>
              <a:t> </a:t>
            </a:r>
            <a:r>
              <a:rPr lang="sv-SE" dirty="0" err="1" smtClean="0">
                <a:latin typeface="Minya Nouvelle" pitchFamily="2" charset="0"/>
              </a:rPr>
              <a:t>selector</a:t>
            </a:r>
            <a:r>
              <a:rPr lang="sv-SE" dirty="0" smtClean="0">
                <a:latin typeface="Minya Nouvelle" pitchFamily="2" charset="0"/>
              </a:rPr>
              <a:t> (h1, p, div)</a:t>
            </a:r>
          </a:p>
          <a:p>
            <a:pPr marL="285750" indent="-285750">
              <a:buFont typeface="Arial" charset="0"/>
              <a:buChar char="•"/>
            </a:pPr>
            <a:r>
              <a:rPr lang="sv-SE" dirty="0" smtClean="0">
                <a:latin typeface="Minya Nouvelle" pitchFamily="2" charset="0"/>
              </a:rPr>
              <a:t>ID </a:t>
            </a:r>
            <a:r>
              <a:rPr lang="sv-SE" dirty="0" err="1" smtClean="0">
                <a:latin typeface="Minya Nouvelle" pitchFamily="2" charset="0"/>
              </a:rPr>
              <a:t>selector</a:t>
            </a:r>
            <a:r>
              <a:rPr lang="sv-SE" dirty="0" smtClean="0">
                <a:latin typeface="Minya Nouvelle" pitchFamily="2" charset="0"/>
              </a:rPr>
              <a:t>, Class </a:t>
            </a:r>
            <a:r>
              <a:rPr lang="sv-SE" dirty="0" err="1" smtClean="0">
                <a:latin typeface="Minya Nouvelle" pitchFamily="2" charset="0"/>
              </a:rPr>
              <a:t>selector</a:t>
            </a:r>
            <a:endParaRPr lang="sv-SE" dirty="0" smtClean="0">
              <a:latin typeface="Minya Nouvelle" pitchFamily="2" charset="0"/>
            </a:endParaRPr>
          </a:p>
          <a:p>
            <a:pPr marL="285750" indent="-285750">
              <a:buFont typeface="Arial" charset="0"/>
              <a:buChar char="•"/>
            </a:pPr>
            <a:r>
              <a:rPr lang="sv-SE" dirty="0">
                <a:latin typeface="Minya Nouvelle" pitchFamily="2" charset="0"/>
              </a:rPr>
              <a:t>Combinators (&gt;, +, ~, </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Link pseudo-</a:t>
            </a:r>
            <a:r>
              <a:rPr lang="sv-SE" dirty="0" err="1" smtClean="0">
                <a:latin typeface="Minya Nouvelle" pitchFamily="2" charset="0"/>
              </a:rPr>
              <a:t>classes</a:t>
            </a:r>
            <a:r>
              <a:rPr lang="sv-SE" dirty="0" smtClean="0">
                <a:latin typeface="Minya Nouvelle" pitchFamily="2" charset="0"/>
              </a:rPr>
              <a:t> (:</a:t>
            </a:r>
            <a:r>
              <a:rPr lang="sv-SE" dirty="0" err="1" smtClean="0">
                <a:latin typeface="Minya Nouvelle" pitchFamily="2" charset="0"/>
              </a:rPr>
              <a:t>link</a:t>
            </a:r>
            <a:r>
              <a:rPr lang="sv-SE" dirty="0" smtClean="0">
                <a:latin typeface="Minya Nouvelle" pitchFamily="2" charset="0"/>
              </a:rPr>
              <a:t>)</a:t>
            </a:r>
            <a:endParaRPr lang="sv-SE" dirty="0">
              <a:latin typeface="Minya Nouvelle" pitchFamily="2" charset="0"/>
            </a:endParaRPr>
          </a:p>
          <a:p>
            <a:pPr marL="285750" indent="-285750">
              <a:buFont typeface="Arial" charset="0"/>
              <a:buChar char="•"/>
            </a:pPr>
            <a:r>
              <a:rPr lang="sv-SE" sz="1400" dirty="0" err="1" smtClean="0">
                <a:latin typeface="Minya Nouvelle" pitchFamily="2" charset="0"/>
              </a:rPr>
              <a:t>User</a:t>
            </a:r>
            <a:r>
              <a:rPr lang="sv-SE" sz="1400" dirty="0" smtClean="0">
                <a:latin typeface="Minya Nouvelle" pitchFamily="2" charset="0"/>
              </a:rPr>
              <a:t> action pseudo-</a:t>
            </a:r>
            <a:r>
              <a:rPr lang="sv-SE" sz="1400" dirty="0" err="1" smtClean="0">
                <a:latin typeface="Minya Nouvelle" pitchFamily="2" charset="0"/>
              </a:rPr>
              <a:t>classes</a:t>
            </a:r>
            <a:r>
              <a:rPr lang="sv-SE" sz="1400" dirty="0" smtClean="0">
                <a:latin typeface="Minya Nouvelle" pitchFamily="2" charset="0"/>
              </a:rPr>
              <a:t> (:</a:t>
            </a:r>
            <a:r>
              <a:rPr lang="sv-SE" sz="1400" dirty="0" err="1" smtClean="0">
                <a:latin typeface="Minya Nouvelle" pitchFamily="2" charset="0"/>
              </a:rPr>
              <a:t>hover</a:t>
            </a:r>
            <a:r>
              <a:rPr lang="sv-SE" sz="1400" dirty="0" smtClean="0">
                <a:latin typeface="Minya Nouvelle" pitchFamily="2" charset="0"/>
              </a:rPr>
              <a:t>, :focus, :</a:t>
            </a:r>
            <a:r>
              <a:rPr lang="sv-SE" sz="1400" dirty="0" err="1" smtClean="0">
                <a:latin typeface="Minya Nouvelle" pitchFamily="2" charset="0"/>
              </a:rPr>
              <a:t>active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a:t>
            </a:r>
            <a:r>
              <a:rPr lang="sv-SE" dirty="0" err="1" smtClean="0">
                <a:latin typeface="Minya Nouvelle" pitchFamily="2" charset="0"/>
              </a:rPr>
              <a:t>before</a:t>
            </a:r>
            <a:r>
              <a:rPr lang="sv-SE" dirty="0" smtClean="0">
                <a:latin typeface="Minya Nouvelle" pitchFamily="2" charset="0"/>
              </a:rPr>
              <a:t>, :</a:t>
            </a:r>
            <a:r>
              <a:rPr lang="sv-SE" dirty="0" err="1" smtClean="0">
                <a:latin typeface="Minya Nouvelle" pitchFamily="2" charset="0"/>
              </a:rPr>
              <a:t>after</a:t>
            </a:r>
            <a:r>
              <a:rPr lang="sv-SE" dirty="0" smtClean="0">
                <a:latin typeface="Minya Nouvelle" pitchFamily="2" charset="0"/>
              </a:rPr>
              <a:t> pseudo-element</a:t>
            </a:r>
          </a:p>
          <a:p>
            <a:pPr marL="285750" indent="-285750">
              <a:buFont typeface="Arial" charset="0"/>
              <a:buChar char="•"/>
            </a:pPr>
            <a:r>
              <a:rPr lang="sv-SE" b="1" dirty="0" smtClean="0">
                <a:latin typeface="Minya Nouvelle" pitchFamily="2" charset="0"/>
              </a:rPr>
              <a:t>Target pseudo-</a:t>
            </a:r>
            <a:r>
              <a:rPr lang="sv-SE" b="1" dirty="0" err="1" smtClean="0">
                <a:latin typeface="Minya Nouvelle" pitchFamily="2" charset="0"/>
              </a:rPr>
              <a:t>class</a:t>
            </a:r>
            <a:endParaRPr lang="sv-SE" b="1" dirty="0" smtClean="0">
              <a:latin typeface="Minya Nouvelle" pitchFamily="2" charset="0"/>
            </a:endParaRPr>
          </a:p>
          <a:p>
            <a:pPr marL="285750" indent="-285750">
              <a:buFont typeface="Arial" charset="0"/>
              <a:buChar char="•"/>
            </a:pPr>
            <a:r>
              <a:rPr lang="sv-SE" b="1" dirty="0" smtClean="0">
                <a:latin typeface="Minya Nouvelle" pitchFamily="2" charset="0"/>
              </a:rPr>
              <a:t>Negation pseudo-</a:t>
            </a:r>
            <a:r>
              <a:rPr lang="sv-SE" b="1" dirty="0" err="1" smtClean="0">
                <a:latin typeface="Minya Nouvelle" pitchFamily="2" charset="0"/>
              </a:rPr>
              <a:t>class</a:t>
            </a:r>
            <a:endParaRPr lang="sv-SE" b="1" dirty="0" smtClean="0">
              <a:latin typeface="Minya Nouvelle" pitchFamily="2" charset="0"/>
            </a:endParaRPr>
          </a:p>
          <a:p>
            <a:pPr marL="285750" indent="-285750">
              <a:buFont typeface="Arial" charset="0"/>
              <a:buChar char="•"/>
            </a:pPr>
            <a:r>
              <a:rPr lang="sv-SE" b="1" dirty="0" smtClean="0">
                <a:latin typeface="Minya Nouvelle" pitchFamily="2" charset="0"/>
              </a:rPr>
              <a:t>UI-element </a:t>
            </a:r>
            <a:r>
              <a:rPr lang="sv-SE" b="1" dirty="0" err="1" smtClean="0">
                <a:latin typeface="Minya Nouvelle" pitchFamily="2" charset="0"/>
              </a:rPr>
              <a:t>states</a:t>
            </a:r>
            <a:r>
              <a:rPr lang="sv-SE" b="1" dirty="0" smtClean="0">
                <a:latin typeface="Minya Nouvelle" pitchFamily="2" charset="0"/>
              </a:rPr>
              <a:t> pseudo-</a:t>
            </a:r>
            <a:r>
              <a:rPr lang="sv-SE" b="1" dirty="0" err="1" smtClean="0">
                <a:latin typeface="Minya Nouvelle" pitchFamily="2" charset="0"/>
              </a:rPr>
              <a:t>class</a:t>
            </a:r>
            <a:endParaRPr lang="sv-SE" b="1" dirty="0">
              <a:latin typeface="Minya Nouvelle" pitchFamily="2" charset="0"/>
            </a:endParaRPr>
          </a:p>
          <a:p>
            <a:pPr marL="285750" indent="-285750">
              <a:buFont typeface="Arial" charset="0"/>
              <a:buChar char="•"/>
            </a:pPr>
            <a:r>
              <a:rPr lang="sv-SE" b="1" dirty="0" err="1" smtClean="0">
                <a:latin typeface="Minya Nouvelle" pitchFamily="2" charset="0"/>
              </a:rPr>
              <a:t>Attribute</a:t>
            </a:r>
            <a:r>
              <a:rPr lang="sv-SE" b="1" dirty="0" smtClean="0">
                <a:latin typeface="Minya Nouvelle" pitchFamily="2" charset="0"/>
              </a:rPr>
              <a:t> </a:t>
            </a:r>
            <a:r>
              <a:rPr lang="sv-SE" b="1" dirty="0" err="1" smtClean="0">
                <a:latin typeface="Minya Nouvelle" pitchFamily="2" charset="0"/>
              </a:rPr>
              <a:t>selector</a:t>
            </a:r>
            <a:endParaRPr lang="sv-SE" b="1" dirty="0" smtClean="0">
              <a:latin typeface="Minya Nouvelle" pitchFamily="2" charset="0"/>
            </a:endParaRPr>
          </a:p>
          <a:p>
            <a:pPr marL="285750" indent="-285750">
              <a:buFont typeface="Arial" charset="0"/>
              <a:buChar char="•"/>
            </a:pPr>
            <a:r>
              <a:rPr lang="sv-SE" b="1" dirty="0" err="1" smtClean="0">
                <a:latin typeface="Minya Nouvelle" pitchFamily="2" charset="0"/>
              </a:rPr>
              <a:t>Structural</a:t>
            </a:r>
            <a:r>
              <a:rPr lang="sv-SE" b="1" dirty="0" smtClean="0">
                <a:latin typeface="Minya Nouvelle" pitchFamily="2" charset="0"/>
              </a:rPr>
              <a:t> pseudo-</a:t>
            </a:r>
            <a:r>
              <a:rPr lang="sv-SE" b="1" dirty="0" err="1" smtClean="0">
                <a:latin typeface="Minya Nouvelle" pitchFamily="2" charset="0"/>
              </a:rPr>
              <a:t>classes</a:t>
            </a:r>
            <a:endParaRPr lang="sv-SE" b="1"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endParaRPr lang="sv-SE" dirty="0" smtClean="0">
              <a:latin typeface="Minya Nouvelle" pitchFamily="2" charset="0"/>
            </a:endParaRPr>
          </a:p>
        </p:txBody>
      </p:sp>
      <p:grpSp>
        <p:nvGrpSpPr>
          <p:cNvPr id="5" name="Group 4"/>
          <p:cNvGrpSpPr/>
          <p:nvPr/>
        </p:nvGrpSpPr>
        <p:grpSpPr>
          <a:xfrm>
            <a:off x="5292080" y="1111721"/>
            <a:ext cx="2524125" cy="4410075"/>
            <a:chOff x="5292080" y="1111721"/>
            <a:chExt cx="2524125" cy="4410075"/>
          </a:xfrm>
        </p:grpSpPr>
        <p:pic>
          <p:nvPicPr>
            <p:cNvPr id="1157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11721"/>
              <a:ext cx="123825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330" y="1902296"/>
              <a:ext cx="128587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4" descr="L:\WorkSpace\tstjo\Icons\v_collection_png\256x256\shadow\symbol_ha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320279"/>
            <a:ext cx="1702747" cy="170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557037"/>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sp>
        <p:nvSpPr>
          <p:cNvPr id="4" name="Rectangle 3"/>
          <p:cNvSpPr/>
          <p:nvPr/>
        </p:nvSpPr>
        <p:spPr>
          <a:xfrm>
            <a:off x="611560" y="1754441"/>
            <a:ext cx="554461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#section1:target </a:t>
            </a: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
        <p:nvSpPr>
          <p:cNvPr id="5" name="Rectangle 4"/>
          <p:cNvSpPr/>
          <p:nvPr/>
        </p:nvSpPr>
        <p:spPr>
          <a:xfrm>
            <a:off x="3995936" y="2016051"/>
            <a:ext cx="2808312" cy="7694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&lt;div </a:t>
            </a:r>
            <a:r>
              <a:rPr lang="en-US" sz="1100" b="1" dirty="0" smtClean="0">
                <a:solidFill>
                  <a:srgbClr val="FF0000"/>
                </a:solidFill>
                <a:latin typeface="Courier New" pitchFamily="49" charset="0"/>
                <a:cs typeface="Courier New" pitchFamily="49" charset="0"/>
              </a:rPr>
              <a:t>id</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"section1"</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dirty="0">
                <a:solidFill>
                  <a:srgbClr val="0070C0"/>
                </a:solidFill>
                <a:latin typeface="Courier New" pitchFamily="49" charset="0"/>
                <a:cs typeface="Courier New" pitchFamily="49" charset="0"/>
              </a:rPr>
              <a:t> </a:t>
            </a:r>
            <a:r>
              <a:rPr lang="en-US" sz="1100" dirty="0" smtClean="0">
                <a:solidFill>
                  <a:srgbClr val="0070C0"/>
                </a:solidFill>
                <a:latin typeface="Courier New" pitchFamily="49" charset="0"/>
                <a:cs typeface="Courier New" pitchFamily="49" charset="0"/>
              </a:rPr>
              <a:t>     </a:t>
            </a:r>
            <a:r>
              <a:rPr lang="en-US" sz="1100" dirty="0" err="1" smtClean="0">
                <a:solidFill>
                  <a:schemeClr val="tx1">
                    <a:lumMod val="65000"/>
                    <a:lumOff val="35000"/>
                  </a:schemeClr>
                </a:solidFill>
                <a:latin typeface="Courier New" pitchFamily="49" charset="0"/>
                <a:cs typeface="Courier New" pitchFamily="49" charset="0"/>
              </a:rPr>
              <a:t>Lorem</a:t>
            </a:r>
            <a:r>
              <a:rPr lang="en-US" sz="1100" dirty="0" smtClean="0">
                <a:solidFill>
                  <a:schemeClr val="tx1">
                    <a:lumMod val="65000"/>
                    <a:lumOff val="35000"/>
                  </a:schemeClr>
                </a:solidFill>
                <a:latin typeface="Courier New" pitchFamily="49" charset="0"/>
                <a:cs typeface="Courier New" pitchFamily="49" charset="0"/>
              </a:rPr>
              <a:t> </a:t>
            </a:r>
            <a:r>
              <a:rPr lang="en-US" sz="1100" dirty="0" err="1" smtClean="0">
                <a:solidFill>
                  <a:schemeClr val="tx1">
                    <a:lumMod val="65000"/>
                    <a:lumOff val="35000"/>
                  </a:schemeClr>
                </a:solidFill>
                <a:latin typeface="Courier New" pitchFamily="49" charset="0"/>
                <a:cs typeface="Courier New" pitchFamily="49" charset="0"/>
              </a:rPr>
              <a:t>ipsum</a:t>
            </a:r>
            <a:endParaRPr lang="en-US" sz="1100" dirty="0">
              <a:solidFill>
                <a:schemeClr val="tx1">
                  <a:lumMod val="65000"/>
                  <a:lumOff val="35000"/>
                </a:schemeClr>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&lt;/div&gt;</a:t>
            </a:r>
            <a:endParaRPr lang="en-US" sz="1100" b="1" dirty="0">
              <a:solidFill>
                <a:schemeClr val="tx1"/>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151" y="1437849"/>
            <a:ext cx="21050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5154930" y="1551174"/>
            <a:ext cx="1281173" cy="471852"/>
          </a:xfrm>
          <a:custGeom>
            <a:avLst/>
            <a:gdLst>
              <a:gd name="connsiteX0" fmla="*/ 862965 w 1281173"/>
              <a:gd name="connsiteY0" fmla="*/ 26082 h 471852"/>
              <a:gd name="connsiteX1" fmla="*/ 1240155 w 1281173"/>
              <a:gd name="connsiteY1" fmla="*/ 48942 h 471852"/>
              <a:gd name="connsiteX2" fmla="*/ 0 w 1281173"/>
              <a:gd name="connsiteY2" fmla="*/ 471852 h 471852"/>
            </a:gdLst>
            <a:ahLst/>
            <a:cxnLst>
              <a:cxn ang="0">
                <a:pos x="connsiteX0" y="connsiteY0"/>
              </a:cxn>
              <a:cxn ang="0">
                <a:pos x="connsiteX1" y="connsiteY1"/>
              </a:cxn>
              <a:cxn ang="0">
                <a:pos x="connsiteX2" y="connsiteY2"/>
              </a:cxn>
            </a:cxnLst>
            <a:rect l="l" t="t" r="r" b="b"/>
            <a:pathLst>
              <a:path w="1281173" h="471852">
                <a:moveTo>
                  <a:pt x="862965" y="26082"/>
                </a:moveTo>
                <a:cubicBezTo>
                  <a:pt x="1123474" y="364"/>
                  <a:pt x="1383983" y="-25353"/>
                  <a:pt x="1240155" y="48942"/>
                </a:cubicBezTo>
                <a:cubicBezTo>
                  <a:pt x="1096328" y="123237"/>
                  <a:pt x="548164" y="297544"/>
                  <a:pt x="0" y="47185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395536" y="1336040"/>
            <a:ext cx="2549993" cy="369332"/>
          </a:xfrm>
          <a:prstGeom prst="rect">
            <a:avLst/>
          </a:prstGeom>
          <a:noFill/>
        </p:spPr>
        <p:txBody>
          <a:bodyPr wrap="none" rtlCol="0">
            <a:spAutoFit/>
          </a:bodyPr>
          <a:lstStyle/>
          <a:p>
            <a:r>
              <a:rPr lang="sv-SE" dirty="0" err="1" smtClean="0">
                <a:latin typeface="Minya Nouvelle" pitchFamily="2" charset="0"/>
              </a:rPr>
              <a:t>Pseudoklassen</a:t>
            </a:r>
            <a:r>
              <a:rPr lang="sv-SE" dirty="0" smtClean="0">
                <a:latin typeface="Minya Nouvelle" pitchFamily="2" charset="0"/>
              </a:rPr>
              <a:t> :</a:t>
            </a:r>
            <a:r>
              <a:rPr lang="sv-SE" b="1" dirty="0" err="1" smtClean="0">
                <a:latin typeface="Minya Nouvelle" pitchFamily="2" charset="0"/>
              </a:rPr>
              <a:t>target</a:t>
            </a:r>
            <a:endParaRPr lang="sv-SE" dirty="0" smtClean="0">
              <a:latin typeface="Minya Nouvelle" pitchFamily="2" charset="0"/>
            </a:endParaRPr>
          </a:p>
        </p:txBody>
      </p:sp>
      <p:sp>
        <p:nvSpPr>
          <p:cNvPr id="9" name="Rectangle 8"/>
          <p:cNvSpPr/>
          <p:nvPr/>
        </p:nvSpPr>
        <p:spPr>
          <a:xfrm>
            <a:off x="611560" y="3519977"/>
            <a:ext cx="554461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left:not</a:t>
            </a:r>
            <a:r>
              <a:rPr lang="en-US" sz="1400" b="1" dirty="0" smtClean="0">
                <a:solidFill>
                  <a:srgbClr val="C00000"/>
                </a:solidFill>
                <a:latin typeface="Courier New" pitchFamily="49" charset="0"/>
                <a:cs typeface="Courier New" pitchFamily="49" charset="0"/>
              </a:rPr>
              <a:t>(video) </a:t>
            </a: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
        <p:nvSpPr>
          <p:cNvPr id="10" name="Rectangle 9"/>
          <p:cNvSpPr/>
          <p:nvPr/>
        </p:nvSpPr>
        <p:spPr>
          <a:xfrm>
            <a:off x="3995936" y="3781587"/>
            <a:ext cx="4176464" cy="110799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dirty="0" smtClean="0">
                <a:solidFill>
                  <a:schemeClr val="tx1">
                    <a:lumMod val="65000"/>
                    <a:lumOff val="35000"/>
                  </a:schemeClr>
                </a:solidFill>
                <a:latin typeface="Courier New" pitchFamily="49" charset="0"/>
                <a:cs typeface="Courier New" pitchFamily="49" charset="0"/>
              </a:rPr>
              <a:t>&lt;div&gt;</a:t>
            </a:r>
          </a:p>
          <a:p>
            <a:r>
              <a:rPr lang="en-US" sz="1100" dirty="0" smtClean="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&lt;p </a:t>
            </a:r>
            <a:r>
              <a:rPr lang="en-US" sz="1100" b="1" dirty="0" smtClean="0">
                <a:solidFill>
                  <a:srgbClr val="FF0000"/>
                </a:solidFill>
                <a:latin typeface="Courier New" pitchFamily="49" charset="0"/>
                <a:cs typeface="Courier New" pitchFamily="49" charset="0"/>
              </a:rPr>
              <a:t>class</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"left"</a:t>
            </a:r>
            <a:r>
              <a:rPr lang="en-US" sz="1100" b="1" dirty="0" smtClean="0">
                <a:solidFill>
                  <a:srgbClr val="0070C0"/>
                </a:solidFill>
                <a:latin typeface="Courier New" pitchFamily="49" charset="0"/>
                <a:cs typeface="Courier New" pitchFamily="49" charset="0"/>
              </a:rPr>
              <a:t>&gt;…&lt;/p&gt;</a:t>
            </a:r>
          </a:p>
          <a:p>
            <a:r>
              <a:rPr lang="en-US" sz="1100" dirty="0">
                <a:solidFill>
                  <a:schemeClr val="tx1">
                    <a:lumMod val="65000"/>
                    <a:lumOff val="35000"/>
                  </a:schemeClr>
                </a:solidFill>
                <a:latin typeface="Courier New" pitchFamily="49" charset="0"/>
                <a:cs typeface="Courier New" pitchFamily="49" charset="0"/>
              </a:rPr>
              <a:t> </a:t>
            </a:r>
            <a:r>
              <a:rPr lang="en-US" sz="1100" dirty="0" smtClean="0">
                <a:solidFill>
                  <a:schemeClr val="tx1">
                    <a:lumMod val="65000"/>
                    <a:lumOff val="35000"/>
                  </a:schemeClr>
                </a:solidFill>
                <a:latin typeface="Courier New" pitchFamily="49" charset="0"/>
                <a:cs typeface="Courier New" pitchFamily="49" charset="0"/>
              </a:rPr>
              <a:t>     &lt;video </a:t>
            </a:r>
            <a:r>
              <a:rPr lang="en-US" sz="1100" dirty="0">
                <a:solidFill>
                  <a:schemeClr val="tx1">
                    <a:lumMod val="65000"/>
                    <a:lumOff val="35000"/>
                  </a:schemeClr>
                </a:solidFill>
                <a:latin typeface="Courier New" pitchFamily="49" charset="0"/>
                <a:cs typeface="Courier New" pitchFamily="49" charset="0"/>
              </a:rPr>
              <a:t>class="left</a:t>
            </a:r>
            <a:r>
              <a:rPr lang="en-US" sz="1100" dirty="0" smtClean="0">
                <a:solidFill>
                  <a:schemeClr val="tx1">
                    <a:lumMod val="65000"/>
                    <a:lumOff val="35000"/>
                  </a:schemeClr>
                </a:solidFill>
                <a:latin typeface="Courier New" pitchFamily="49" charset="0"/>
                <a:cs typeface="Courier New" pitchFamily="49" charset="0"/>
              </a:rPr>
              <a:t>"&gt;…&lt;/video&gt;</a:t>
            </a:r>
            <a:endParaRPr lang="en-US" sz="1100" dirty="0">
              <a:solidFill>
                <a:schemeClr val="tx1">
                  <a:lumMod val="65000"/>
                  <a:lumOff val="35000"/>
                </a:schemeClr>
              </a:solidFill>
              <a:latin typeface="Courier New" pitchFamily="49" charset="0"/>
              <a:cs typeface="Courier New" pitchFamily="49" charset="0"/>
            </a:endParaRPr>
          </a:p>
          <a:p>
            <a:r>
              <a:rPr lang="en-US" sz="1100"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&lt;</a:t>
            </a:r>
            <a:r>
              <a:rPr lang="en-US" sz="1100" b="1" dirty="0" err="1" smtClean="0">
                <a:solidFill>
                  <a:srgbClr val="0070C0"/>
                </a:solidFill>
                <a:latin typeface="Courier New" pitchFamily="49" charset="0"/>
                <a:cs typeface="Courier New" pitchFamily="49" charset="0"/>
              </a:rPr>
              <a:t>img</a:t>
            </a:r>
            <a:r>
              <a:rPr lang="en-US" sz="1100" b="1" dirty="0" smtClean="0">
                <a:solidFill>
                  <a:srgbClr val="0070C0"/>
                </a:solidFill>
                <a:latin typeface="Courier New" pitchFamily="49" charset="0"/>
                <a:cs typeface="Courier New" pitchFamily="49" charset="0"/>
              </a:rPr>
              <a:t> </a:t>
            </a:r>
            <a:r>
              <a:rPr lang="en-US" sz="1100" b="1" dirty="0">
                <a:solidFill>
                  <a:srgbClr val="FF0000"/>
                </a:solidFill>
                <a:latin typeface="Courier New" pitchFamily="49" charset="0"/>
                <a:cs typeface="Courier New" pitchFamily="49" charset="0"/>
              </a:rPr>
              <a:t>class</a:t>
            </a:r>
            <a:r>
              <a:rPr lang="en-US" sz="1100" b="1" dirty="0">
                <a:solidFill>
                  <a:srgbClr val="0070C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"left</a:t>
            </a:r>
            <a:r>
              <a:rPr lang="en-US" sz="1100" b="1" dirty="0" smtClean="0">
                <a:solidFill>
                  <a:srgbClr val="7030A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&gt;</a:t>
            </a:r>
          </a:p>
          <a:p>
            <a:r>
              <a:rPr lang="en-US" sz="1100" dirty="0" smtClean="0">
                <a:solidFill>
                  <a:schemeClr val="tx1">
                    <a:lumMod val="65000"/>
                    <a:lumOff val="35000"/>
                  </a:schemeClr>
                </a:solidFill>
                <a:latin typeface="Courier New" pitchFamily="49" charset="0"/>
                <a:cs typeface="Courier New" pitchFamily="49" charset="0"/>
              </a:rPr>
              <a:t>&lt;/div&gt;</a:t>
            </a:r>
            <a:endParaRPr lang="en-US" sz="1100" dirty="0">
              <a:solidFill>
                <a:schemeClr val="tx1">
                  <a:lumMod val="65000"/>
                  <a:lumOff val="35000"/>
                </a:schemeClr>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13" name="TextBox 12"/>
          <p:cNvSpPr txBox="1"/>
          <p:nvPr/>
        </p:nvSpPr>
        <p:spPr>
          <a:xfrm>
            <a:off x="395536" y="3101576"/>
            <a:ext cx="2569229" cy="369332"/>
          </a:xfrm>
          <a:prstGeom prst="rect">
            <a:avLst/>
          </a:prstGeom>
          <a:noFill/>
        </p:spPr>
        <p:txBody>
          <a:bodyPr wrap="none" rtlCol="0">
            <a:spAutoFit/>
          </a:bodyPr>
          <a:lstStyle/>
          <a:p>
            <a:r>
              <a:rPr lang="sv-SE" dirty="0" err="1" smtClean="0">
                <a:latin typeface="Minya Nouvelle" pitchFamily="2" charset="0"/>
              </a:rPr>
              <a:t>Pseudoklassen</a:t>
            </a:r>
            <a:r>
              <a:rPr lang="sv-SE" dirty="0" smtClean="0">
                <a:latin typeface="Minya Nouvelle" pitchFamily="2" charset="0"/>
              </a:rPr>
              <a:t> :</a:t>
            </a:r>
            <a:r>
              <a:rPr lang="sv-SE" b="1" dirty="0" smtClean="0">
                <a:latin typeface="Minya Nouvelle" pitchFamily="2" charset="0"/>
              </a:rPr>
              <a:t>not(x)</a:t>
            </a:r>
            <a:endParaRPr lang="sv-SE" dirty="0" smtClean="0">
              <a:latin typeface="Minya Nouvelle" pitchFamily="2" charset="0"/>
            </a:endParaRPr>
          </a:p>
        </p:txBody>
      </p:sp>
      <p:pic>
        <p:nvPicPr>
          <p:cNvPr id="116740" name="Picture 4" descr="L:\WorkSpace\tstjo\Icons\v_collection_png\256x256\shadow\symbol_ha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320279"/>
            <a:ext cx="1702747" cy="170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93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sp>
        <p:nvSpPr>
          <p:cNvPr id="5" name="Rectangle 4"/>
          <p:cNvSpPr/>
          <p:nvPr/>
        </p:nvSpPr>
        <p:spPr>
          <a:xfrm>
            <a:off x="611560" y="1754441"/>
            <a:ext cx="554461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:checked </a:t>
            </a: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:disabled </a:t>
            </a:r>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:enabled </a:t>
            </a:r>
            <a:r>
              <a:rPr lang="en-US" sz="1400" b="1" dirty="0">
                <a:solidFill>
                  <a:schemeClr val="tx1"/>
                </a:solidFill>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
        <p:nvSpPr>
          <p:cNvPr id="9" name="TextBox 8"/>
          <p:cNvSpPr txBox="1"/>
          <p:nvPr/>
        </p:nvSpPr>
        <p:spPr>
          <a:xfrm>
            <a:off x="395536" y="1336040"/>
            <a:ext cx="3528530" cy="369332"/>
          </a:xfrm>
          <a:prstGeom prst="rect">
            <a:avLst/>
          </a:prstGeom>
          <a:noFill/>
        </p:spPr>
        <p:txBody>
          <a:bodyPr wrap="none" rtlCol="0">
            <a:spAutoFit/>
          </a:bodyPr>
          <a:lstStyle/>
          <a:p>
            <a:r>
              <a:rPr lang="sv-SE" dirty="0" smtClean="0">
                <a:latin typeface="Minya Nouvelle" pitchFamily="2" charset="0"/>
              </a:rPr>
              <a:t>UI-element </a:t>
            </a:r>
            <a:r>
              <a:rPr lang="sv-SE" dirty="0" err="1" smtClean="0">
                <a:latin typeface="Minya Nouvelle" pitchFamily="2" charset="0"/>
              </a:rPr>
              <a:t>states</a:t>
            </a:r>
            <a:r>
              <a:rPr lang="sv-SE" dirty="0" smtClean="0">
                <a:latin typeface="Minya Nouvelle" pitchFamily="2" charset="0"/>
              </a:rPr>
              <a:t> pseudo-</a:t>
            </a:r>
            <a:r>
              <a:rPr lang="sv-SE" dirty="0" err="1" smtClean="0">
                <a:latin typeface="Minya Nouvelle" pitchFamily="2" charset="0"/>
              </a:rPr>
              <a:t>class</a:t>
            </a:r>
            <a:r>
              <a:rPr lang="sv-SE" dirty="0" smtClean="0">
                <a:latin typeface="Minya Nouvelle" pitchFamily="2" charset="0"/>
              </a:rPr>
              <a:t>:</a:t>
            </a:r>
          </a:p>
        </p:txBody>
      </p:sp>
      <p:sp>
        <p:nvSpPr>
          <p:cNvPr id="11" name="Rectangle 10"/>
          <p:cNvSpPr/>
          <p:nvPr/>
        </p:nvSpPr>
        <p:spPr>
          <a:xfrm>
            <a:off x="611560" y="3919036"/>
            <a:ext cx="5544616"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checked:after</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content</a:t>
            </a:r>
            <a:r>
              <a:rPr lang="en-US" sz="1400" b="1" dirty="0" smtClean="0">
                <a:solidFill>
                  <a:schemeClr val="tx1"/>
                </a:solidFill>
                <a:latin typeface="Courier New" pitchFamily="49" charset="0"/>
                <a:cs typeface="Courier New" pitchFamily="49" charset="0"/>
              </a:rPr>
              <a:t>: "checked";</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sp>
        <p:nvSpPr>
          <p:cNvPr id="6" name="Rectangle 5"/>
          <p:cNvSpPr/>
          <p:nvPr/>
        </p:nvSpPr>
        <p:spPr>
          <a:xfrm>
            <a:off x="3671900" y="3379517"/>
            <a:ext cx="4968552" cy="9387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&lt;form </a:t>
            </a:r>
            <a:r>
              <a:rPr lang="en-US" sz="1100" b="1" dirty="0" smtClean="0">
                <a:solidFill>
                  <a:srgbClr val="FF0000"/>
                </a:solidFill>
                <a:latin typeface="Courier New" pitchFamily="49" charset="0"/>
                <a:cs typeface="Courier New" pitchFamily="49" charset="0"/>
              </a:rPr>
              <a:t>action</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&lt;input </a:t>
            </a:r>
            <a:r>
              <a:rPr lang="en-US" sz="1100" b="1" dirty="0" smtClean="0">
                <a:solidFill>
                  <a:srgbClr val="FF0000"/>
                </a:solidFill>
                <a:latin typeface="Courier New" pitchFamily="49" charset="0"/>
                <a:cs typeface="Courier New" pitchFamily="49" charset="0"/>
              </a:rPr>
              <a:t>type</a:t>
            </a:r>
            <a:r>
              <a:rPr lang="en-US" sz="1100" b="1" dirty="0">
                <a:solidFill>
                  <a:srgbClr val="FF0000"/>
                </a:solidFill>
                <a:latin typeface="Courier New" pitchFamily="49" charset="0"/>
                <a:cs typeface="Courier New" pitchFamily="49" charset="0"/>
              </a:rPr>
              <a:t>=</a:t>
            </a:r>
            <a:r>
              <a:rPr lang="en-US" sz="1100" b="1" dirty="0">
                <a:solidFill>
                  <a:srgbClr val="7030A0"/>
                </a:solidFill>
                <a:latin typeface="Courier New" pitchFamily="49" charset="0"/>
                <a:cs typeface="Courier New" pitchFamily="49" charset="0"/>
              </a:rPr>
              <a:t>"checkbox"</a:t>
            </a:r>
            <a:r>
              <a:rPr lang="en-US" sz="1100" b="1" dirty="0">
                <a:solidFill>
                  <a:srgbClr val="FF0000"/>
                </a:solidFill>
                <a:latin typeface="Courier New" pitchFamily="49" charset="0"/>
                <a:cs typeface="Courier New" pitchFamily="49" charset="0"/>
              </a:rPr>
              <a:t> name=</a:t>
            </a:r>
            <a:r>
              <a:rPr lang="en-US" sz="1100" b="1" dirty="0">
                <a:solidFill>
                  <a:srgbClr val="7030A0"/>
                </a:solidFill>
                <a:latin typeface="Courier New" pitchFamily="49" charset="0"/>
                <a:cs typeface="Courier New" pitchFamily="49" charset="0"/>
              </a:rPr>
              <a:t>"g[]"</a:t>
            </a:r>
            <a:r>
              <a:rPr lang="en-US" sz="1100" b="1" dirty="0">
                <a:solidFill>
                  <a:srgbClr val="FF0000"/>
                </a:solidFill>
                <a:latin typeface="Courier New" pitchFamily="49" charset="0"/>
                <a:cs typeface="Courier New" pitchFamily="49" charset="0"/>
              </a:rPr>
              <a:t> value=</a:t>
            </a:r>
            <a:r>
              <a:rPr lang="en-US" sz="1100" b="1" dirty="0">
                <a:solidFill>
                  <a:srgbClr val="7030A0"/>
                </a:solidFill>
                <a:latin typeface="Courier New" pitchFamily="49" charset="0"/>
                <a:cs typeface="Courier New" pitchFamily="49" charset="0"/>
              </a:rPr>
              <a:t>"2"</a:t>
            </a:r>
            <a:r>
              <a:rPr lang="en-US" sz="1100" b="1" dirty="0">
                <a:solidFill>
                  <a:srgbClr val="FF000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/&gt;&lt;</a:t>
            </a:r>
            <a:r>
              <a:rPr lang="en-US" sz="1100" b="1" dirty="0" err="1" smtClean="0">
                <a:solidFill>
                  <a:srgbClr val="0070C0"/>
                </a:solidFill>
                <a:latin typeface="Courier New" pitchFamily="49" charset="0"/>
                <a:cs typeface="Courier New" pitchFamily="49" charset="0"/>
              </a:rPr>
              <a:t>br</a:t>
            </a:r>
            <a:r>
              <a:rPr lang="en-US" sz="1100" b="1" dirty="0" smtClean="0">
                <a:solidFill>
                  <a:srgbClr val="0070C0"/>
                </a:solidFill>
                <a:latin typeface="Courier New" pitchFamily="49" charset="0"/>
                <a:cs typeface="Courier New" pitchFamily="49" charset="0"/>
              </a:rPr>
              <a:t> /&gt;</a:t>
            </a:r>
          </a:p>
          <a:p>
            <a:r>
              <a:rPr lang="en-US" sz="1100" b="1" dirty="0" smtClean="0">
                <a:solidFill>
                  <a:srgbClr val="0070C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&lt;input </a:t>
            </a:r>
            <a:r>
              <a:rPr lang="en-US" sz="1100" b="1" dirty="0">
                <a:solidFill>
                  <a:srgbClr val="FF0000"/>
                </a:solidFill>
                <a:latin typeface="Courier New" pitchFamily="49" charset="0"/>
                <a:cs typeface="Courier New" pitchFamily="49" charset="0"/>
              </a:rPr>
              <a:t>type=</a:t>
            </a:r>
            <a:r>
              <a:rPr lang="en-US" sz="1100" b="1" dirty="0">
                <a:solidFill>
                  <a:srgbClr val="7030A0"/>
                </a:solidFill>
                <a:latin typeface="Courier New" pitchFamily="49" charset="0"/>
                <a:cs typeface="Courier New" pitchFamily="49" charset="0"/>
              </a:rPr>
              <a:t>"checkbox"</a:t>
            </a:r>
            <a:r>
              <a:rPr lang="en-US" sz="1100" b="1" dirty="0">
                <a:solidFill>
                  <a:srgbClr val="FF0000"/>
                </a:solidFill>
                <a:latin typeface="Courier New" pitchFamily="49" charset="0"/>
                <a:cs typeface="Courier New" pitchFamily="49" charset="0"/>
              </a:rPr>
              <a:t> name=</a:t>
            </a:r>
            <a:r>
              <a:rPr lang="en-US" sz="1100" b="1" dirty="0">
                <a:solidFill>
                  <a:srgbClr val="7030A0"/>
                </a:solidFill>
                <a:latin typeface="Courier New" pitchFamily="49" charset="0"/>
                <a:cs typeface="Courier New" pitchFamily="49" charset="0"/>
              </a:rPr>
              <a:t>"g[]"</a:t>
            </a:r>
            <a:r>
              <a:rPr lang="en-US" sz="1100" b="1" dirty="0">
                <a:solidFill>
                  <a:srgbClr val="FF0000"/>
                </a:solidFill>
                <a:latin typeface="Courier New" pitchFamily="49" charset="0"/>
                <a:cs typeface="Courier New" pitchFamily="49" charset="0"/>
              </a:rPr>
              <a:t> value=</a:t>
            </a:r>
            <a:r>
              <a:rPr lang="en-US" sz="1100" b="1" dirty="0">
                <a:solidFill>
                  <a:srgbClr val="7030A0"/>
                </a:solidFill>
                <a:latin typeface="Courier New" pitchFamily="49" charset="0"/>
                <a:cs typeface="Courier New" pitchFamily="49" charset="0"/>
              </a:rPr>
              <a:t>"2"</a:t>
            </a:r>
            <a:r>
              <a:rPr lang="en-US" sz="1100" b="1" dirty="0">
                <a:solidFill>
                  <a:srgbClr val="FF0000"/>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/&gt;</a:t>
            </a:r>
          </a:p>
          <a:p>
            <a:r>
              <a:rPr lang="en-US" sz="1100" b="1" dirty="0" smtClean="0">
                <a:solidFill>
                  <a:srgbClr val="0070C0"/>
                </a:solidFill>
                <a:latin typeface="Courier New" pitchFamily="49" charset="0"/>
                <a:cs typeface="Courier New" pitchFamily="49" charset="0"/>
              </a:rPr>
              <a:t>&lt;/form&gt;</a:t>
            </a:r>
            <a:endParaRPr lang="en-US" sz="1100" b="1" dirty="0">
              <a:solidFill>
                <a:schemeClr val="tx1"/>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244468"/>
            <a:ext cx="1284568" cy="7564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4" name="Picture 4" descr="L:\WorkSpace\tstjo\Icons\v_collection_png\256x256\shadow\check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412" y="84127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319384"/>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sp>
        <p:nvSpPr>
          <p:cNvPr id="4" name="Rectangle 3"/>
          <p:cNvSpPr/>
          <p:nvPr/>
        </p:nvSpPr>
        <p:spPr>
          <a:xfrm>
            <a:off x="611560" y="3981752"/>
            <a:ext cx="5544616"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a[</a:t>
            </a:r>
            <a:r>
              <a:rPr lang="en-US" sz="1400" b="1" dirty="0" err="1" smtClean="0">
                <a:solidFill>
                  <a:srgbClr val="C00000"/>
                </a:solidFill>
                <a:latin typeface="Courier New" pitchFamily="49" charset="0"/>
                <a:cs typeface="Courier New" pitchFamily="49" charset="0"/>
              </a:rPr>
              <a:t>href</a:t>
            </a:r>
            <a:r>
              <a:rPr lang="en-US" sz="1400" b="1" dirty="0" smtClean="0">
                <a:solidFill>
                  <a:srgbClr val="C00000"/>
                </a:solidFill>
                <a:latin typeface="Courier New" pitchFamily="49" charset="0"/>
                <a:cs typeface="Courier New" pitchFamily="49" charset="0"/>
              </a:rPr>
              <a:t>^="http://"]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a:t>
            </a:r>
            <a:r>
              <a:rPr lang="en-US" sz="1400" b="1" dirty="0" smtClean="0">
                <a:solidFill>
                  <a:schemeClr val="tx1"/>
                </a:solidFill>
                <a:latin typeface="Courier New" pitchFamily="49" charset="0"/>
                <a:cs typeface="Courier New" pitchFamily="49" charset="0"/>
              </a:rPr>
              <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3779912" y="4251056"/>
            <a:ext cx="4968552" cy="9387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&lt;div&gt;</a:t>
            </a:r>
            <a:endParaRPr lang="en-US" sz="1100" b="1" dirty="0">
              <a:solidFill>
                <a:srgbClr val="0070C0"/>
              </a:solidFill>
              <a:latin typeface="Courier New" pitchFamily="49" charset="0"/>
              <a:cs typeface="Courier New" pitchFamily="49" charset="0"/>
            </a:endParaRPr>
          </a:p>
          <a:p>
            <a:r>
              <a:rPr lang="en-US" sz="1100" b="1" dirty="0">
                <a:solidFill>
                  <a:srgbClr val="0070C0"/>
                </a:solidFill>
                <a:latin typeface="Courier New" pitchFamily="49" charset="0"/>
                <a:cs typeface="Courier New" pitchFamily="49" charset="0"/>
              </a:rPr>
              <a:t> </a:t>
            </a:r>
            <a:r>
              <a:rPr lang="en-US" sz="1100" b="1" dirty="0" smtClean="0">
                <a:solidFill>
                  <a:srgbClr val="0070C0"/>
                </a:solidFill>
                <a:latin typeface="Courier New" pitchFamily="49" charset="0"/>
                <a:cs typeface="Courier New" pitchFamily="49" charset="0"/>
              </a:rPr>
              <a:t>  &lt;a </a:t>
            </a:r>
            <a:r>
              <a:rPr lang="en-US" sz="1100" b="1" dirty="0" err="1" smtClean="0">
                <a:solidFill>
                  <a:srgbClr val="FF0000"/>
                </a:solidFill>
                <a:latin typeface="Courier New" pitchFamily="49" charset="0"/>
                <a:cs typeface="Courier New" pitchFamily="49" charset="0"/>
              </a:rPr>
              <a:t>href</a:t>
            </a:r>
            <a:r>
              <a:rPr lang="en-US" sz="1100" b="1" dirty="0" smtClean="0">
                <a:solidFill>
                  <a:srgbClr val="FF000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"http://sunet.se"</a:t>
            </a:r>
            <a:r>
              <a:rPr lang="en-US" sz="1100" b="1" dirty="0" smtClean="0">
                <a:solidFill>
                  <a:srgbClr val="0070C0"/>
                </a:solidFill>
                <a:latin typeface="Courier New" pitchFamily="49" charset="0"/>
                <a:cs typeface="Courier New" pitchFamily="49" charset="0"/>
              </a:rPr>
              <a:t>&gt;</a:t>
            </a:r>
            <a:r>
              <a:rPr lang="en-US" sz="1100" b="1" dirty="0" err="1" smtClean="0">
                <a:solidFill>
                  <a:schemeClr val="tx2">
                    <a:lumMod val="75000"/>
                  </a:schemeClr>
                </a:solidFill>
                <a:latin typeface="Courier New" pitchFamily="49" charset="0"/>
                <a:cs typeface="Courier New" pitchFamily="49" charset="0"/>
              </a:rPr>
              <a:t>Sunet</a:t>
            </a:r>
            <a:r>
              <a:rPr lang="en-US" sz="1100" b="1" dirty="0" smtClean="0">
                <a:solidFill>
                  <a:srgbClr val="0070C0"/>
                </a:solidFill>
                <a:latin typeface="Courier New" pitchFamily="49" charset="0"/>
                <a:cs typeface="Courier New" pitchFamily="49" charset="0"/>
              </a:rPr>
              <a:t>&lt;/a&gt;</a:t>
            </a:r>
          </a:p>
          <a:p>
            <a:r>
              <a:rPr lang="en-US" sz="1100" dirty="0" smtClean="0">
                <a:solidFill>
                  <a:schemeClr val="tx2">
                    <a:lumMod val="75000"/>
                  </a:schemeClr>
                </a:solidFill>
                <a:latin typeface="Courier New" pitchFamily="49" charset="0"/>
                <a:cs typeface="Courier New" pitchFamily="49" charset="0"/>
              </a:rPr>
              <a:t>   &lt;a </a:t>
            </a:r>
            <a:r>
              <a:rPr lang="en-US" sz="1100" dirty="0" err="1" smtClean="0">
                <a:solidFill>
                  <a:schemeClr val="tx2">
                    <a:lumMod val="75000"/>
                  </a:schemeClr>
                </a:solidFill>
                <a:latin typeface="Courier New" pitchFamily="49" charset="0"/>
                <a:cs typeface="Courier New" pitchFamily="49" charset="0"/>
              </a:rPr>
              <a:t>href</a:t>
            </a:r>
            <a:r>
              <a:rPr lang="en-US" sz="1100" dirty="0" smtClean="0">
                <a:solidFill>
                  <a:schemeClr val="tx2">
                    <a:lumMod val="75000"/>
                  </a:schemeClr>
                </a:solidFill>
                <a:latin typeface="Courier New" pitchFamily="49" charset="0"/>
                <a:cs typeface="Courier New" pitchFamily="49" charset="0"/>
              </a:rPr>
              <a:t>="page2.html"&gt;</a:t>
            </a:r>
            <a:r>
              <a:rPr lang="en-US" sz="1100" dirty="0" err="1" smtClean="0">
                <a:solidFill>
                  <a:schemeClr val="tx2">
                    <a:lumMod val="75000"/>
                  </a:schemeClr>
                </a:solidFill>
                <a:latin typeface="Courier New" pitchFamily="49" charset="0"/>
                <a:cs typeface="Courier New" pitchFamily="49" charset="0"/>
              </a:rPr>
              <a:t>Sidan</a:t>
            </a:r>
            <a:r>
              <a:rPr lang="en-US" sz="1100" dirty="0" smtClean="0">
                <a:solidFill>
                  <a:schemeClr val="tx2">
                    <a:lumMod val="75000"/>
                  </a:schemeClr>
                </a:solidFill>
                <a:latin typeface="Courier New" pitchFamily="49" charset="0"/>
                <a:cs typeface="Courier New" pitchFamily="49" charset="0"/>
              </a:rPr>
              <a:t> 2&lt;/a&gt;</a:t>
            </a:r>
            <a:endParaRPr lang="en-US" sz="1100" dirty="0">
              <a:solidFill>
                <a:schemeClr val="tx2">
                  <a:lumMod val="75000"/>
                </a:schemeClr>
              </a:solidFill>
              <a:latin typeface="Courier New" pitchFamily="49" charset="0"/>
              <a:cs typeface="Courier New" pitchFamily="49" charset="0"/>
            </a:endParaRPr>
          </a:p>
          <a:p>
            <a:r>
              <a:rPr lang="en-US" sz="1100" b="1" dirty="0" smtClean="0">
                <a:solidFill>
                  <a:srgbClr val="0070C0"/>
                </a:solidFill>
                <a:latin typeface="Courier New" pitchFamily="49" charset="0"/>
                <a:cs typeface="Courier New" pitchFamily="49" charset="0"/>
              </a:rPr>
              <a:t>&lt;/div&gt;</a:t>
            </a:r>
            <a:endParaRPr lang="en-US" sz="1100" b="1" dirty="0">
              <a:solidFill>
                <a:schemeClr val="tx1"/>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7" name="TextBox 6"/>
          <p:cNvSpPr txBox="1"/>
          <p:nvPr/>
        </p:nvSpPr>
        <p:spPr>
          <a:xfrm>
            <a:off x="611560" y="1201316"/>
            <a:ext cx="2315057" cy="369332"/>
          </a:xfrm>
          <a:prstGeom prst="rect">
            <a:avLst/>
          </a:prstGeom>
          <a:noFill/>
        </p:spPr>
        <p:txBody>
          <a:bodyPr wrap="none" rtlCol="0">
            <a:spAutoFit/>
          </a:bodyPr>
          <a:lstStyle/>
          <a:p>
            <a:r>
              <a:rPr lang="sv-SE" b="1" dirty="0" smtClean="0">
                <a:latin typeface="Minya Nouvelle" pitchFamily="2" charset="0"/>
              </a:rPr>
              <a:t>Attributselektorer:</a:t>
            </a:r>
          </a:p>
        </p:txBody>
      </p:sp>
      <p:sp>
        <p:nvSpPr>
          <p:cNvPr id="8" name="Rectangle 7"/>
          <p:cNvSpPr/>
          <p:nvPr/>
        </p:nvSpPr>
        <p:spPr>
          <a:xfrm>
            <a:off x="611561" y="1577032"/>
            <a:ext cx="8280920" cy="2000548"/>
          </a:xfrm>
          <a:prstGeom prst="rect">
            <a:avLst/>
          </a:prstGeom>
        </p:spPr>
        <p:txBody>
          <a:bodyPr wrap="square">
            <a:spAutoFit/>
          </a:bodyPr>
          <a:lstStyle/>
          <a:p>
            <a:r>
              <a:rPr lang="en-US" b="1" dirty="0" smtClean="0">
                <a:solidFill>
                  <a:srgbClr val="C00000"/>
                </a:solidFill>
                <a:latin typeface="Courier New" pitchFamily="49" charset="0"/>
                <a:cs typeface="Courier New" pitchFamily="49" charset="0"/>
              </a:rPr>
              <a:t>E[foo]</a:t>
            </a:r>
            <a:r>
              <a:rPr lang="en-US" dirty="0" smtClean="0">
                <a:solidFill>
                  <a:srgbClr val="C00000"/>
                </a:solidFill>
                <a:latin typeface="Minya Nouvelle" charset="0"/>
                <a:cs typeface="Courier New" pitchFamily="49" charset="0"/>
              </a:rPr>
              <a:t>		</a:t>
            </a:r>
            <a:r>
              <a:rPr lang="en-US" sz="1600" dirty="0" smtClean="0">
                <a:latin typeface="Minya Nouvelle" charset="0"/>
                <a:cs typeface="Courier New" pitchFamily="49" charset="0"/>
              </a:rPr>
              <a:t>element </a:t>
            </a:r>
            <a:r>
              <a:rPr lang="en-US" sz="1600" b="1" dirty="0" smtClean="0">
                <a:latin typeface="Minya Nouvelle" charset="0"/>
                <a:cs typeface="Courier New" pitchFamily="49" charset="0"/>
              </a:rPr>
              <a:t>E</a:t>
            </a:r>
            <a:r>
              <a:rPr lang="en-US" sz="1600" dirty="0" smtClean="0">
                <a:latin typeface="Minya Nouvelle" charset="0"/>
                <a:cs typeface="Courier New" pitchFamily="49" charset="0"/>
              </a:rPr>
              <a:t> med </a:t>
            </a:r>
            <a:r>
              <a:rPr lang="en-US" sz="1600" dirty="0" err="1" smtClean="0">
                <a:latin typeface="Minya Nouvelle" charset="0"/>
                <a:cs typeface="Courier New" pitchFamily="49" charset="0"/>
              </a:rPr>
              <a:t>ett</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attribut</a:t>
            </a:r>
            <a:r>
              <a:rPr lang="en-US" sz="1600" dirty="0" smtClean="0">
                <a:latin typeface="Minya Nouvelle" charset="0"/>
                <a:cs typeface="Courier New" pitchFamily="49" charset="0"/>
              </a:rPr>
              <a:t> </a:t>
            </a:r>
            <a:r>
              <a:rPr lang="en-US" sz="1600" b="1" dirty="0" smtClean="0">
                <a:latin typeface="Minya Nouvelle" charset="0"/>
                <a:cs typeface="Courier New" pitchFamily="49" charset="0"/>
              </a:rPr>
              <a:t>foo</a:t>
            </a:r>
          </a:p>
          <a:p>
            <a:r>
              <a:rPr lang="en-US" b="1" dirty="0" smtClean="0">
                <a:solidFill>
                  <a:srgbClr val="C00000"/>
                </a:solidFill>
                <a:latin typeface="Courier New" pitchFamily="49" charset="0"/>
                <a:cs typeface="Courier New" pitchFamily="49" charset="0"/>
              </a:rPr>
              <a:t>E[foo="bar"]</a:t>
            </a:r>
            <a:r>
              <a:rPr lang="en-US" dirty="0">
                <a:solidFill>
                  <a:srgbClr val="C00000"/>
                </a:solidFill>
                <a:latin typeface="Minya Nouvelle" charset="0"/>
                <a:cs typeface="Courier New" pitchFamily="49" charset="0"/>
              </a:rPr>
              <a:t>	</a:t>
            </a:r>
            <a:r>
              <a:rPr lang="en-US" sz="1600" dirty="0">
                <a:latin typeface="Minya Nouvelle" charset="0"/>
                <a:cs typeface="Courier New" pitchFamily="49" charset="0"/>
              </a:rPr>
              <a:t>element </a:t>
            </a:r>
            <a:r>
              <a:rPr lang="en-US" sz="1600" b="1" dirty="0">
                <a:latin typeface="Minya Nouvelle" charset="0"/>
                <a:cs typeface="Courier New" pitchFamily="49" charset="0"/>
              </a:rPr>
              <a:t>E</a:t>
            </a:r>
            <a:r>
              <a:rPr lang="en-US" sz="1600" dirty="0">
                <a:latin typeface="Minya Nouvelle" charset="0"/>
                <a:cs typeface="Courier New" pitchFamily="49" charset="0"/>
              </a:rPr>
              <a:t> med </a:t>
            </a:r>
            <a:r>
              <a:rPr lang="en-US" sz="1600" dirty="0" err="1">
                <a:latin typeface="Minya Nouvelle" charset="0"/>
                <a:cs typeface="Courier New" pitchFamily="49" charset="0"/>
              </a:rPr>
              <a:t>ett</a:t>
            </a:r>
            <a:r>
              <a:rPr lang="en-US" sz="1600" dirty="0">
                <a:latin typeface="Minya Nouvelle" charset="0"/>
                <a:cs typeface="Courier New" pitchFamily="49" charset="0"/>
              </a:rPr>
              <a:t> </a:t>
            </a:r>
            <a:r>
              <a:rPr lang="en-US" sz="1600" dirty="0" err="1">
                <a:latin typeface="Minya Nouvelle" charset="0"/>
                <a:cs typeface="Courier New" pitchFamily="49" charset="0"/>
              </a:rPr>
              <a:t>attribut</a:t>
            </a:r>
            <a:r>
              <a:rPr lang="en-US" sz="1600" dirty="0">
                <a:latin typeface="Minya Nouvelle" charset="0"/>
                <a:cs typeface="Courier New" pitchFamily="49" charset="0"/>
              </a:rPr>
              <a:t> </a:t>
            </a:r>
            <a:r>
              <a:rPr lang="en-US" sz="1600" b="1" dirty="0" smtClean="0">
                <a:latin typeface="Minya Nouvelle" charset="0"/>
                <a:cs typeface="Courier New" pitchFamily="49" charset="0"/>
              </a:rPr>
              <a:t>foo </a:t>
            </a:r>
            <a:r>
              <a:rPr lang="en-US" sz="1600" dirty="0" err="1" smtClean="0">
                <a:latin typeface="Minya Nouvelle" charset="0"/>
                <a:cs typeface="Courier New" pitchFamily="49" charset="0"/>
              </a:rPr>
              <a:t>och</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värdet</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exakt</a:t>
            </a:r>
            <a:r>
              <a:rPr lang="en-US" sz="1600" dirty="0" smtClean="0">
                <a:latin typeface="Minya Nouvelle" charset="0"/>
                <a:cs typeface="Courier New" pitchFamily="49" charset="0"/>
              </a:rPr>
              <a:t> </a:t>
            </a:r>
            <a:r>
              <a:rPr lang="en-US" sz="1600" b="1" dirty="0" smtClean="0">
                <a:latin typeface="Minya Nouvelle" charset="0"/>
                <a:cs typeface="Courier New" pitchFamily="49" charset="0"/>
              </a:rPr>
              <a:t>"bar"</a:t>
            </a:r>
            <a:endParaRPr lang="en-US" sz="1600" b="1" dirty="0">
              <a:latin typeface="Minya Nouvelle" charset="0"/>
              <a:cs typeface="Courier New" pitchFamily="49" charset="0"/>
            </a:endParaRPr>
          </a:p>
          <a:p>
            <a:r>
              <a:rPr lang="en-US" b="1" dirty="0" smtClean="0">
                <a:solidFill>
                  <a:srgbClr val="C00000"/>
                </a:solidFill>
                <a:latin typeface="Courier New" pitchFamily="49" charset="0"/>
                <a:cs typeface="Courier New" pitchFamily="49" charset="0"/>
              </a:rPr>
              <a:t>E[foo~="</a:t>
            </a:r>
            <a:r>
              <a:rPr lang="en-US" b="1" dirty="0">
                <a:solidFill>
                  <a:srgbClr val="C00000"/>
                </a:solidFill>
                <a:latin typeface="Courier New" pitchFamily="49" charset="0"/>
                <a:cs typeface="Courier New" pitchFamily="49" charset="0"/>
              </a:rPr>
              <a:t>bar"]</a:t>
            </a:r>
            <a:r>
              <a:rPr lang="en-US" dirty="0">
                <a:solidFill>
                  <a:srgbClr val="C00000"/>
                </a:solidFill>
                <a:latin typeface="Minya Nouvelle" charset="0"/>
                <a:cs typeface="Courier New" pitchFamily="49" charset="0"/>
              </a:rPr>
              <a:t>	</a:t>
            </a:r>
            <a:r>
              <a:rPr lang="en-US" sz="1600" dirty="0">
                <a:latin typeface="Minya Nouvelle" charset="0"/>
                <a:cs typeface="Courier New" pitchFamily="49" charset="0"/>
              </a:rPr>
              <a:t>element </a:t>
            </a:r>
            <a:r>
              <a:rPr lang="en-US" sz="1600" b="1" dirty="0">
                <a:latin typeface="Minya Nouvelle" charset="0"/>
                <a:cs typeface="Courier New" pitchFamily="49" charset="0"/>
              </a:rPr>
              <a:t>E</a:t>
            </a:r>
            <a:r>
              <a:rPr lang="en-US" sz="1600" dirty="0">
                <a:latin typeface="Minya Nouvelle" charset="0"/>
                <a:cs typeface="Courier New" pitchFamily="49" charset="0"/>
              </a:rPr>
              <a:t> med </a:t>
            </a:r>
            <a:r>
              <a:rPr lang="en-US" sz="1600" dirty="0" err="1">
                <a:latin typeface="Minya Nouvelle" charset="0"/>
                <a:cs typeface="Courier New" pitchFamily="49" charset="0"/>
              </a:rPr>
              <a:t>ett</a:t>
            </a:r>
            <a:r>
              <a:rPr lang="en-US" sz="1600" dirty="0">
                <a:latin typeface="Minya Nouvelle" charset="0"/>
                <a:cs typeface="Courier New" pitchFamily="49" charset="0"/>
              </a:rPr>
              <a:t> </a:t>
            </a:r>
            <a:r>
              <a:rPr lang="en-US" sz="1600" dirty="0" err="1">
                <a:latin typeface="Minya Nouvelle" charset="0"/>
                <a:cs typeface="Courier New" pitchFamily="49" charset="0"/>
              </a:rPr>
              <a:t>attribut</a:t>
            </a:r>
            <a:r>
              <a:rPr lang="en-US" sz="1600" dirty="0">
                <a:latin typeface="Minya Nouvelle" charset="0"/>
                <a:cs typeface="Courier New" pitchFamily="49" charset="0"/>
              </a:rPr>
              <a:t> </a:t>
            </a:r>
            <a:r>
              <a:rPr lang="en-US" sz="1600" b="1" dirty="0">
                <a:latin typeface="Minya Nouvelle" charset="0"/>
                <a:cs typeface="Courier New" pitchFamily="49" charset="0"/>
              </a:rPr>
              <a:t>foo </a:t>
            </a:r>
            <a:r>
              <a:rPr lang="en-US" sz="1600" dirty="0" err="1" smtClean="0">
                <a:latin typeface="Minya Nouvelle" charset="0"/>
                <a:cs typeface="Courier New" pitchFamily="49" charset="0"/>
              </a:rPr>
              <a:t>som</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innehåller</a:t>
            </a:r>
            <a:r>
              <a:rPr lang="en-US" sz="1600" dirty="0" smtClean="0">
                <a:latin typeface="Minya Nouvelle" charset="0"/>
                <a:cs typeface="Courier New" pitchFamily="49" charset="0"/>
              </a:rPr>
              <a:t> en </a:t>
            </a:r>
            <a:r>
              <a:rPr lang="en-US" sz="1600" dirty="0" err="1" smtClean="0">
                <a:latin typeface="Minya Nouvelle" charset="0"/>
                <a:cs typeface="Courier New" pitchFamily="49" charset="0"/>
              </a:rPr>
              <a:t>listning</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av</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värden</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separerade</a:t>
            </a:r>
            <a:r>
              <a:rPr lang="en-US" sz="1600" dirty="0" smtClean="0">
                <a:latin typeface="Minya Nouvelle" charset="0"/>
                <a:cs typeface="Courier New" pitchFamily="49" charset="0"/>
              </a:rPr>
              <a:t> med </a:t>
            </a:r>
            <a:r>
              <a:rPr lang="en-US" sz="1600" b="1" dirty="0" err="1" smtClean="0">
                <a:latin typeface="Minya Nouvelle" charset="0"/>
                <a:cs typeface="Courier New" pitchFamily="49" charset="0"/>
              </a:rPr>
              <a:t>blanksteg</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där</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ett</a:t>
            </a:r>
            <a:r>
              <a:rPr lang="en-US" sz="1600" dirty="0" smtClean="0">
                <a:latin typeface="Minya Nouvelle" charset="0"/>
                <a:cs typeface="Courier New" pitchFamily="49" charset="0"/>
              </a:rPr>
              <a:t> </a:t>
            </a:r>
            <a:r>
              <a:rPr lang="en-US" sz="1600" dirty="0" err="1" smtClean="0">
                <a:latin typeface="Minya Nouvelle" charset="0"/>
                <a:cs typeface="Courier New" pitchFamily="49" charset="0"/>
              </a:rPr>
              <a:t>är</a:t>
            </a:r>
            <a:r>
              <a:rPr lang="en-US" sz="1600" dirty="0" smtClean="0">
                <a:latin typeface="Minya Nouvelle" charset="0"/>
                <a:cs typeface="Courier New" pitchFamily="49" charset="0"/>
              </a:rPr>
              <a:t> </a:t>
            </a:r>
            <a:r>
              <a:rPr lang="en-US" sz="1600" b="1" dirty="0" smtClean="0">
                <a:latin typeface="Minya Nouvelle" charset="0"/>
                <a:cs typeface="Courier New" pitchFamily="49" charset="0"/>
              </a:rPr>
              <a:t>"bar"</a:t>
            </a:r>
            <a:endParaRPr lang="en-US" sz="1600" b="1" dirty="0">
              <a:latin typeface="Minya Nouvelle" charset="0"/>
              <a:cs typeface="Courier New" pitchFamily="49" charset="0"/>
            </a:endParaRPr>
          </a:p>
          <a:p>
            <a:pPr lvl="0"/>
            <a:r>
              <a:rPr lang="en-US" b="1" dirty="0" smtClean="0">
                <a:solidFill>
                  <a:srgbClr val="C00000"/>
                </a:solidFill>
                <a:latin typeface="Courier New" pitchFamily="49" charset="0"/>
                <a:cs typeface="Courier New" pitchFamily="49" charset="0"/>
              </a:rPr>
              <a:t>E[foo^="</a:t>
            </a:r>
            <a:r>
              <a:rPr lang="en-US" b="1" dirty="0">
                <a:solidFill>
                  <a:srgbClr val="C00000"/>
                </a:solidFill>
                <a:latin typeface="Courier New" pitchFamily="49" charset="0"/>
                <a:cs typeface="Courier New" pitchFamily="49" charset="0"/>
              </a:rPr>
              <a:t>bar"]</a:t>
            </a:r>
            <a:r>
              <a:rPr lang="en-US" dirty="0">
                <a:solidFill>
                  <a:srgbClr val="C00000"/>
                </a:solidFill>
                <a:latin typeface="Minya Nouvelle" charset="0"/>
                <a:cs typeface="Courier New" pitchFamily="49" charset="0"/>
              </a:rPr>
              <a:t>	</a:t>
            </a:r>
            <a:r>
              <a:rPr lang="en-US" sz="1600" dirty="0">
                <a:solidFill>
                  <a:prstClr val="black"/>
                </a:solidFill>
                <a:latin typeface="Minya Nouvelle" charset="0"/>
                <a:cs typeface="Courier New" pitchFamily="49" charset="0"/>
              </a:rPr>
              <a:t>element </a:t>
            </a:r>
            <a:r>
              <a:rPr lang="en-US" sz="1600" b="1" dirty="0">
                <a:solidFill>
                  <a:prstClr val="black"/>
                </a:solidFill>
                <a:latin typeface="Minya Nouvelle" charset="0"/>
                <a:cs typeface="Courier New" pitchFamily="49" charset="0"/>
              </a:rPr>
              <a:t>E</a:t>
            </a:r>
            <a:r>
              <a:rPr lang="en-US" sz="1600" dirty="0">
                <a:solidFill>
                  <a:prstClr val="black"/>
                </a:solidFill>
                <a:latin typeface="Minya Nouvelle" charset="0"/>
                <a:cs typeface="Courier New" pitchFamily="49" charset="0"/>
              </a:rPr>
              <a:t> med </a:t>
            </a:r>
            <a:r>
              <a:rPr lang="en-US" sz="1600" dirty="0" err="1">
                <a:solidFill>
                  <a:prstClr val="black"/>
                </a:solidFill>
                <a:latin typeface="Minya Nouvelle" charset="0"/>
                <a:cs typeface="Courier New" pitchFamily="49" charset="0"/>
              </a:rPr>
              <a:t>ett</a:t>
            </a:r>
            <a:r>
              <a:rPr lang="en-US" sz="1600" dirty="0">
                <a:solidFill>
                  <a:prstClr val="black"/>
                </a:solidFill>
                <a:latin typeface="Minya Nouvelle" charset="0"/>
                <a:cs typeface="Courier New" pitchFamily="49" charset="0"/>
              </a:rPr>
              <a:t> </a:t>
            </a:r>
            <a:r>
              <a:rPr lang="en-US" sz="1600" dirty="0" err="1">
                <a:solidFill>
                  <a:prstClr val="black"/>
                </a:solidFill>
                <a:latin typeface="Minya Nouvelle" charset="0"/>
                <a:cs typeface="Courier New" pitchFamily="49" charset="0"/>
              </a:rPr>
              <a:t>attribut</a:t>
            </a:r>
            <a:r>
              <a:rPr lang="en-US" sz="1600" dirty="0">
                <a:solidFill>
                  <a:prstClr val="black"/>
                </a:solidFill>
                <a:latin typeface="Minya Nouvelle" charset="0"/>
                <a:cs typeface="Courier New" pitchFamily="49" charset="0"/>
              </a:rPr>
              <a:t> </a:t>
            </a:r>
            <a:r>
              <a:rPr lang="en-US" sz="1600" b="1" dirty="0">
                <a:solidFill>
                  <a:prstClr val="black"/>
                </a:solidFill>
                <a:latin typeface="Minya Nouvelle" charset="0"/>
                <a:cs typeface="Courier New" pitchFamily="49" charset="0"/>
              </a:rPr>
              <a:t>foo </a:t>
            </a:r>
            <a:r>
              <a:rPr lang="en-US" sz="1600" dirty="0" err="1" smtClean="0">
                <a:solidFill>
                  <a:prstClr val="black"/>
                </a:solidFill>
                <a:latin typeface="Minya Nouvelle" charset="0"/>
                <a:cs typeface="Courier New" pitchFamily="49" charset="0"/>
              </a:rPr>
              <a:t>vars</a:t>
            </a:r>
            <a:r>
              <a:rPr lang="en-US" sz="1600" dirty="0" smtClean="0">
                <a:solidFill>
                  <a:prstClr val="black"/>
                </a:solidFill>
                <a:latin typeface="Minya Nouvelle" charset="0"/>
                <a:cs typeface="Courier New" pitchFamily="49" charset="0"/>
              </a:rPr>
              <a:t> </a:t>
            </a:r>
            <a:r>
              <a:rPr lang="en-US" sz="1600" dirty="0" err="1" smtClean="0">
                <a:solidFill>
                  <a:prstClr val="black"/>
                </a:solidFill>
                <a:latin typeface="Minya Nouvelle" charset="0"/>
                <a:cs typeface="Courier New" pitchFamily="49" charset="0"/>
              </a:rPr>
              <a:t>värde</a:t>
            </a:r>
            <a:r>
              <a:rPr lang="en-US" sz="1600" dirty="0" smtClean="0">
                <a:solidFill>
                  <a:prstClr val="black"/>
                </a:solidFill>
                <a:latin typeface="Minya Nouvelle" charset="0"/>
                <a:cs typeface="Courier New" pitchFamily="49" charset="0"/>
              </a:rPr>
              <a:t> </a:t>
            </a:r>
            <a:r>
              <a:rPr lang="en-US" sz="1600" dirty="0" err="1" smtClean="0">
                <a:solidFill>
                  <a:prstClr val="black"/>
                </a:solidFill>
                <a:latin typeface="Minya Nouvelle" charset="0"/>
                <a:cs typeface="Courier New" pitchFamily="49" charset="0"/>
              </a:rPr>
              <a:t>börjar</a:t>
            </a:r>
            <a:r>
              <a:rPr lang="en-US" sz="1600" dirty="0" smtClean="0">
                <a:solidFill>
                  <a:prstClr val="black"/>
                </a:solidFill>
                <a:latin typeface="Minya Nouvelle" charset="0"/>
                <a:cs typeface="Courier New" pitchFamily="49" charset="0"/>
              </a:rPr>
              <a:t> med </a:t>
            </a:r>
            <a:r>
              <a:rPr lang="en-US" sz="1600" b="1" dirty="0">
                <a:solidFill>
                  <a:prstClr val="black"/>
                </a:solidFill>
                <a:latin typeface="Minya Nouvelle" charset="0"/>
                <a:cs typeface="Courier New" pitchFamily="49" charset="0"/>
              </a:rPr>
              <a:t>"bar</a:t>
            </a:r>
            <a:r>
              <a:rPr lang="en-US" sz="1600" b="1" dirty="0" smtClean="0">
                <a:solidFill>
                  <a:prstClr val="black"/>
                </a:solidFill>
                <a:latin typeface="Minya Nouvelle" charset="0"/>
                <a:cs typeface="Courier New" pitchFamily="49" charset="0"/>
              </a:rPr>
              <a:t>"</a:t>
            </a:r>
          </a:p>
          <a:p>
            <a:pPr lvl="0"/>
            <a:r>
              <a:rPr lang="en-US" b="1" dirty="0" smtClean="0">
                <a:solidFill>
                  <a:srgbClr val="C00000"/>
                </a:solidFill>
                <a:latin typeface="Courier New" pitchFamily="49" charset="0"/>
                <a:cs typeface="Courier New" pitchFamily="49" charset="0"/>
              </a:rPr>
              <a:t>E[foo$="</a:t>
            </a:r>
            <a:r>
              <a:rPr lang="en-US" b="1" dirty="0">
                <a:solidFill>
                  <a:srgbClr val="C00000"/>
                </a:solidFill>
                <a:latin typeface="Courier New" pitchFamily="49" charset="0"/>
                <a:cs typeface="Courier New" pitchFamily="49" charset="0"/>
              </a:rPr>
              <a:t>bar"]</a:t>
            </a:r>
            <a:r>
              <a:rPr lang="en-US" dirty="0">
                <a:solidFill>
                  <a:srgbClr val="C00000"/>
                </a:solidFill>
                <a:latin typeface="Minya Nouvelle" charset="0"/>
                <a:cs typeface="Courier New" pitchFamily="49" charset="0"/>
              </a:rPr>
              <a:t>	</a:t>
            </a:r>
            <a:r>
              <a:rPr lang="en-US" sz="1600" dirty="0">
                <a:solidFill>
                  <a:prstClr val="black"/>
                </a:solidFill>
                <a:latin typeface="Minya Nouvelle" charset="0"/>
                <a:cs typeface="Courier New" pitchFamily="49" charset="0"/>
              </a:rPr>
              <a:t>element </a:t>
            </a:r>
            <a:r>
              <a:rPr lang="en-US" sz="1600" b="1" dirty="0">
                <a:solidFill>
                  <a:prstClr val="black"/>
                </a:solidFill>
                <a:latin typeface="Minya Nouvelle" charset="0"/>
                <a:cs typeface="Courier New" pitchFamily="49" charset="0"/>
              </a:rPr>
              <a:t>E</a:t>
            </a:r>
            <a:r>
              <a:rPr lang="en-US" sz="1600" dirty="0">
                <a:solidFill>
                  <a:prstClr val="black"/>
                </a:solidFill>
                <a:latin typeface="Minya Nouvelle" charset="0"/>
                <a:cs typeface="Courier New" pitchFamily="49" charset="0"/>
              </a:rPr>
              <a:t> med </a:t>
            </a:r>
            <a:r>
              <a:rPr lang="en-US" sz="1600" dirty="0" err="1">
                <a:solidFill>
                  <a:prstClr val="black"/>
                </a:solidFill>
                <a:latin typeface="Minya Nouvelle" charset="0"/>
                <a:cs typeface="Courier New" pitchFamily="49" charset="0"/>
              </a:rPr>
              <a:t>ett</a:t>
            </a:r>
            <a:r>
              <a:rPr lang="en-US" sz="1600" dirty="0">
                <a:solidFill>
                  <a:prstClr val="black"/>
                </a:solidFill>
                <a:latin typeface="Minya Nouvelle" charset="0"/>
                <a:cs typeface="Courier New" pitchFamily="49" charset="0"/>
              </a:rPr>
              <a:t> </a:t>
            </a:r>
            <a:r>
              <a:rPr lang="en-US" sz="1600" dirty="0" err="1">
                <a:solidFill>
                  <a:prstClr val="black"/>
                </a:solidFill>
                <a:latin typeface="Minya Nouvelle" charset="0"/>
                <a:cs typeface="Courier New" pitchFamily="49" charset="0"/>
              </a:rPr>
              <a:t>attribut</a:t>
            </a:r>
            <a:r>
              <a:rPr lang="en-US" sz="1600" dirty="0">
                <a:solidFill>
                  <a:prstClr val="black"/>
                </a:solidFill>
                <a:latin typeface="Minya Nouvelle" charset="0"/>
                <a:cs typeface="Courier New" pitchFamily="49" charset="0"/>
              </a:rPr>
              <a:t> </a:t>
            </a:r>
            <a:r>
              <a:rPr lang="en-US" sz="1600" b="1" dirty="0">
                <a:solidFill>
                  <a:prstClr val="black"/>
                </a:solidFill>
                <a:latin typeface="Minya Nouvelle" charset="0"/>
                <a:cs typeface="Courier New" pitchFamily="49" charset="0"/>
              </a:rPr>
              <a:t>foo </a:t>
            </a:r>
            <a:r>
              <a:rPr lang="en-US" sz="1600" dirty="0" err="1">
                <a:solidFill>
                  <a:prstClr val="black"/>
                </a:solidFill>
                <a:latin typeface="Minya Nouvelle" charset="0"/>
                <a:cs typeface="Courier New" pitchFamily="49" charset="0"/>
              </a:rPr>
              <a:t>vars</a:t>
            </a:r>
            <a:r>
              <a:rPr lang="en-US" sz="1600" dirty="0">
                <a:solidFill>
                  <a:prstClr val="black"/>
                </a:solidFill>
                <a:latin typeface="Minya Nouvelle" charset="0"/>
                <a:cs typeface="Courier New" pitchFamily="49" charset="0"/>
              </a:rPr>
              <a:t> </a:t>
            </a:r>
            <a:r>
              <a:rPr lang="en-US" sz="1600" dirty="0" err="1">
                <a:solidFill>
                  <a:prstClr val="black"/>
                </a:solidFill>
                <a:latin typeface="Minya Nouvelle" charset="0"/>
                <a:cs typeface="Courier New" pitchFamily="49" charset="0"/>
              </a:rPr>
              <a:t>värde</a:t>
            </a:r>
            <a:r>
              <a:rPr lang="en-US" sz="1600" dirty="0">
                <a:solidFill>
                  <a:prstClr val="black"/>
                </a:solidFill>
                <a:latin typeface="Minya Nouvelle" charset="0"/>
                <a:cs typeface="Courier New" pitchFamily="49" charset="0"/>
              </a:rPr>
              <a:t> </a:t>
            </a:r>
            <a:r>
              <a:rPr lang="en-US" sz="1600" dirty="0" err="1" smtClean="0">
                <a:solidFill>
                  <a:prstClr val="black"/>
                </a:solidFill>
                <a:latin typeface="Minya Nouvelle" charset="0"/>
                <a:cs typeface="Courier New" pitchFamily="49" charset="0"/>
              </a:rPr>
              <a:t>slutar</a:t>
            </a:r>
            <a:r>
              <a:rPr lang="en-US" sz="1600" dirty="0" smtClean="0">
                <a:solidFill>
                  <a:prstClr val="black"/>
                </a:solidFill>
                <a:latin typeface="Minya Nouvelle" charset="0"/>
                <a:cs typeface="Courier New" pitchFamily="49" charset="0"/>
              </a:rPr>
              <a:t> </a:t>
            </a:r>
            <a:r>
              <a:rPr lang="en-US" sz="1600" dirty="0">
                <a:solidFill>
                  <a:prstClr val="black"/>
                </a:solidFill>
                <a:latin typeface="Minya Nouvelle" charset="0"/>
                <a:cs typeface="Courier New" pitchFamily="49" charset="0"/>
              </a:rPr>
              <a:t>med </a:t>
            </a:r>
            <a:r>
              <a:rPr lang="en-US" sz="1600" b="1" dirty="0">
                <a:solidFill>
                  <a:prstClr val="black"/>
                </a:solidFill>
                <a:latin typeface="Minya Nouvelle" charset="0"/>
                <a:cs typeface="Courier New" pitchFamily="49" charset="0"/>
              </a:rPr>
              <a:t>"bar</a:t>
            </a:r>
            <a:r>
              <a:rPr lang="en-US" sz="1600" b="1" dirty="0" smtClean="0">
                <a:solidFill>
                  <a:prstClr val="black"/>
                </a:solidFill>
                <a:latin typeface="Minya Nouvelle" charset="0"/>
                <a:cs typeface="Courier New" pitchFamily="49" charset="0"/>
              </a:rPr>
              <a:t>"</a:t>
            </a:r>
          </a:p>
          <a:p>
            <a:pPr lvl="0"/>
            <a:r>
              <a:rPr lang="en-US" b="1" dirty="0" smtClean="0">
                <a:solidFill>
                  <a:srgbClr val="C00000"/>
                </a:solidFill>
                <a:latin typeface="Courier New" pitchFamily="49" charset="0"/>
                <a:cs typeface="Courier New" pitchFamily="49" charset="0"/>
              </a:rPr>
              <a:t>E[foo*="bar"]</a:t>
            </a:r>
            <a:r>
              <a:rPr lang="en-US" dirty="0" smtClean="0">
                <a:solidFill>
                  <a:srgbClr val="C00000"/>
                </a:solidFill>
                <a:latin typeface="Minya Nouvelle" charset="0"/>
                <a:cs typeface="Courier New" pitchFamily="49" charset="0"/>
              </a:rPr>
              <a:t>	</a:t>
            </a:r>
            <a:r>
              <a:rPr lang="en-US" sz="1600" dirty="0" smtClean="0">
                <a:solidFill>
                  <a:prstClr val="black"/>
                </a:solidFill>
                <a:latin typeface="Minya Nouvelle" charset="0"/>
                <a:cs typeface="Courier New" pitchFamily="49" charset="0"/>
              </a:rPr>
              <a:t>element </a:t>
            </a:r>
            <a:r>
              <a:rPr lang="en-US" sz="1600" b="1" dirty="0" smtClean="0">
                <a:solidFill>
                  <a:prstClr val="black"/>
                </a:solidFill>
                <a:latin typeface="Minya Nouvelle" charset="0"/>
                <a:cs typeface="Courier New" pitchFamily="49" charset="0"/>
              </a:rPr>
              <a:t>E</a:t>
            </a:r>
            <a:r>
              <a:rPr lang="en-US" sz="1600" dirty="0" smtClean="0">
                <a:solidFill>
                  <a:prstClr val="black"/>
                </a:solidFill>
                <a:latin typeface="Minya Nouvelle" charset="0"/>
                <a:cs typeface="Courier New" pitchFamily="49" charset="0"/>
              </a:rPr>
              <a:t> med </a:t>
            </a:r>
            <a:r>
              <a:rPr lang="en-US" sz="1600" dirty="0" err="1" smtClean="0">
                <a:solidFill>
                  <a:prstClr val="black"/>
                </a:solidFill>
                <a:latin typeface="Minya Nouvelle" charset="0"/>
                <a:cs typeface="Courier New" pitchFamily="49" charset="0"/>
              </a:rPr>
              <a:t>ett</a:t>
            </a:r>
            <a:r>
              <a:rPr lang="en-US" sz="1600" dirty="0" smtClean="0">
                <a:solidFill>
                  <a:prstClr val="black"/>
                </a:solidFill>
                <a:latin typeface="Minya Nouvelle" charset="0"/>
                <a:cs typeface="Courier New" pitchFamily="49" charset="0"/>
              </a:rPr>
              <a:t> </a:t>
            </a:r>
            <a:r>
              <a:rPr lang="en-US" sz="1600" dirty="0" err="1" smtClean="0">
                <a:solidFill>
                  <a:prstClr val="black"/>
                </a:solidFill>
                <a:latin typeface="Minya Nouvelle" charset="0"/>
                <a:cs typeface="Courier New" pitchFamily="49" charset="0"/>
              </a:rPr>
              <a:t>attribut</a:t>
            </a:r>
            <a:r>
              <a:rPr lang="en-US" sz="1600" dirty="0" smtClean="0">
                <a:solidFill>
                  <a:prstClr val="black"/>
                </a:solidFill>
                <a:latin typeface="Minya Nouvelle" charset="0"/>
                <a:cs typeface="Courier New" pitchFamily="49" charset="0"/>
              </a:rPr>
              <a:t> </a:t>
            </a:r>
            <a:r>
              <a:rPr lang="en-US" sz="1600" b="1" dirty="0" smtClean="0">
                <a:solidFill>
                  <a:prstClr val="black"/>
                </a:solidFill>
                <a:latin typeface="Minya Nouvelle" charset="0"/>
                <a:cs typeface="Courier New" pitchFamily="49" charset="0"/>
              </a:rPr>
              <a:t>foo </a:t>
            </a:r>
            <a:r>
              <a:rPr lang="en-US" sz="1600" dirty="0" err="1" smtClean="0">
                <a:solidFill>
                  <a:prstClr val="black"/>
                </a:solidFill>
                <a:latin typeface="Minya Nouvelle" charset="0"/>
                <a:cs typeface="Courier New" pitchFamily="49" charset="0"/>
              </a:rPr>
              <a:t>som</a:t>
            </a:r>
            <a:r>
              <a:rPr lang="en-US" sz="1600" dirty="0" smtClean="0">
                <a:solidFill>
                  <a:prstClr val="black"/>
                </a:solidFill>
                <a:latin typeface="Minya Nouvelle" charset="0"/>
                <a:cs typeface="Courier New" pitchFamily="49" charset="0"/>
              </a:rPr>
              <a:t> </a:t>
            </a:r>
            <a:r>
              <a:rPr lang="en-US" sz="1600" dirty="0" err="1" smtClean="0">
                <a:solidFill>
                  <a:prstClr val="black"/>
                </a:solidFill>
                <a:latin typeface="Minya Nouvelle" charset="0"/>
                <a:cs typeface="Courier New" pitchFamily="49" charset="0"/>
              </a:rPr>
              <a:t>innehåller</a:t>
            </a:r>
            <a:r>
              <a:rPr lang="en-US" sz="1600" dirty="0" smtClean="0">
                <a:solidFill>
                  <a:prstClr val="black"/>
                </a:solidFill>
                <a:latin typeface="Minya Nouvelle" charset="0"/>
                <a:cs typeface="Courier New" pitchFamily="49" charset="0"/>
              </a:rPr>
              <a:t> </a:t>
            </a:r>
            <a:r>
              <a:rPr lang="en-US" sz="1600" b="1" dirty="0" smtClean="0">
                <a:solidFill>
                  <a:prstClr val="black"/>
                </a:solidFill>
                <a:latin typeface="Minya Nouvelle" charset="0"/>
                <a:cs typeface="Courier New" pitchFamily="49" charset="0"/>
              </a:rPr>
              <a:t>"bar"</a:t>
            </a:r>
            <a:endParaRPr lang="en-US" b="1" dirty="0">
              <a:latin typeface="Minya Nouvelle" charset="0"/>
              <a:cs typeface="Courier New" pitchFamily="49" charset="0"/>
            </a:endParaRPr>
          </a:p>
        </p:txBody>
      </p:sp>
      <p:pic>
        <p:nvPicPr>
          <p:cNvPr id="118786" name="Picture 2" descr="L:\WorkSpace\tstjo\Icons\v_collection_png\128x128\shadow\papercl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281" y="357831"/>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105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Selektorer</a:t>
            </a:r>
            <a:endParaRPr lang="sv-SE" dirty="0"/>
          </a:p>
        </p:txBody>
      </p:sp>
      <p:sp>
        <p:nvSpPr>
          <p:cNvPr id="4" name="TextBox 3"/>
          <p:cNvSpPr txBox="1"/>
          <p:nvPr/>
        </p:nvSpPr>
        <p:spPr>
          <a:xfrm>
            <a:off x="395536" y="1129308"/>
            <a:ext cx="3036409" cy="369332"/>
          </a:xfrm>
          <a:prstGeom prst="rect">
            <a:avLst/>
          </a:prstGeom>
          <a:noFill/>
        </p:spPr>
        <p:txBody>
          <a:bodyPr wrap="none" rtlCol="0">
            <a:spAutoFit/>
          </a:bodyPr>
          <a:lstStyle/>
          <a:p>
            <a:r>
              <a:rPr lang="sv-SE" b="1" dirty="0" err="1">
                <a:latin typeface="Minya Nouvelle" pitchFamily="2" charset="0"/>
              </a:rPr>
              <a:t>Structural</a:t>
            </a:r>
            <a:r>
              <a:rPr lang="sv-SE" b="1" dirty="0">
                <a:latin typeface="Minya Nouvelle" pitchFamily="2" charset="0"/>
              </a:rPr>
              <a:t> </a:t>
            </a:r>
            <a:r>
              <a:rPr lang="sv-SE" b="1" dirty="0" smtClean="0">
                <a:latin typeface="Minya Nouvelle" pitchFamily="2" charset="0"/>
              </a:rPr>
              <a:t>pseudo-</a:t>
            </a:r>
            <a:r>
              <a:rPr lang="sv-SE" b="1" dirty="0" err="1" smtClean="0">
                <a:latin typeface="Minya Nouvelle" pitchFamily="2" charset="0"/>
              </a:rPr>
              <a:t>classes</a:t>
            </a:r>
            <a:endParaRPr lang="sv-SE" b="1" dirty="0">
              <a:latin typeface="Minya Nouvelle" pitchFamily="2" charset="0"/>
            </a:endParaRPr>
          </a:p>
        </p:txBody>
      </p:sp>
      <p:pic>
        <p:nvPicPr>
          <p:cNvPr id="119810" name="Picture 2" descr="L:\WorkSpace\tstjo\Icons\v_collection_png\128x128\shadow\text_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4812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1561" y="1577032"/>
            <a:ext cx="8280920" cy="369332"/>
          </a:xfrm>
          <a:prstGeom prst="rect">
            <a:avLst/>
          </a:prstGeom>
        </p:spPr>
        <p:txBody>
          <a:bodyPr wrap="square">
            <a:spAutoFit/>
          </a:bodyPr>
          <a:lstStyle/>
          <a:p>
            <a:r>
              <a:rPr lang="en-US" b="1" dirty="0" smtClean="0">
                <a:solidFill>
                  <a:srgbClr val="C00000"/>
                </a:solidFill>
                <a:latin typeface="Courier New" pitchFamily="49" charset="0"/>
                <a:cs typeface="Courier New" pitchFamily="49" charset="0"/>
              </a:rPr>
              <a:t>E:nth-child(An+B)	</a:t>
            </a:r>
            <a:r>
              <a:rPr lang="en-US" sz="1600" dirty="0" smtClean="0">
                <a:latin typeface="Minya Nouvelle" charset="0"/>
                <a:cs typeface="Courier New" pitchFamily="49" charset="0"/>
              </a:rPr>
              <a:t>Elements </a:t>
            </a:r>
            <a:r>
              <a:rPr lang="en-US" sz="1600" b="1" dirty="0" smtClean="0">
                <a:latin typeface="Minya Nouvelle" charset="0"/>
                <a:cs typeface="Courier New" pitchFamily="49" charset="0"/>
              </a:rPr>
              <a:t>E</a:t>
            </a:r>
            <a:r>
              <a:rPr lang="en-US" sz="1600" dirty="0" smtClean="0">
                <a:latin typeface="Minya Nouvelle" charset="0"/>
                <a:cs typeface="Courier New" pitchFamily="49" charset="0"/>
              </a:rPr>
              <a:t>:s </a:t>
            </a:r>
            <a:r>
              <a:rPr lang="en-US" sz="1600" dirty="0" err="1" smtClean="0">
                <a:latin typeface="Minya Nouvelle" charset="0"/>
                <a:cs typeface="Courier New" pitchFamily="49" charset="0"/>
              </a:rPr>
              <a:t>vart</a:t>
            </a:r>
            <a:r>
              <a:rPr lang="en-US" sz="1600" dirty="0" smtClean="0">
                <a:latin typeface="Minya Nouvelle" charset="0"/>
                <a:cs typeface="Courier New" pitchFamily="49" charset="0"/>
              </a:rPr>
              <a:t> </a:t>
            </a:r>
            <a:r>
              <a:rPr lang="en-US" sz="1600" b="1" dirty="0" smtClean="0">
                <a:latin typeface="Minya Nouvelle" charset="0"/>
                <a:cs typeface="Courier New" pitchFamily="49" charset="0"/>
              </a:rPr>
              <a:t>A</a:t>
            </a:r>
            <a:r>
              <a:rPr lang="en-US" sz="1600" dirty="0">
                <a:latin typeface="Minya Nouvelle" charset="0"/>
                <a:cs typeface="Courier New" pitchFamily="49" charset="0"/>
              </a:rPr>
              <a:t>:</a:t>
            </a:r>
            <a:r>
              <a:rPr lang="en-US" sz="1600" dirty="0" smtClean="0">
                <a:latin typeface="Minya Nouvelle" charset="0"/>
                <a:cs typeface="Courier New" pitchFamily="49" charset="0"/>
              </a:rPr>
              <a:t>te barn med offset </a:t>
            </a:r>
            <a:r>
              <a:rPr lang="en-US" sz="1600" b="1" dirty="0" smtClean="0">
                <a:latin typeface="Minya Nouvelle" charset="0"/>
                <a:cs typeface="Courier New" pitchFamily="49" charset="0"/>
              </a:rPr>
              <a:t>B</a:t>
            </a:r>
          </a:p>
        </p:txBody>
      </p:sp>
      <p:sp>
        <p:nvSpPr>
          <p:cNvPr id="6" name="TextBox 5"/>
          <p:cNvSpPr txBox="1"/>
          <p:nvPr/>
        </p:nvSpPr>
        <p:spPr>
          <a:xfrm>
            <a:off x="179511" y="4864432"/>
            <a:ext cx="8784977" cy="646331"/>
          </a:xfrm>
          <a:prstGeom prst="rect">
            <a:avLst/>
          </a:prstGeom>
          <a:noFill/>
        </p:spPr>
        <p:txBody>
          <a:bodyPr wrap="square" rtlCol="0">
            <a:spAutoFit/>
          </a:bodyPr>
          <a:lstStyle/>
          <a:p>
            <a:r>
              <a:rPr lang="sv-SE" dirty="0" smtClean="0">
                <a:latin typeface="Minya Nouvelle" pitchFamily="2" charset="0"/>
              </a:rPr>
              <a:t>:</a:t>
            </a:r>
            <a:r>
              <a:rPr lang="sv-SE" dirty="0" err="1" smtClean="0">
                <a:latin typeface="Minya Nouvelle" pitchFamily="2" charset="0"/>
              </a:rPr>
              <a:t>nth</a:t>
            </a:r>
            <a:r>
              <a:rPr lang="sv-SE" dirty="0" smtClean="0">
                <a:latin typeface="Minya Nouvelle" pitchFamily="2" charset="0"/>
              </a:rPr>
              <a:t>-last-</a:t>
            </a:r>
            <a:r>
              <a:rPr lang="sv-SE" dirty="0" err="1" smtClean="0">
                <a:latin typeface="Minya Nouvelle" pitchFamily="2" charset="0"/>
              </a:rPr>
              <a:t>child</a:t>
            </a:r>
            <a:r>
              <a:rPr lang="sv-SE" dirty="0" smtClean="0">
                <a:latin typeface="Minya Nouvelle" pitchFamily="2" charset="0"/>
              </a:rPr>
              <a:t>(n), :</a:t>
            </a:r>
            <a:r>
              <a:rPr lang="sv-SE" dirty="0" err="1" smtClean="0">
                <a:latin typeface="Minya Nouvelle" pitchFamily="2" charset="0"/>
              </a:rPr>
              <a:t>nth-of-type</a:t>
            </a:r>
            <a:r>
              <a:rPr lang="sv-SE" dirty="0" smtClean="0">
                <a:latin typeface="Minya Nouvelle" pitchFamily="2" charset="0"/>
              </a:rPr>
              <a:t>(n), </a:t>
            </a:r>
            <a:r>
              <a:rPr lang="sv-SE" dirty="0" err="1" smtClean="0">
                <a:latin typeface="Minya Nouvelle" pitchFamily="2" charset="0"/>
              </a:rPr>
              <a:t>nth</a:t>
            </a:r>
            <a:r>
              <a:rPr lang="sv-SE" dirty="0" smtClean="0">
                <a:latin typeface="Minya Nouvelle" pitchFamily="2" charset="0"/>
              </a:rPr>
              <a:t>-last-</a:t>
            </a:r>
            <a:r>
              <a:rPr lang="sv-SE" dirty="0" err="1" smtClean="0">
                <a:latin typeface="Minya Nouvelle" pitchFamily="2" charset="0"/>
              </a:rPr>
              <a:t>of</a:t>
            </a:r>
            <a:r>
              <a:rPr lang="sv-SE" dirty="0" smtClean="0">
                <a:latin typeface="Minya Nouvelle" pitchFamily="2" charset="0"/>
              </a:rPr>
              <a:t>-</a:t>
            </a:r>
            <a:r>
              <a:rPr lang="sv-SE" dirty="0" err="1" smtClean="0">
                <a:latin typeface="Minya Nouvelle" pitchFamily="2" charset="0"/>
              </a:rPr>
              <a:t>type</a:t>
            </a:r>
            <a:r>
              <a:rPr lang="sv-SE" dirty="0" smtClean="0">
                <a:latin typeface="Minya Nouvelle" pitchFamily="2" charset="0"/>
              </a:rPr>
              <a:t>(n), :</a:t>
            </a:r>
            <a:r>
              <a:rPr lang="sv-SE" dirty="0" err="1" smtClean="0">
                <a:latin typeface="Minya Nouvelle" pitchFamily="2" charset="0"/>
              </a:rPr>
              <a:t>root</a:t>
            </a:r>
            <a:r>
              <a:rPr lang="sv-SE" dirty="0" smtClean="0">
                <a:latin typeface="Minya Nouvelle" pitchFamily="2" charset="0"/>
              </a:rPr>
              <a:t>, :last-</a:t>
            </a:r>
            <a:r>
              <a:rPr lang="sv-SE" dirty="0" err="1" smtClean="0">
                <a:latin typeface="Minya Nouvelle" pitchFamily="2" charset="0"/>
              </a:rPr>
              <a:t>child</a:t>
            </a:r>
            <a:r>
              <a:rPr lang="sv-SE" dirty="0" smtClean="0">
                <a:latin typeface="Minya Nouvelle" pitchFamily="2" charset="0"/>
              </a:rPr>
              <a:t>, :</a:t>
            </a:r>
            <a:r>
              <a:rPr lang="sv-SE" dirty="0" err="1" smtClean="0">
                <a:latin typeface="Minya Nouvelle" pitchFamily="2" charset="0"/>
              </a:rPr>
              <a:t>first-child</a:t>
            </a:r>
            <a:r>
              <a:rPr lang="sv-SE" dirty="0" smtClean="0">
                <a:latin typeface="Minya Nouvelle" pitchFamily="2" charset="0"/>
              </a:rPr>
              <a:t>, :</a:t>
            </a:r>
            <a:r>
              <a:rPr lang="sv-SE" dirty="0" err="1" smtClean="0">
                <a:latin typeface="Minya Nouvelle" pitchFamily="2" charset="0"/>
              </a:rPr>
              <a:t>first-of-type</a:t>
            </a:r>
            <a:r>
              <a:rPr lang="sv-SE" dirty="0" smtClean="0">
                <a:latin typeface="Minya Nouvelle" pitchFamily="2" charset="0"/>
              </a:rPr>
              <a:t>, last-</a:t>
            </a:r>
            <a:r>
              <a:rPr lang="sv-SE" dirty="0" err="1" smtClean="0">
                <a:latin typeface="Minya Nouvelle" pitchFamily="2" charset="0"/>
              </a:rPr>
              <a:t>of</a:t>
            </a:r>
            <a:r>
              <a:rPr lang="sv-SE" dirty="0" smtClean="0">
                <a:latin typeface="Minya Nouvelle" pitchFamily="2" charset="0"/>
              </a:rPr>
              <a:t>-</a:t>
            </a:r>
            <a:r>
              <a:rPr lang="sv-SE" dirty="0" err="1" smtClean="0">
                <a:latin typeface="Minya Nouvelle" pitchFamily="2" charset="0"/>
              </a:rPr>
              <a:t>type</a:t>
            </a:r>
            <a:r>
              <a:rPr lang="sv-SE" dirty="0" smtClean="0">
                <a:latin typeface="Minya Nouvelle" pitchFamily="2" charset="0"/>
              </a:rPr>
              <a:t>, :</a:t>
            </a:r>
            <a:r>
              <a:rPr lang="sv-SE" dirty="0" err="1" smtClean="0">
                <a:latin typeface="Minya Nouvelle" pitchFamily="2" charset="0"/>
              </a:rPr>
              <a:t>only-child</a:t>
            </a:r>
            <a:r>
              <a:rPr lang="sv-SE" dirty="0" smtClean="0">
                <a:latin typeface="Minya Nouvelle" pitchFamily="2" charset="0"/>
              </a:rPr>
              <a:t>, :</a:t>
            </a:r>
            <a:r>
              <a:rPr lang="sv-SE" dirty="0" err="1" smtClean="0">
                <a:latin typeface="Minya Nouvelle" pitchFamily="2" charset="0"/>
              </a:rPr>
              <a:t>only-of-type</a:t>
            </a:r>
            <a:r>
              <a:rPr lang="sv-SE" dirty="0" smtClean="0">
                <a:latin typeface="Minya Nouvelle" pitchFamily="2" charset="0"/>
              </a:rPr>
              <a:t>, :</a:t>
            </a:r>
            <a:r>
              <a:rPr lang="sv-SE" dirty="0" err="1" smtClean="0">
                <a:latin typeface="Minya Nouvelle" pitchFamily="2" charset="0"/>
              </a:rPr>
              <a:t>empty</a:t>
            </a:r>
            <a:endParaRPr lang="sv-SE" dirty="0" smtClean="0">
              <a:latin typeface="Minya Nouvelle" pitchFamily="2" charset="0"/>
            </a:endParaRPr>
          </a:p>
        </p:txBody>
      </p:sp>
      <p:sp>
        <p:nvSpPr>
          <p:cNvPr id="8" name="TextBox 7"/>
          <p:cNvSpPr txBox="1"/>
          <p:nvPr/>
        </p:nvSpPr>
        <p:spPr>
          <a:xfrm>
            <a:off x="179512" y="4585692"/>
            <a:ext cx="1037463" cy="369332"/>
          </a:xfrm>
          <a:prstGeom prst="rect">
            <a:avLst/>
          </a:prstGeom>
          <a:noFill/>
        </p:spPr>
        <p:txBody>
          <a:bodyPr wrap="none" rtlCol="0">
            <a:spAutoFit/>
          </a:bodyPr>
          <a:lstStyle/>
          <a:p>
            <a:r>
              <a:rPr lang="sv-SE" dirty="0" smtClean="0">
                <a:latin typeface="Minya Nouvelle" pitchFamily="2" charset="0"/>
              </a:rPr>
              <a:t>Se även:</a:t>
            </a:r>
          </a:p>
        </p:txBody>
      </p:sp>
      <p:graphicFrame>
        <p:nvGraphicFramePr>
          <p:cNvPr id="9" name="Table 8"/>
          <p:cNvGraphicFramePr>
            <a:graphicFrameLocks noGrp="1"/>
          </p:cNvGraphicFramePr>
          <p:nvPr>
            <p:extLst>
              <p:ext uri="{D42A27DB-BD31-4B8C-83A1-F6EECF244321}">
                <p14:modId xmlns:p14="http://schemas.microsoft.com/office/powerpoint/2010/main" val="1536314289"/>
              </p:ext>
            </p:extLst>
          </p:nvPr>
        </p:nvGraphicFramePr>
        <p:xfrm>
          <a:off x="5220071" y="2497460"/>
          <a:ext cx="3744417" cy="1997925"/>
        </p:xfrm>
        <a:graphic>
          <a:graphicData uri="http://schemas.openxmlformats.org/drawingml/2006/table">
            <a:tbl>
              <a:tblPr firstRow="1" bandRow="1">
                <a:tableStyleId>{21E4AEA4-8DFA-4A89-87EB-49C32662AFE0}</a:tableStyleId>
              </a:tblPr>
              <a:tblGrid>
                <a:gridCol w="1152128"/>
                <a:gridCol w="864096"/>
                <a:gridCol w="1728193"/>
              </a:tblGrid>
              <a:tr h="233000">
                <a:tc>
                  <a:txBody>
                    <a:bodyPr/>
                    <a:lstStyle/>
                    <a:p>
                      <a:r>
                        <a:rPr lang="sv-SE" sz="1400" dirty="0" smtClean="0"/>
                        <a:t>Produkt</a:t>
                      </a:r>
                      <a:endParaRPr lang="sv-SE" sz="1400" dirty="0"/>
                    </a:p>
                  </a:txBody>
                  <a:tcPr/>
                </a:tc>
                <a:tc>
                  <a:txBody>
                    <a:bodyPr/>
                    <a:lstStyle/>
                    <a:p>
                      <a:r>
                        <a:rPr lang="sv-SE" sz="1400" dirty="0" smtClean="0"/>
                        <a:t>Pris</a:t>
                      </a:r>
                      <a:endParaRPr lang="sv-SE" sz="1400" dirty="0"/>
                    </a:p>
                  </a:txBody>
                  <a:tcPr/>
                </a:tc>
                <a:tc>
                  <a:txBody>
                    <a:bodyPr/>
                    <a:lstStyle/>
                    <a:p>
                      <a:r>
                        <a:rPr lang="sv-SE" sz="1400" dirty="0" smtClean="0"/>
                        <a:t>Artikelnummer</a:t>
                      </a:r>
                      <a:endParaRPr lang="sv-SE" sz="1400" dirty="0"/>
                    </a:p>
                  </a:txBody>
                  <a:tcPr/>
                </a:tc>
              </a:tr>
              <a:tr h="338625">
                <a:tc>
                  <a:txBody>
                    <a:bodyPr/>
                    <a:lstStyle/>
                    <a:p>
                      <a:r>
                        <a:rPr lang="sv-SE" sz="1400" dirty="0" smtClean="0"/>
                        <a:t>Sony</a:t>
                      </a:r>
                      <a:r>
                        <a:rPr lang="sv-SE" sz="1400" baseline="0" dirty="0" smtClean="0"/>
                        <a:t> PS032</a:t>
                      </a:r>
                      <a:endParaRPr lang="sv-SE" sz="1400" dirty="0"/>
                    </a:p>
                  </a:txBody>
                  <a:tcPr/>
                </a:tc>
                <a:tc>
                  <a:txBody>
                    <a:bodyPr/>
                    <a:lstStyle/>
                    <a:p>
                      <a:r>
                        <a:rPr lang="sv-SE" sz="1400" dirty="0" smtClean="0"/>
                        <a:t>1295</a:t>
                      </a:r>
                      <a:endParaRPr lang="sv-SE" sz="1400" dirty="0"/>
                    </a:p>
                  </a:txBody>
                  <a:tcPr/>
                </a:tc>
                <a:tc>
                  <a:txBody>
                    <a:bodyPr/>
                    <a:lstStyle/>
                    <a:p>
                      <a:r>
                        <a:rPr lang="sv-SE" sz="1400" dirty="0" smtClean="0"/>
                        <a:t>KS2343</a:t>
                      </a:r>
                      <a:endParaRPr lang="sv-SE" sz="1400" dirty="0"/>
                    </a:p>
                  </a:txBody>
                  <a:tcPr/>
                </a:tc>
              </a:tr>
              <a:tr h="338625">
                <a:tc>
                  <a:txBody>
                    <a:bodyPr/>
                    <a:lstStyle/>
                    <a:p>
                      <a:r>
                        <a:rPr lang="sv-SE" sz="1400" dirty="0" err="1" smtClean="0"/>
                        <a:t>Vajo</a:t>
                      </a:r>
                      <a:r>
                        <a:rPr lang="sv-SE" sz="1400" dirty="0" smtClean="0"/>
                        <a:t> LG96</a:t>
                      </a:r>
                      <a:endParaRPr lang="sv-SE" sz="1400" dirty="0"/>
                    </a:p>
                  </a:txBody>
                  <a:tcPr/>
                </a:tc>
                <a:tc>
                  <a:txBody>
                    <a:bodyPr/>
                    <a:lstStyle/>
                    <a:p>
                      <a:r>
                        <a:rPr lang="sv-SE" sz="1400" dirty="0" smtClean="0"/>
                        <a:t>599</a:t>
                      </a:r>
                      <a:endParaRPr lang="sv-SE" sz="1400" dirty="0"/>
                    </a:p>
                  </a:txBody>
                  <a:tcPr/>
                </a:tc>
                <a:tc>
                  <a:txBody>
                    <a:bodyPr/>
                    <a:lstStyle/>
                    <a:p>
                      <a:r>
                        <a:rPr lang="sv-SE" sz="1400" dirty="0" smtClean="0"/>
                        <a:t>LK3255</a:t>
                      </a:r>
                      <a:endParaRPr lang="sv-SE" sz="1400" dirty="0"/>
                    </a:p>
                  </a:txBody>
                  <a:tcPr/>
                </a:tc>
              </a:tr>
              <a:tr h="338625">
                <a:tc>
                  <a:txBody>
                    <a:bodyPr/>
                    <a:lstStyle/>
                    <a:p>
                      <a:r>
                        <a:rPr lang="sv-SE" sz="1400" dirty="0" smtClean="0"/>
                        <a:t>Dell</a:t>
                      </a:r>
                      <a:r>
                        <a:rPr lang="sv-SE" sz="1400" baseline="0" dirty="0" smtClean="0"/>
                        <a:t> HS232</a:t>
                      </a:r>
                      <a:endParaRPr lang="sv-SE" sz="1400" dirty="0"/>
                    </a:p>
                  </a:txBody>
                  <a:tcPr/>
                </a:tc>
                <a:tc>
                  <a:txBody>
                    <a:bodyPr/>
                    <a:lstStyle/>
                    <a:p>
                      <a:r>
                        <a:rPr lang="sv-SE" sz="1400" dirty="0" smtClean="0"/>
                        <a:t>20199</a:t>
                      </a:r>
                      <a:endParaRPr lang="sv-SE" sz="1400" dirty="0"/>
                    </a:p>
                  </a:txBody>
                  <a:tcPr/>
                </a:tc>
                <a:tc>
                  <a:txBody>
                    <a:bodyPr/>
                    <a:lstStyle/>
                    <a:p>
                      <a:r>
                        <a:rPr lang="sv-SE" sz="1400" dirty="0" smtClean="0"/>
                        <a:t>SL4322</a:t>
                      </a:r>
                      <a:endParaRPr lang="sv-SE" sz="1400" dirty="0"/>
                    </a:p>
                  </a:txBody>
                  <a:tcPr/>
                </a:tc>
              </a:tr>
              <a:tr h="338625">
                <a:tc>
                  <a:txBody>
                    <a:bodyPr/>
                    <a:lstStyle/>
                    <a:p>
                      <a:r>
                        <a:rPr lang="sv-SE" sz="1400" dirty="0" smtClean="0"/>
                        <a:t>LNU</a:t>
                      </a:r>
                      <a:r>
                        <a:rPr lang="sv-SE" sz="1400" baseline="0" dirty="0" smtClean="0"/>
                        <a:t> 431</a:t>
                      </a:r>
                      <a:endParaRPr lang="sv-SE" sz="1400" dirty="0"/>
                    </a:p>
                  </a:txBody>
                  <a:tcPr/>
                </a:tc>
                <a:tc>
                  <a:txBody>
                    <a:bodyPr/>
                    <a:lstStyle/>
                    <a:p>
                      <a:r>
                        <a:rPr lang="sv-SE" sz="1400" dirty="0" smtClean="0"/>
                        <a:t>3421</a:t>
                      </a:r>
                      <a:endParaRPr lang="sv-SE" sz="1400" dirty="0"/>
                    </a:p>
                  </a:txBody>
                  <a:tcPr/>
                </a:tc>
                <a:tc>
                  <a:txBody>
                    <a:bodyPr/>
                    <a:lstStyle/>
                    <a:p>
                      <a:r>
                        <a:rPr lang="sv-SE" sz="1400" dirty="0" smtClean="0"/>
                        <a:t>LN3242</a:t>
                      </a:r>
                      <a:endParaRPr lang="sv-SE" sz="1400" dirty="0"/>
                    </a:p>
                  </a:txBody>
                  <a:tcPr/>
                </a:tc>
              </a:tr>
              <a:tr h="338625">
                <a:tc>
                  <a:txBody>
                    <a:bodyPr/>
                    <a:lstStyle/>
                    <a:p>
                      <a:r>
                        <a:rPr lang="sv-SE" sz="1400" dirty="0" smtClean="0"/>
                        <a:t>PAN 431</a:t>
                      </a:r>
                      <a:endParaRPr lang="sv-SE" sz="1400" dirty="0"/>
                    </a:p>
                  </a:txBody>
                  <a:tcPr/>
                </a:tc>
                <a:tc>
                  <a:txBody>
                    <a:bodyPr/>
                    <a:lstStyle/>
                    <a:p>
                      <a:r>
                        <a:rPr lang="sv-SE" sz="1400" dirty="0" smtClean="0"/>
                        <a:t>54322</a:t>
                      </a:r>
                      <a:endParaRPr lang="sv-SE" sz="1400" dirty="0"/>
                    </a:p>
                  </a:txBody>
                  <a:tcPr/>
                </a:tc>
                <a:tc>
                  <a:txBody>
                    <a:bodyPr/>
                    <a:lstStyle/>
                    <a:p>
                      <a:r>
                        <a:rPr lang="sv-SE" sz="1400" dirty="0" smtClean="0"/>
                        <a:t>KL3211</a:t>
                      </a:r>
                      <a:endParaRPr lang="sv-SE" sz="1400" dirty="0"/>
                    </a:p>
                  </a:txBody>
                  <a:tcPr/>
                </a:tc>
              </a:tr>
            </a:tbl>
          </a:graphicData>
        </a:graphic>
      </p:graphicFrame>
      <p:sp>
        <p:nvSpPr>
          <p:cNvPr id="11" name="Rectangle 10"/>
          <p:cNvSpPr/>
          <p:nvPr/>
        </p:nvSpPr>
        <p:spPr>
          <a:xfrm>
            <a:off x="1331640" y="3937620"/>
            <a:ext cx="3484276"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err="1" smtClean="0">
                <a:solidFill>
                  <a:srgbClr val="C00000"/>
                </a:solidFill>
                <a:latin typeface="Courier New" pitchFamily="49" charset="0"/>
                <a:cs typeface="Courier New" pitchFamily="49" charset="0"/>
              </a:rPr>
              <a:t>tbody</a:t>
            </a:r>
            <a:r>
              <a:rPr lang="en-US" sz="1400" b="1" dirty="0" smtClean="0">
                <a:solidFill>
                  <a:srgbClr val="C00000"/>
                </a:solidFill>
                <a:latin typeface="Courier New" pitchFamily="49" charset="0"/>
                <a:cs typeface="Courier New" pitchFamily="49" charset="0"/>
              </a:rPr>
              <a:t> </a:t>
            </a:r>
            <a:r>
              <a:rPr lang="en-US" sz="1400" b="1" dirty="0" err="1" smtClean="0">
                <a:solidFill>
                  <a:srgbClr val="C00000"/>
                </a:solidFill>
                <a:latin typeface="Courier New" pitchFamily="49" charset="0"/>
                <a:cs typeface="Courier New" pitchFamily="49" charset="0"/>
              </a:rPr>
              <a:t>tr:nth-child</a:t>
            </a:r>
            <a:r>
              <a:rPr lang="en-US" sz="1400" b="1" dirty="0" smtClean="0">
                <a:solidFill>
                  <a:srgbClr val="C00000"/>
                </a:solidFill>
                <a:latin typeface="Courier New" pitchFamily="49" charset="0"/>
                <a:cs typeface="Courier New" pitchFamily="49" charset="0"/>
              </a:rPr>
              <a:t>(odd) </a:t>
            </a:r>
            <a:r>
              <a:rPr lang="en-US" sz="1400" b="1" dirty="0" smtClean="0">
                <a:solidFill>
                  <a:schemeClr val="tx1"/>
                </a:solidFill>
                <a:latin typeface="Courier New" pitchFamily="49" charset="0"/>
                <a:cs typeface="Courier New" pitchFamily="49" charset="0"/>
              </a:rPr>
              <a:t>{</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background: </a:t>
            </a:r>
            <a:r>
              <a:rPr lang="en-US" sz="1400" b="1" dirty="0" smtClean="0">
                <a:solidFill>
                  <a:schemeClr val="tx1"/>
                </a:solidFill>
                <a:latin typeface="Courier New" pitchFamily="49" charset="0"/>
                <a:cs typeface="Courier New" pitchFamily="49" charset="0"/>
              </a:rPr>
              <a:t>#B7DAF0;</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sp>
        <p:nvSpPr>
          <p:cNvPr id="10" name="Freeform 9"/>
          <p:cNvSpPr/>
          <p:nvPr/>
        </p:nvSpPr>
        <p:spPr>
          <a:xfrm>
            <a:off x="3801600" y="2966400"/>
            <a:ext cx="1418400" cy="936000"/>
          </a:xfrm>
          <a:custGeom>
            <a:avLst/>
            <a:gdLst>
              <a:gd name="connsiteX0" fmla="*/ 0 w 1418400"/>
              <a:gd name="connsiteY0" fmla="*/ 936000 h 936000"/>
              <a:gd name="connsiteX1" fmla="*/ 496800 w 1418400"/>
              <a:gd name="connsiteY1" fmla="*/ 280800 h 936000"/>
              <a:gd name="connsiteX2" fmla="*/ 1418400 w 1418400"/>
              <a:gd name="connsiteY2" fmla="*/ 0 h 936000"/>
            </a:gdLst>
            <a:ahLst/>
            <a:cxnLst>
              <a:cxn ang="0">
                <a:pos x="connsiteX0" y="connsiteY0"/>
              </a:cxn>
              <a:cxn ang="0">
                <a:pos x="connsiteX1" y="connsiteY1"/>
              </a:cxn>
              <a:cxn ang="0">
                <a:pos x="connsiteX2" y="connsiteY2"/>
              </a:cxn>
            </a:cxnLst>
            <a:rect l="l" t="t" r="r" b="b"/>
            <a:pathLst>
              <a:path w="1418400" h="936000">
                <a:moveTo>
                  <a:pt x="0" y="936000"/>
                </a:moveTo>
                <a:cubicBezTo>
                  <a:pt x="130200" y="686400"/>
                  <a:pt x="260400" y="436800"/>
                  <a:pt x="496800" y="280800"/>
                </a:cubicBezTo>
                <a:cubicBezTo>
                  <a:pt x="733200" y="124800"/>
                  <a:pt x="1075800" y="62400"/>
                  <a:pt x="141840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Freeform 11"/>
          <p:cNvSpPr/>
          <p:nvPr/>
        </p:nvSpPr>
        <p:spPr>
          <a:xfrm>
            <a:off x="3787200" y="3585488"/>
            <a:ext cx="1454400" cy="324112"/>
          </a:xfrm>
          <a:custGeom>
            <a:avLst/>
            <a:gdLst>
              <a:gd name="connsiteX0" fmla="*/ 0 w 1454400"/>
              <a:gd name="connsiteY0" fmla="*/ 324112 h 324112"/>
              <a:gd name="connsiteX1" fmla="*/ 720000 w 1454400"/>
              <a:gd name="connsiteY1" fmla="*/ 14512 h 324112"/>
              <a:gd name="connsiteX2" fmla="*/ 1454400 w 1454400"/>
              <a:gd name="connsiteY2" fmla="*/ 79312 h 324112"/>
            </a:gdLst>
            <a:ahLst/>
            <a:cxnLst>
              <a:cxn ang="0">
                <a:pos x="connsiteX0" y="connsiteY0"/>
              </a:cxn>
              <a:cxn ang="0">
                <a:pos x="connsiteX1" y="connsiteY1"/>
              </a:cxn>
              <a:cxn ang="0">
                <a:pos x="connsiteX2" y="connsiteY2"/>
              </a:cxn>
            </a:cxnLst>
            <a:rect l="l" t="t" r="r" b="b"/>
            <a:pathLst>
              <a:path w="1454400" h="324112">
                <a:moveTo>
                  <a:pt x="0" y="324112"/>
                </a:moveTo>
                <a:cubicBezTo>
                  <a:pt x="238800" y="189712"/>
                  <a:pt x="477600" y="55312"/>
                  <a:pt x="720000" y="14512"/>
                </a:cubicBezTo>
                <a:cubicBezTo>
                  <a:pt x="962400" y="-26288"/>
                  <a:pt x="1208400" y="26512"/>
                  <a:pt x="1454400" y="7931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Freeform 12"/>
          <p:cNvSpPr/>
          <p:nvPr/>
        </p:nvSpPr>
        <p:spPr>
          <a:xfrm>
            <a:off x="3772800" y="3809844"/>
            <a:ext cx="1454400" cy="524556"/>
          </a:xfrm>
          <a:custGeom>
            <a:avLst/>
            <a:gdLst>
              <a:gd name="connsiteX0" fmla="*/ 0 w 1454400"/>
              <a:gd name="connsiteY0" fmla="*/ 106956 h 524556"/>
              <a:gd name="connsiteX1" fmla="*/ 705600 w 1454400"/>
              <a:gd name="connsiteY1" fmla="*/ 27756 h 524556"/>
              <a:gd name="connsiteX2" fmla="*/ 1454400 w 1454400"/>
              <a:gd name="connsiteY2" fmla="*/ 524556 h 524556"/>
            </a:gdLst>
            <a:ahLst/>
            <a:cxnLst>
              <a:cxn ang="0">
                <a:pos x="connsiteX0" y="connsiteY0"/>
              </a:cxn>
              <a:cxn ang="0">
                <a:pos x="connsiteX1" y="connsiteY1"/>
              </a:cxn>
              <a:cxn ang="0">
                <a:pos x="connsiteX2" y="connsiteY2"/>
              </a:cxn>
            </a:cxnLst>
            <a:rect l="l" t="t" r="r" b="b"/>
            <a:pathLst>
              <a:path w="1454400" h="524556">
                <a:moveTo>
                  <a:pt x="0" y="106956"/>
                </a:moveTo>
                <a:cubicBezTo>
                  <a:pt x="231600" y="32556"/>
                  <a:pt x="463200" y="-41844"/>
                  <a:pt x="705600" y="27756"/>
                </a:cubicBezTo>
                <a:cubicBezTo>
                  <a:pt x="948000" y="97356"/>
                  <a:pt x="1201200" y="310956"/>
                  <a:pt x="1454400" y="52455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ectangle 14"/>
          <p:cNvSpPr/>
          <p:nvPr/>
        </p:nvSpPr>
        <p:spPr>
          <a:xfrm>
            <a:off x="632849" y="2137420"/>
            <a:ext cx="3484276" cy="30777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err="1" smtClean="0">
                <a:solidFill>
                  <a:srgbClr val="C00000"/>
                </a:solidFill>
                <a:latin typeface="Courier New" pitchFamily="49" charset="0"/>
                <a:cs typeface="Courier New" pitchFamily="49" charset="0"/>
              </a:rPr>
              <a:t>li:nth-child</a:t>
            </a:r>
            <a:r>
              <a:rPr lang="en-US" sz="1400" b="1" dirty="0" smtClean="0">
                <a:solidFill>
                  <a:srgbClr val="C00000"/>
                </a:solidFill>
                <a:latin typeface="Courier New" pitchFamily="49" charset="0"/>
                <a:cs typeface="Courier New" pitchFamily="49" charset="0"/>
              </a:rPr>
              <a:t>(3n+4) </a:t>
            </a:r>
            <a:r>
              <a:rPr lang="en-US" sz="1400" b="1" dirty="0" smtClean="0">
                <a:solidFill>
                  <a:schemeClr val="tx1"/>
                </a:solidFill>
                <a:latin typeface="Courier New" pitchFamily="49" charset="0"/>
                <a:cs typeface="Courier New" pitchFamily="49" charset="0"/>
              </a:rPr>
              <a:t>{…}</a:t>
            </a:r>
          </a:p>
        </p:txBody>
      </p:sp>
      <p:sp>
        <p:nvSpPr>
          <p:cNvPr id="14" name="TextBox 13"/>
          <p:cNvSpPr txBox="1"/>
          <p:nvPr/>
        </p:nvSpPr>
        <p:spPr>
          <a:xfrm>
            <a:off x="539552" y="2425452"/>
            <a:ext cx="3418882" cy="646331"/>
          </a:xfrm>
          <a:prstGeom prst="rect">
            <a:avLst/>
          </a:prstGeom>
          <a:noFill/>
        </p:spPr>
        <p:txBody>
          <a:bodyPr wrap="square" rtlCol="0">
            <a:spAutoFit/>
          </a:bodyPr>
          <a:lstStyle/>
          <a:p>
            <a:r>
              <a:rPr lang="sv-SE" dirty="0" smtClean="0">
                <a:latin typeface="Minya Nouvelle" pitchFamily="2" charset="0"/>
              </a:rPr>
              <a:t>Välj var tredje li-element. Börja på nummer 4.</a:t>
            </a:r>
          </a:p>
        </p:txBody>
      </p:sp>
    </p:spTree>
    <p:extLst>
      <p:ext uri="{BB962C8B-B14F-4D97-AF65-F5344CB8AC3E}">
        <p14:creationId xmlns:p14="http://schemas.microsoft.com/office/powerpoint/2010/main" val="39336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P spid="10" grpId="0" animBg="1"/>
      <p:bldP spid="12" grpId="0" animBg="1"/>
      <p:bldP spid="13" grpId="0" animBg="1"/>
      <p:bldP spid="15" grpId="0" animBg="1"/>
      <p:bldP spid="1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Färger</a:t>
            </a:r>
            <a:endParaRPr lang="sv-SE" dirty="0"/>
          </a:p>
        </p:txBody>
      </p:sp>
      <p:pic>
        <p:nvPicPr>
          <p:cNvPr id="121858" name="Picture 2" descr="L:\WorkSpace\tstjo\Icons\v_collection_png\256x256\shadow\colors_cmy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79092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84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57615"/>
            <a:ext cx="490537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240071"/>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Färger</a:t>
            </a:r>
            <a:endParaRPr lang="sv-SE" dirty="0"/>
          </a:p>
        </p:txBody>
      </p:sp>
      <p:sp>
        <p:nvSpPr>
          <p:cNvPr id="3" name="Subtitle 2"/>
          <p:cNvSpPr>
            <a:spLocks noGrp="1"/>
          </p:cNvSpPr>
          <p:nvPr>
            <p:ph type="subTitle" idx="1"/>
          </p:nvPr>
        </p:nvSpPr>
        <p:spPr/>
        <p:txBody>
          <a:bodyPr/>
          <a:lstStyle/>
          <a:p>
            <a:r>
              <a:rPr lang="sv-SE" dirty="0" err="1" smtClean="0">
                <a:solidFill>
                  <a:schemeClr val="tx1">
                    <a:lumMod val="50000"/>
                    <a:lumOff val="50000"/>
                  </a:schemeClr>
                </a:solidFill>
              </a:rPr>
              <a:t>rgb</a:t>
            </a:r>
            <a:endParaRPr lang="sv-SE" dirty="0" smtClean="0">
              <a:solidFill>
                <a:schemeClr val="tx1">
                  <a:lumMod val="50000"/>
                  <a:lumOff val="50000"/>
                </a:schemeClr>
              </a:solidFill>
            </a:endParaRPr>
          </a:p>
          <a:p>
            <a:r>
              <a:rPr lang="sv-SE" dirty="0" err="1" smtClean="0"/>
              <a:t>rgba</a:t>
            </a:r>
            <a:r>
              <a:rPr lang="sv-SE" dirty="0" smtClean="0"/>
              <a:t>	</a:t>
            </a:r>
            <a:r>
              <a:rPr lang="sv-SE" dirty="0" err="1" smtClean="0"/>
              <a:t>rgb</a:t>
            </a:r>
            <a:r>
              <a:rPr lang="sv-SE" dirty="0" smtClean="0"/>
              <a:t> + </a:t>
            </a:r>
            <a:r>
              <a:rPr lang="sv-SE" dirty="0" err="1" smtClean="0"/>
              <a:t>alpha</a:t>
            </a:r>
            <a:endParaRPr lang="sv-SE" dirty="0" smtClean="0"/>
          </a:p>
          <a:p>
            <a:r>
              <a:rPr lang="sv-SE" dirty="0" err="1" smtClean="0"/>
              <a:t>hsl</a:t>
            </a:r>
            <a:r>
              <a:rPr lang="sv-SE" dirty="0"/>
              <a:t>	</a:t>
            </a:r>
            <a:r>
              <a:rPr lang="sv-SE" dirty="0" smtClean="0"/>
              <a:t>Hue Saturation </a:t>
            </a:r>
            <a:r>
              <a:rPr lang="sv-SE" dirty="0" err="1" smtClean="0"/>
              <a:t>Lightness</a:t>
            </a:r>
            <a:endParaRPr lang="sv-SE" dirty="0"/>
          </a:p>
          <a:p>
            <a:r>
              <a:rPr lang="sv-SE" dirty="0" err="1" smtClean="0"/>
              <a:t>hsla</a:t>
            </a:r>
            <a:r>
              <a:rPr lang="sv-SE" dirty="0" smtClean="0"/>
              <a:t>	</a:t>
            </a:r>
            <a:r>
              <a:rPr lang="sv-SE" dirty="0" err="1" smtClean="0"/>
              <a:t>hsl</a:t>
            </a:r>
            <a:r>
              <a:rPr lang="sv-SE" dirty="0" smtClean="0"/>
              <a:t> + </a:t>
            </a:r>
            <a:r>
              <a:rPr lang="sv-SE" dirty="0" err="1" smtClean="0"/>
              <a:t>alpha</a:t>
            </a:r>
            <a:endParaRPr lang="sv-SE" dirty="0"/>
          </a:p>
        </p:txBody>
      </p:sp>
      <p:pic>
        <p:nvPicPr>
          <p:cNvPr id="158722" name="Picture 2" descr="C:\Users\tstjo\AppData\Local\Temp\SNAGHTML6b271bb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663787"/>
            <a:ext cx="2714929" cy="2481745"/>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C:\Users\tstjo\AppData\Local\Temp\SNAGHTML6b29be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03038"/>
            <a:ext cx="8748464" cy="185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3656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Alpha</a:t>
            </a:r>
            <a:r>
              <a:rPr lang="sv-SE" dirty="0" smtClean="0"/>
              <a:t>-värden</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971600" y="1777380"/>
            <a:ext cx="7287501" cy="3429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p:cNvSpPr/>
          <p:nvPr/>
        </p:nvSpPr>
        <p:spPr>
          <a:xfrm>
            <a:off x="611560" y="1129308"/>
            <a:ext cx="7920880"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b="1" dirty="0" smtClean="0">
                <a:solidFill>
                  <a:srgbClr val="0070C0"/>
                </a:solidFill>
                <a:latin typeface="Courier New" pitchFamily="49" charset="0"/>
                <a:cs typeface="Courier New" pitchFamily="49" charset="0"/>
              </a:rPr>
              <a:t>background-color: </a:t>
            </a:r>
            <a:r>
              <a:rPr lang="en-US" sz="2000" b="1" dirty="0" err="1" smtClean="0">
                <a:solidFill>
                  <a:schemeClr val="tx1"/>
                </a:solidFill>
                <a:latin typeface="Courier New" pitchFamily="49" charset="0"/>
                <a:cs typeface="Courier New" pitchFamily="49" charset="0"/>
              </a:rPr>
              <a:t>rgba</a:t>
            </a:r>
            <a:r>
              <a:rPr lang="en-US" sz="2000" b="1" dirty="0" smtClean="0">
                <a:solidFill>
                  <a:schemeClr val="tx1"/>
                </a:solidFill>
                <a:latin typeface="Courier New" pitchFamily="49" charset="0"/>
                <a:cs typeface="Courier New" pitchFamily="49" charset="0"/>
              </a:rPr>
              <a:t>(255, 155, 111, 0.5);</a:t>
            </a:r>
          </a:p>
        </p:txBody>
      </p:sp>
    </p:spTree>
    <p:extLst>
      <p:ext uri="{BB962C8B-B14F-4D97-AF65-F5344CB8AC3E}">
        <p14:creationId xmlns:p14="http://schemas.microsoft.com/office/powerpoint/2010/main" val="2366064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a:t>O</a:t>
            </a:r>
            <a:r>
              <a:rPr lang="sv-SE" dirty="0" err="1" smtClean="0"/>
              <a:t>pacity</a:t>
            </a:r>
            <a:endParaRPr lang="sv-SE" dirty="0"/>
          </a:p>
        </p:txBody>
      </p:sp>
      <p:pic>
        <p:nvPicPr>
          <p:cNvPr id="5" name="Picture 2"/>
          <p:cNvPicPr>
            <a:picLocks noChangeAspect="1" noChangeArrowheads="1"/>
          </p:cNvPicPr>
          <p:nvPr/>
        </p:nvPicPr>
        <p:blipFill>
          <a:blip r:embed="rId2" cstate="print"/>
          <a:srcRect/>
          <a:stretch>
            <a:fillRect/>
          </a:stretch>
        </p:blipFill>
        <p:spPr bwMode="auto">
          <a:xfrm>
            <a:off x="769944" y="1849388"/>
            <a:ext cx="7501700" cy="3505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p:cNvSpPr/>
          <p:nvPr/>
        </p:nvSpPr>
        <p:spPr>
          <a:xfrm>
            <a:off x="2627784" y="1129308"/>
            <a:ext cx="348427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800" b="1" dirty="0" smtClean="0">
                <a:solidFill>
                  <a:srgbClr val="0070C0"/>
                </a:solidFill>
                <a:latin typeface="Courier New" pitchFamily="49" charset="0"/>
                <a:cs typeface="Courier New" pitchFamily="49" charset="0"/>
              </a:rPr>
              <a:t>opacity: </a:t>
            </a:r>
            <a:r>
              <a:rPr lang="en-US" sz="2800" b="1" dirty="0" smtClean="0">
                <a:solidFill>
                  <a:schemeClr val="tx1"/>
                </a:solidFill>
                <a:latin typeface="Courier New" pitchFamily="49" charset="0"/>
                <a:cs typeface="Courier New" pitchFamily="49" charset="0"/>
              </a:rPr>
              <a:t>0.4;</a:t>
            </a:r>
          </a:p>
        </p:txBody>
      </p:sp>
    </p:spTree>
    <p:extLst>
      <p:ext uri="{BB962C8B-B14F-4D97-AF65-F5344CB8AC3E}">
        <p14:creationId xmlns:p14="http://schemas.microsoft.com/office/powerpoint/2010/main" val="3988803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Gradienter</a:t>
            </a:r>
            <a:endParaRPr lang="sv-SE" dirty="0"/>
          </a:p>
        </p:txBody>
      </p:sp>
      <p:pic>
        <p:nvPicPr>
          <p:cNvPr id="122882" name="Picture 2" descr="L:\WorkSpace\tstjo\Icons\v_collection_png\256x256\shadow\color_whe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265212"/>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536" y="1561356"/>
            <a:ext cx="4536504" cy="2376264"/>
          </a:xfrm>
          <a:prstGeom prst="rect">
            <a:avLst/>
          </a:prstGeom>
          <a:gradFill>
            <a:gsLst>
              <a:gs pos="0">
                <a:schemeClr val="accent4">
                  <a:tint val="50000"/>
                  <a:satMod val="300000"/>
                </a:schemeClr>
              </a:gs>
              <a:gs pos="35000">
                <a:schemeClr val="accent4">
                  <a:tint val="37000"/>
                  <a:satMod val="300000"/>
                </a:schemeClr>
              </a:gs>
              <a:gs pos="100000">
                <a:schemeClr val="accent3">
                  <a:lumMod val="75000"/>
                </a:schemeClr>
              </a:gs>
            </a:gsLst>
          </a:gradFill>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dirty="0" smtClean="0"/>
              <a:t>Linjär gradient</a:t>
            </a:r>
            <a:endParaRPr lang="sv-SE" dirty="0"/>
          </a:p>
        </p:txBody>
      </p:sp>
      <p:sp>
        <p:nvSpPr>
          <p:cNvPr id="5" name="TextBox 4"/>
          <p:cNvSpPr txBox="1"/>
          <p:nvPr/>
        </p:nvSpPr>
        <p:spPr>
          <a:xfrm>
            <a:off x="2931356" y="4225652"/>
            <a:ext cx="3065263" cy="769441"/>
          </a:xfrm>
          <a:prstGeom prst="rect">
            <a:avLst/>
          </a:prstGeom>
          <a:noFill/>
        </p:spPr>
        <p:txBody>
          <a:bodyPr wrap="none" rtlCol="0">
            <a:spAutoFit/>
          </a:bodyPr>
          <a:lstStyle/>
          <a:p>
            <a:r>
              <a:rPr lang="sv-SE" sz="4400" dirty="0" err="1" smtClean="0">
                <a:latin typeface="Minya Nouvelle" pitchFamily="2" charset="0"/>
              </a:rPr>
              <a:t>It's</a:t>
            </a:r>
            <a:r>
              <a:rPr lang="sv-SE" sz="4400" dirty="0" smtClean="0">
                <a:latin typeface="Minya Nouvelle" pitchFamily="2" charset="0"/>
              </a:rPr>
              <a:t> a mess!</a:t>
            </a:r>
          </a:p>
        </p:txBody>
      </p:sp>
      <p:sp>
        <p:nvSpPr>
          <p:cNvPr id="6" name="Oval 5"/>
          <p:cNvSpPr/>
          <p:nvPr/>
        </p:nvSpPr>
        <p:spPr>
          <a:xfrm>
            <a:off x="5940152" y="1489348"/>
            <a:ext cx="2520280" cy="2520280"/>
          </a:xfrm>
          <a:prstGeom prst="ellipse">
            <a:avLst/>
          </a:prstGeom>
          <a:gradFill flip="none" rotWithShape="1">
            <a:gsLst>
              <a:gs pos="0">
                <a:schemeClr val="accent3">
                  <a:tint val="50000"/>
                  <a:satMod val="300000"/>
                </a:schemeClr>
              </a:gs>
              <a:gs pos="35000">
                <a:schemeClr val="accent3">
                  <a:tint val="37000"/>
                  <a:satMod val="300000"/>
                </a:schemeClr>
              </a:gs>
              <a:gs pos="100000">
                <a:schemeClr val="bg2">
                  <a:lumMod val="50000"/>
                </a:schemeClr>
              </a:gs>
            </a:gsLst>
            <a:path path="circle">
              <a:fillToRect l="50000" t="50000" r="50000" b="50000"/>
            </a:path>
            <a:tileRect/>
          </a:gradFill>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Radial gradient</a:t>
            </a:r>
            <a:endParaRPr lang="sv-SE" dirty="0"/>
          </a:p>
        </p:txBody>
      </p:sp>
    </p:spTree>
    <p:extLst>
      <p:ext uri="{BB962C8B-B14F-4D97-AF65-F5344CB8AC3E}">
        <p14:creationId xmlns:p14="http://schemas.microsoft.com/office/powerpoint/2010/main" val="155268874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Bakgrunder och ramar</a:t>
            </a:r>
            <a:endParaRPr lang="sv-SE" dirty="0"/>
          </a:p>
        </p:txBody>
      </p:sp>
      <p:pic>
        <p:nvPicPr>
          <p:cNvPr id="140292" name="Picture 4" descr="L:\WorkSpace\tstjo\Icons\v_collection_png\256x256\shadow\bullet_square_glass_gr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280" y="1597360"/>
            <a:ext cx="2880320" cy="2880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7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9357"/>
            <a:ext cx="5657850" cy="10763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08210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Border-</a:t>
            </a:r>
            <a:r>
              <a:rPr lang="sv-SE" dirty="0" err="1" smtClean="0"/>
              <a:t>radius</a:t>
            </a:r>
            <a:endParaRPr lang="sv-SE" dirty="0"/>
          </a:p>
        </p:txBody>
      </p:sp>
      <p:sp>
        <p:nvSpPr>
          <p:cNvPr id="5" name="Rectangle 4"/>
          <p:cNvSpPr/>
          <p:nvPr/>
        </p:nvSpPr>
        <p:spPr>
          <a:xfrm>
            <a:off x="4932040" y="1201316"/>
            <a:ext cx="3600400" cy="16004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#box2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width</a:t>
            </a:r>
            <a:r>
              <a:rPr lang="en-US" sz="1400" b="1" dirty="0">
                <a:solidFill>
                  <a:srgbClr val="0070C0"/>
                </a:solidFill>
                <a:latin typeface="Courier New" pitchFamily="49" charset="0"/>
                <a:cs typeface="Courier New" pitchFamily="49" charset="0"/>
              </a:rPr>
              <a:t>:</a:t>
            </a:r>
            <a:r>
              <a:rPr lang="en-US" sz="1400" b="1" dirty="0">
                <a:solidFill>
                  <a:schemeClr val="tx1"/>
                </a:solidFill>
                <a:latin typeface="Courier New" pitchFamily="49" charset="0"/>
                <a:cs typeface="Courier New" pitchFamily="49" charset="0"/>
              </a:rPr>
              <a:t> 100px;</a:t>
            </a:r>
          </a:p>
          <a:p>
            <a:r>
              <a:rPr lang="en-US" sz="1400" b="1" dirty="0" smtClean="0">
                <a:solidFill>
                  <a:srgbClr val="0070C0"/>
                </a:solidFill>
                <a:latin typeface="Courier New" pitchFamily="49" charset="0"/>
                <a:cs typeface="Courier New" pitchFamily="49" charset="0"/>
              </a:rPr>
              <a:t>   height</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100px;</a:t>
            </a:r>
          </a:p>
          <a:p>
            <a:r>
              <a:rPr lang="en-US" sz="1400" b="1" dirty="0" smtClean="0">
                <a:solidFill>
                  <a:srgbClr val="0070C0"/>
                </a:solidFill>
                <a:latin typeface="Courier New" pitchFamily="49" charset="0"/>
                <a:cs typeface="Courier New" pitchFamily="49" charset="0"/>
              </a:rPr>
              <a:t>   background</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#7D1616;</a:t>
            </a:r>
          </a:p>
          <a:p>
            <a:r>
              <a:rPr lang="en-US" sz="1400" b="1" dirty="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border-radius: </a:t>
            </a:r>
            <a:r>
              <a:rPr lang="en-US" sz="1400" b="1" dirty="0" smtClean="0">
                <a:solidFill>
                  <a:schemeClr val="tx1"/>
                </a:solidFill>
                <a:latin typeface="Courier New" pitchFamily="49" charset="0"/>
                <a:cs typeface="Courier New" pitchFamily="49" charset="0"/>
              </a:rPr>
              <a:t>50px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7" name="Rectangle 6"/>
          <p:cNvSpPr/>
          <p:nvPr/>
        </p:nvSpPr>
        <p:spPr>
          <a:xfrm>
            <a:off x="539552" y="1201316"/>
            <a:ext cx="3600400" cy="16004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a:t>
            </a:r>
            <a:r>
              <a:rPr lang="en-US" sz="1400" b="1" dirty="0" smtClean="0">
                <a:solidFill>
                  <a:srgbClr val="FF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width</a:t>
            </a:r>
            <a:r>
              <a:rPr lang="en-US" sz="1400" b="1" dirty="0">
                <a:solidFill>
                  <a:srgbClr val="0070C0"/>
                </a:solidFill>
                <a:latin typeface="Courier New" pitchFamily="49" charset="0"/>
                <a:cs typeface="Courier New" pitchFamily="49" charset="0"/>
              </a:rPr>
              <a:t>:</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200px</a:t>
            </a:r>
            <a:r>
              <a:rPr lang="en-US" sz="1400" b="1" dirty="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height</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100px;</a:t>
            </a:r>
          </a:p>
          <a:p>
            <a:r>
              <a:rPr lang="en-US" sz="1400" b="1" dirty="0" smtClean="0">
                <a:solidFill>
                  <a:srgbClr val="0070C0"/>
                </a:solidFill>
                <a:latin typeface="Courier New" pitchFamily="49" charset="0"/>
                <a:cs typeface="Courier New" pitchFamily="49" charset="0"/>
              </a:rPr>
              <a:t>   background</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#97B48F;</a:t>
            </a:r>
          </a:p>
          <a:p>
            <a:r>
              <a:rPr lang="en-US" sz="1400" b="1" dirty="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border-radius: </a:t>
            </a:r>
            <a:r>
              <a:rPr lang="en-US" sz="1400" b="1" dirty="0" smtClean="0">
                <a:solidFill>
                  <a:schemeClr val="tx1"/>
                </a:solidFill>
                <a:latin typeface="Courier New" pitchFamily="49" charset="0"/>
                <a:cs typeface="Courier New" pitchFamily="49" charset="0"/>
              </a:rPr>
              <a:t>15px</a:t>
            </a:r>
            <a:r>
              <a:rPr lang="en-US" sz="1400" b="1" dirty="0">
                <a:solidFill>
                  <a:schemeClr val="tx1"/>
                </a:solidFill>
                <a:latin typeface="Courier New" pitchFamily="49" charset="0"/>
                <a:cs typeface="Courier New" pitchFamily="49" charset="0"/>
              </a:rPr>
              <a:t>;	</a:t>
            </a:r>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510508"/>
            <a:ext cx="11430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039" y="3433564"/>
            <a:ext cx="2257425" cy="129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a:stCxn id="2" idx="2"/>
          </p:cNvCxnSpPr>
          <p:nvPr/>
        </p:nvCxnSpPr>
        <p:spPr>
          <a:xfrm flipH="1">
            <a:off x="4499992" y="1059644"/>
            <a:ext cx="29118" cy="4390144"/>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9264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42338"/>
                                        </p:tgtEl>
                                        <p:attrNameLst>
                                          <p:attrName>style.visibility</p:attrName>
                                        </p:attrNameLst>
                                      </p:cBhvr>
                                      <p:to>
                                        <p:strVal val="visible"/>
                                      </p:to>
                                    </p:set>
                                    <p:animEffect transition="in" filter="fade">
                                      <p:cBhvr>
                                        <p:cTn id="13" dur="5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Border-</a:t>
            </a:r>
            <a:r>
              <a:rPr lang="sv-SE" dirty="0" err="1" smtClean="0"/>
              <a:t>radius</a:t>
            </a:r>
            <a:endParaRPr lang="sv-SE" dirty="0"/>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129308"/>
            <a:ext cx="3183037" cy="17799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001516"/>
            <a:ext cx="3898354" cy="21888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2160290"/>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Border-images</a:t>
            </a:r>
            <a:endParaRPr lang="sv-SE" dirty="0"/>
          </a:p>
        </p:txBody>
      </p:sp>
      <p:pic>
        <p:nvPicPr>
          <p:cNvPr id="147457" name="Picture 1" descr="C:\Dropbox\Photo 2011-09-27 08 47 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345332"/>
            <a:ext cx="5184576" cy="34556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662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a:endCxn id="10" idx="0"/>
          </p:cNvCxnSpPr>
          <p:nvPr/>
        </p:nvCxnSpPr>
        <p:spPr>
          <a:xfrm>
            <a:off x="467544" y="2089915"/>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TextBox 9"/>
          <p:cNvSpPr txBox="1"/>
          <p:nvPr/>
        </p:nvSpPr>
        <p:spPr>
          <a:xfrm>
            <a:off x="8532440" y="2090295"/>
            <a:ext cx="5132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2011</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28" name="Group 27"/>
          <p:cNvGrpSpPr/>
          <p:nvPr/>
        </p:nvGrpSpPr>
        <p:grpSpPr>
          <a:xfrm>
            <a:off x="827584" y="2017341"/>
            <a:ext cx="582211" cy="380165"/>
            <a:chOff x="8472557" y="3153916"/>
            <a:chExt cx="582211" cy="380165"/>
          </a:xfrm>
        </p:grpSpPr>
        <p:sp>
          <p:nvSpPr>
            <p:cNvPr id="29" name="Oval 28"/>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8472557" y="3226304"/>
              <a:ext cx="582211"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1993</a:t>
              </a:r>
            </a:p>
          </p:txBody>
        </p:sp>
      </p:gr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Box </a:t>
            </a:r>
            <a:r>
              <a:rPr lang="sv-SE" dirty="0" err="1" smtClean="0"/>
              <a:t>shadow</a:t>
            </a:r>
            <a:endParaRPr lang="sv-SE" dirty="0"/>
          </a:p>
        </p:txBody>
      </p:sp>
      <p:pic>
        <p:nvPicPr>
          <p:cNvPr id="4" name="Picture 2"/>
          <p:cNvPicPr>
            <a:picLocks noChangeAspect="1" noChangeArrowheads="1"/>
          </p:cNvPicPr>
          <p:nvPr/>
        </p:nvPicPr>
        <p:blipFill>
          <a:blip r:embed="rId3" cstate="print"/>
          <a:srcRect/>
          <a:stretch>
            <a:fillRect/>
          </a:stretch>
        </p:blipFill>
        <p:spPr bwMode="auto">
          <a:xfrm>
            <a:off x="923445" y="3361556"/>
            <a:ext cx="3912734" cy="2057400"/>
          </a:xfrm>
          <a:prstGeom prst="rect">
            <a:avLst/>
          </a:prstGeom>
          <a:ln>
            <a:noFill/>
          </a:ln>
          <a:effectLst>
            <a:outerShdw blurRad="190500" algn="tl" rotWithShape="0">
              <a:srgbClr val="000000">
                <a:alpha val="70000"/>
              </a:srgbClr>
            </a:outerShdw>
          </a:effectLst>
        </p:spPr>
      </p:pic>
      <p:sp>
        <p:nvSpPr>
          <p:cNvPr id="5" name="Rectangle 4"/>
          <p:cNvSpPr/>
          <p:nvPr/>
        </p:nvSpPr>
        <p:spPr>
          <a:xfrm>
            <a:off x="539552" y="1057300"/>
            <a:ext cx="4680520"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a:t>
            </a:r>
            <a:r>
              <a:rPr lang="en-US" sz="1400" b="1" dirty="0" smtClean="0">
                <a:solidFill>
                  <a:srgbClr val="FF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width</a:t>
            </a:r>
            <a:r>
              <a:rPr lang="en-US" sz="1400" b="1" dirty="0">
                <a:solidFill>
                  <a:srgbClr val="0070C0"/>
                </a:solidFill>
                <a:latin typeface="Courier New" pitchFamily="49" charset="0"/>
                <a:cs typeface="Courier New" pitchFamily="49" charset="0"/>
              </a:rPr>
              <a:t>:</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200px</a:t>
            </a:r>
            <a:r>
              <a:rPr lang="en-US" sz="1400" b="1" dirty="0">
                <a:solidFill>
                  <a:schemeClr val="tx1"/>
                </a:solidFill>
                <a:latin typeface="Courier New" pitchFamily="49" charset="0"/>
                <a:cs typeface="Courier New" pitchFamily="49" charset="0"/>
              </a:rPr>
              <a:t>;</a:t>
            </a:r>
          </a:p>
          <a:p>
            <a:r>
              <a:rPr lang="en-US" sz="1400" b="1" dirty="0" smtClean="0">
                <a:solidFill>
                  <a:srgbClr val="0070C0"/>
                </a:solidFill>
                <a:latin typeface="Courier New" pitchFamily="49" charset="0"/>
                <a:cs typeface="Courier New" pitchFamily="49" charset="0"/>
              </a:rPr>
              <a:t>   height</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100px;</a:t>
            </a:r>
          </a:p>
          <a:p>
            <a:r>
              <a:rPr lang="en-US" sz="1400" b="1" dirty="0" smtClean="0">
                <a:solidFill>
                  <a:srgbClr val="0070C0"/>
                </a:solidFill>
                <a:latin typeface="Courier New" pitchFamily="49" charset="0"/>
                <a:cs typeface="Courier New" pitchFamily="49" charset="0"/>
              </a:rPr>
              <a:t>   background</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#97B48F;</a:t>
            </a:r>
          </a:p>
          <a:p>
            <a:r>
              <a:rPr lang="en-US" sz="1400" b="1" dirty="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moz</a:t>
            </a:r>
            <a:r>
              <a:rPr lang="en-US" sz="1400" b="1" dirty="0" smtClean="0">
                <a:solidFill>
                  <a:srgbClr val="0070C0"/>
                </a:solidFill>
                <a:latin typeface="Courier New" pitchFamily="49" charset="0"/>
                <a:cs typeface="Courier New" pitchFamily="49" charset="0"/>
              </a:rPr>
              <a:t>-box-shadow: </a:t>
            </a:r>
            <a:r>
              <a:rPr lang="en-US" sz="1400" b="1" dirty="0">
                <a:solidFill>
                  <a:schemeClr val="tx1"/>
                </a:solidFill>
                <a:latin typeface="Courier New" pitchFamily="49" charset="0"/>
                <a:cs typeface="Courier New" pitchFamily="49" charset="0"/>
              </a:rPr>
              <a:t>#333 </a:t>
            </a:r>
            <a:r>
              <a:rPr lang="en-US" sz="1400" b="1" dirty="0" smtClean="0">
                <a:solidFill>
                  <a:schemeClr val="tx1"/>
                </a:solidFill>
                <a:latin typeface="Courier New" pitchFamily="49" charset="0"/>
                <a:cs typeface="Courier New" pitchFamily="49" charset="0"/>
              </a:rPr>
              <a:t>3px </a:t>
            </a:r>
            <a:r>
              <a:rPr lang="en-US" sz="1400" b="1" dirty="0" err="1" smtClean="0">
                <a:solidFill>
                  <a:schemeClr val="tx1"/>
                </a:solidFill>
                <a:latin typeface="Courier New" pitchFamily="49" charset="0"/>
                <a:cs typeface="Courier New" pitchFamily="49" charset="0"/>
              </a:rPr>
              <a:t>3px</a:t>
            </a:r>
            <a:r>
              <a:rPr lang="en-US" sz="1400" b="1" dirty="0" smtClean="0">
                <a:solidFill>
                  <a:schemeClr val="tx1"/>
                </a:solidFill>
                <a:latin typeface="Courier New" pitchFamily="49" charset="0"/>
                <a:cs typeface="Courier New" pitchFamily="49" charset="0"/>
              </a:rPr>
              <a:t> 4px;</a:t>
            </a:r>
            <a:br>
              <a:rPr lang="en-US" sz="1400" b="1" dirty="0" smtClean="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webkit</a:t>
            </a:r>
            <a:r>
              <a:rPr lang="en-US" sz="1400" b="1" dirty="0" smtClean="0">
                <a:solidFill>
                  <a:srgbClr val="0070C0"/>
                </a:solidFill>
                <a:latin typeface="Courier New" pitchFamily="49" charset="0"/>
                <a:cs typeface="Courier New" pitchFamily="49" charset="0"/>
              </a:rPr>
              <a:t>-box-shadow</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#333 </a:t>
            </a:r>
            <a:r>
              <a:rPr lang="en-US" sz="1400" b="1" dirty="0" smtClean="0">
                <a:solidFill>
                  <a:schemeClr val="tx1"/>
                </a:solidFill>
                <a:latin typeface="Courier New" pitchFamily="49" charset="0"/>
                <a:cs typeface="Courier New" pitchFamily="49" charset="0"/>
              </a:rPr>
              <a:t>3px </a:t>
            </a:r>
            <a:r>
              <a:rPr lang="en-US" sz="1400" b="1" dirty="0" err="1">
                <a:solidFill>
                  <a:schemeClr val="tx1"/>
                </a:solidFill>
                <a:latin typeface="Courier New" pitchFamily="49" charset="0"/>
                <a:cs typeface="Courier New" pitchFamily="49" charset="0"/>
              </a:rPr>
              <a:t>3px</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4px;</a:t>
            </a:r>
            <a:r>
              <a:rPr lang="en-US" sz="1400" b="1" dirty="0">
                <a:solidFill>
                  <a:schemeClr val="tx1"/>
                </a:solidFill>
                <a:latin typeface="Courier New" pitchFamily="49" charset="0"/>
                <a:cs typeface="Courier New" pitchFamily="49" charset="0"/>
              </a:rPr>
              <a:t/>
            </a:r>
            <a:br>
              <a:rPr lang="en-US" sz="1400" b="1" dirty="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box-shadow</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#333 </a:t>
            </a:r>
            <a:r>
              <a:rPr lang="en-US" sz="1400" b="1" dirty="0" smtClean="0">
                <a:solidFill>
                  <a:schemeClr val="tx1"/>
                </a:solidFill>
                <a:latin typeface="Courier New" pitchFamily="49" charset="0"/>
                <a:cs typeface="Courier New" pitchFamily="49" charset="0"/>
              </a:rPr>
              <a:t>3px </a:t>
            </a:r>
            <a:r>
              <a:rPr lang="en-US" sz="1400" b="1" dirty="0" err="1">
                <a:solidFill>
                  <a:schemeClr val="tx1"/>
                </a:solidFill>
                <a:latin typeface="Courier New" pitchFamily="49" charset="0"/>
                <a:cs typeface="Courier New" pitchFamily="49" charset="0"/>
              </a:rPr>
              <a:t>3px</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4px;</a:t>
            </a:r>
            <a:r>
              <a:rPr lang="en-US" sz="1400" b="1" dirty="0">
                <a:solidFill>
                  <a:schemeClr val="tx1"/>
                </a:solidFill>
                <a:latin typeface="Courier New" pitchFamily="49" charset="0"/>
                <a:cs typeface="Courier New" pitchFamily="49" charset="0"/>
              </a:rPr>
              <a:t/>
            </a:r>
            <a:br>
              <a:rPr lang="en-US" sz="1400" b="1" dirty="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pic>
        <p:nvPicPr>
          <p:cNvPr id="144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1091404"/>
            <a:ext cx="2633426" cy="380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228184" y="4892698"/>
            <a:ext cx="2669394" cy="646331"/>
          </a:xfrm>
          <a:prstGeom prst="rect">
            <a:avLst/>
          </a:prstGeom>
        </p:spPr>
        <p:txBody>
          <a:bodyPr wrap="square">
            <a:spAutoFit/>
          </a:bodyPr>
          <a:lstStyle/>
          <a:p>
            <a:r>
              <a:rPr lang="sv-SE" sz="1200" dirty="0"/>
              <a:t>http://www.w3.org/TR/2011/CR-css3-background-20110215/#the-box-shadow</a:t>
            </a:r>
          </a:p>
        </p:txBody>
      </p:sp>
    </p:spTree>
    <p:extLst>
      <p:ext uri="{BB962C8B-B14F-4D97-AF65-F5344CB8AC3E}">
        <p14:creationId xmlns:p14="http://schemas.microsoft.com/office/powerpoint/2010/main" val="1837653924"/>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Backgrounds</a:t>
            </a:r>
            <a:endParaRPr lang="sv-SE" dirty="0"/>
          </a:p>
        </p:txBody>
      </p:sp>
      <p:sp>
        <p:nvSpPr>
          <p:cNvPr id="3" name="Subtitle 2"/>
          <p:cNvSpPr>
            <a:spLocks noGrp="1"/>
          </p:cNvSpPr>
          <p:nvPr>
            <p:ph type="subTitle" idx="1"/>
          </p:nvPr>
        </p:nvSpPr>
        <p:spPr>
          <a:xfrm>
            <a:off x="714348" y="1309676"/>
            <a:ext cx="8034116" cy="3708063"/>
          </a:xfrm>
        </p:spPr>
        <p:txBody>
          <a:bodyPr/>
          <a:lstStyle/>
          <a:p>
            <a:r>
              <a:rPr lang="sv-SE" dirty="0" err="1" smtClean="0"/>
              <a:t>background-size</a:t>
            </a:r>
            <a:r>
              <a:rPr lang="sv-SE" dirty="0" smtClean="0"/>
              <a:t>: </a:t>
            </a:r>
            <a:r>
              <a:rPr lang="sv-SE" dirty="0" err="1" smtClean="0"/>
              <a:t>width</a:t>
            </a:r>
            <a:r>
              <a:rPr lang="sv-SE" dirty="0" smtClean="0"/>
              <a:t> </a:t>
            </a:r>
            <a:r>
              <a:rPr lang="sv-SE" dirty="0" err="1" smtClean="0"/>
              <a:t>height</a:t>
            </a:r>
            <a:r>
              <a:rPr lang="sv-SE" dirty="0" smtClean="0"/>
              <a:t>;</a:t>
            </a:r>
          </a:p>
          <a:p>
            <a:endParaRPr lang="sv-SE" dirty="0"/>
          </a:p>
          <a:p>
            <a:r>
              <a:rPr lang="sv-SE" dirty="0" err="1" smtClean="0"/>
              <a:t>background-repeat</a:t>
            </a:r>
            <a:r>
              <a:rPr lang="sv-SE" dirty="0" smtClean="0"/>
              <a:t>: round | space;</a:t>
            </a:r>
          </a:p>
          <a:p>
            <a:endParaRPr lang="sv-SE" dirty="0"/>
          </a:p>
          <a:p>
            <a:r>
              <a:rPr lang="sv-SE" sz="2000" dirty="0" err="1" smtClean="0"/>
              <a:t>background-origin</a:t>
            </a:r>
            <a:r>
              <a:rPr lang="sv-SE" sz="2000" dirty="0" smtClean="0"/>
              <a:t>: </a:t>
            </a:r>
            <a:r>
              <a:rPr lang="sv-SE" sz="2000" b="1" dirty="0" err="1"/>
              <a:t>padding</a:t>
            </a:r>
            <a:r>
              <a:rPr lang="sv-SE" sz="2000" b="1" dirty="0"/>
              <a:t>-box </a:t>
            </a:r>
            <a:r>
              <a:rPr lang="sv-SE" sz="2000" dirty="0" smtClean="0"/>
              <a:t>| </a:t>
            </a:r>
            <a:r>
              <a:rPr lang="sv-SE" sz="2000" dirty="0" err="1" smtClean="0"/>
              <a:t>border</a:t>
            </a:r>
            <a:r>
              <a:rPr lang="sv-SE" sz="2000" dirty="0" smtClean="0"/>
              <a:t>-box</a:t>
            </a:r>
            <a:r>
              <a:rPr lang="sv-SE" sz="2000" dirty="0"/>
              <a:t> | </a:t>
            </a:r>
            <a:r>
              <a:rPr lang="sv-SE" sz="2000" dirty="0" err="1"/>
              <a:t>content</a:t>
            </a:r>
            <a:r>
              <a:rPr lang="sv-SE" sz="2000" dirty="0"/>
              <a:t>-box</a:t>
            </a:r>
            <a:r>
              <a:rPr lang="sv-SE" sz="2000" dirty="0" smtClean="0"/>
              <a:t>;</a:t>
            </a:r>
          </a:p>
          <a:p>
            <a:endParaRPr lang="sv-SE" sz="2000" dirty="0"/>
          </a:p>
          <a:p>
            <a:endParaRPr lang="sv-SE" sz="2000" dirty="0" smtClean="0"/>
          </a:p>
          <a:p>
            <a:endParaRPr lang="sv-SE" dirty="0"/>
          </a:p>
        </p:txBody>
      </p:sp>
      <p:sp>
        <p:nvSpPr>
          <p:cNvPr id="4" name="TextBox 3"/>
          <p:cNvSpPr txBox="1"/>
          <p:nvPr/>
        </p:nvSpPr>
        <p:spPr>
          <a:xfrm>
            <a:off x="6084168" y="1478594"/>
            <a:ext cx="1968809" cy="369332"/>
          </a:xfrm>
          <a:prstGeom prst="rect">
            <a:avLst/>
          </a:prstGeom>
          <a:noFill/>
        </p:spPr>
        <p:txBody>
          <a:bodyPr wrap="none" rtlCol="0">
            <a:spAutoFit/>
          </a:bodyPr>
          <a:lstStyle/>
          <a:p>
            <a:r>
              <a:rPr lang="sv-SE" dirty="0" smtClean="0">
                <a:latin typeface="Minya Nouvelle" pitchFamily="2" charset="0"/>
              </a:rPr>
              <a:t>%, </a:t>
            </a:r>
            <a:r>
              <a:rPr lang="sv-SE" dirty="0" err="1" smtClean="0">
                <a:latin typeface="Minya Nouvelle" pitchFamily="2" charset="0"/>
              </a:rPr>
              <a:t>contain</a:t>
            </a:r>
            <a:r>
              <a:rPr lang="sv-SE" dirty="0" smtClean="0">
                <a:latin typeface="Minya Nouvelle" pitchFamily="2" charset="0"/>
              </a:rPr>
              <a:t>, cover</a:t>
            </a:r>
          </a:p>
        </p:txBody>
      </p:sp>
      <p:sp>
        <p:nvSpPr>
          <p:cNvPr id="6" name="Freeform 5"/>
          <p:cNvSpPr/>
          <p:nvPr/>
        </p:nvSpPr>
        <p:spPr>
          <a:xfrm>
            <a:off x="4348800" y="1792800"/>
            <a:ext cx="1886400" cy="259208"/>
          </a:xfrm>
          <a:custGeom>
            <a:avLst/>
            <a:gdLst>
              <a:gd name="connsiteX0" fmla="*/ 1886400 w 1886400"/>
              <a:gd name="connsiteY0" fmla="*/ 7200 h 259208"/>
              <a:gd name="connsiteX1" fmla="*/ 1317600 w 1886400"/>
              <a:gd name="connsiteY1" fmla="*/ 259200 h 259208"/>
              <a:gd name="connsiteX2" fmla="*/ 0 w 1886400"/>
              <a:gd name="connsiteY2" fmla="*/ 0 h 259208"/>
            </a:gdLst>
            <a:ahLst/>
            <a:cxnLst>
              <a:cxn ang="0">
                <a:pos x="connsiteX0" y="connsiteY0"/>
              </a:cxn>
              <a:cxn ang="0">
                <a:pos x="connsiteX1" y="connsiteY1"/>
              </a:cxn>
              <a:cxn ang="0">
                <a:pos x="connsiteX2" y="connsiteY2"/>
              </a:cxn>
            </a:cxnLst>
            <a:rect l="l" t="t" r="r" b="b"/>
            <a:pathLst>
              <a:path w="1886400" h="259208">
                <a:moveTo>
                  <a:pt x="1886400" y="7200"/>
                </a:moveTo>
                <a:cubicBezTo>
                  <a:pt x="1759200" y="133800"/>
                  <a:pt x="1632000" y="260400"/>
                  <a:pt x="1317600" y="259200"/>
                </a:cubicBezTo>
                <a:cubicBezTo>
                  <a:pt x="1003200" y="258000"/>
                  <a:pt x="501600" y="129000"/>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024474626"/>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Multiple</a:t>
            </a:r>
            <a:r>
              <a:rPr lang="sv-SE" dirty="0" smtClean="0"/>
              <a:t> </a:t>
            </a:r>
            <a:r>
              <a:rPr lang="sv-SE" dirty="0" err="1" smtClean="0"/>
              <a:t>backgrounds</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1331640" y="2497460"/>
            <a:ext cx="6105525" cy="2962275"/>
          </a:xfrm>
          <a:prstGeom prst="rect">
            <a:avLst/>
          </a:prstGeom>
          <a:ln>
            <a:noFill/>
          </a:ln>
          <a:effectLst>
            <a:outerShdw blurRad="190500" algn="tl" rotWithShape="0">
              <a:srgbClr val="000000">
                <a:alpha val="70000"/>
              </a:srgbClr>
            </a:outerShdw>
          </a:effectLst>
        </p:spPr>
      </p:pic>
      <p:sp>
        <p:nvSpPr>
          <p:cNvPr id="5" name="Rectangle 4"/>
          <p:cNvSpPr/>
          <p:nvPr/>
        </p:nvSpPr>
        <p:spPr>
          <a:xfrm>
            <a:off x="611560" y="1111885"/>
            <a:ext cx="7704856"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a:t>
            </a:r>
            <a:r>
              <a:rPr lang="en-US" sz="1400" b="1" dirty="0" smtClean="0">
                <a:solidFill>
                  <a:srgbClr val="FF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background-image: </a:t>
            </a:r>
            <a:r>
              <a:rPr lang="en-US" sz="1400" b="1" dirty="0" err="1">
                <a:solidFill>
                  <a:schemeClr val="tx1"/>
                </a:solidFill>
                <a:latin typeface="Courier New" pitchFamily="49" charset="0"/>
                <a:cs typeface="Courier New" pitchFamily="49" charset="0"/>
              </a:rPr>
              <a:t>url</a:t>
            </a:r>
            <a:r>
              <a:rPr lang="en-US" sz="1400" b="1" dirty="0">
                <a:solidFill>
                  <a:schemeClr val="tx1"/>
                </a:solidFill>
                <a:latin typeface="Courier New" pitchFamily="49" charset="0"/>
                <a:cs typeface="Courier New" pitchFamily="49" charset="0"/>
              </a:rPr>
              <a:t>(fish.png), </a:t>
            </a:r>
            <a:r>
              <a:rPr lang="en-US" sz="1400" b="1" dirty="0" err="1">
                <a:solidFill>
                  <a:schemeClr val="tx1"/>
                </a:solidFill>
                <a:latin typeface="Courier New" pitchFamily="49" charset="0"/>
                <a:cs typeface="Courier New" pitchFamily="49" charset="0"/>
              </a:rPr>
              <a:t>url</a:t>
            </a:r>
            <a:r>
              <a:rPr lang="en-US" sz="1400" b="1" dirty="0">
                <a:solidFill>
                  <a:schemeClr val="tx1"/>
                </a:solidFill>
                <a:latin typeface="Courier New" pitchFamily="49" charset="0"/>
                <a:cs typeface="Courier New" pitchFamily="49" charset="0"/>
              </a:rPr>
              <a:t>(picture.jpg);</a:t>
            </a:r>
          </a:p>
          <a:p>
            <a:r>
              <a:rPr lang="en-US" sz="1400" b="1" dirty="0" smtClean="0">
                <a:solidFill>
                  <a:srgbClr val="0070C0"/>
                </a:solidFill>
                <a:latin typeface="Courier New" pitchFamily="49" charset="0"/>
                <a:cs typeface="Courier New" pitchFamily="49" charset="0"/>
              </a:rPr>
              <a:t>   background-repeat</a:t>
            </a:r>
            <a:r>
              <a:rPr lang="en-US" sz="1400" b="1" dirty="0">
                <a:solidFill>
                  <a:srgbClr val="0070C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no-repeat, repeat;</a:t>
            </a:r>
          </a:p>
          <a:p>
            <a:r>
              <a:rPr lang="en-US" sz="1400" b="1" dirty="0" smtClean="0">
                <a:solidFill>
                  <a:srgbClr val="0070C0"/>
                </a:solidFill>
                <a:latin typeface="Courier New" pitchFamily="49" charset="0"/>
                <a:cs typeface="Courier New" pitchFamily="49" charset="0"/>
              </a:rPr>
              <a:t>   background-position</a:t>
            </a:r>
            <a:r>
              <a:rPr lang="en-US" sz="1400" b="1" dirty="0">
                <a:solidFill>
                  <a:srgbClr val="0070C0"/>
                </a:solidFill>
                <a:latin typeface="Courier New" pitchFamily="49" charset="0"/>
                <a:cs typeface="Courier New" pitchFamily="49" charset="0"/>
              </a:rPr>
              <a:t>:</a:t>
            </a:r>
            <a:r>
              <a:rPr lang="en-US" sz="1400" b="1" dirty="0">
                <a:solidFill>
                  <a:schemeClr val="tx1"/>
                </a:solidFill>
                <a:latin typeface="Courier New" pitchFamily="49" charset="0"/>
                <a:cs typeface="Courier New" pitchFamily="49" charset="0"/>
              </a:rPr>
              <a:t> 440px 180px, 0 0;	</a:t>
            </a:r>
            <a:br>
              <a:rPr lang="en-US" sz="1400" b="1" dirty="0">
                <a:solidFill>
                  <a:schemeClr val="tx1"/>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1516107132"/>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Fonter och text</a:t>
            </a:r>
            <a:endParaRPr lang="sv-SE" dirty="0"/>
          </a:p>
        </p:txBody>
      </p:sp>
      <p:pic>
        <p:nvPicPr>
          <p:cNvPr id="153606" name="Picture 6" descr="L:\WorkSpace\tstjo\Icons\v_collection_png\256x256\shadow\fo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82252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8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013489"/>
            <a:ext cx="5544904"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262549"/>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@font-face</a:t>
            </a:r>
            <a:endParaRPr lang="sv-SE" dirty="0"/>
          </a:p>
        </p:txBody>
      </p:sp>
      <p:sp>
        <p:nvSpPr>
          <p:cNvPr id="4" name="Rectangle 3"/>
          <p:cNvSpPr/>
          <p:nvPr/>
        </p:nvSpPr>
        <p:spPr>
          <a:xfrm>
            <a:off x="467544" y="1201316"/>
            <a:ext cx="8064896"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FF0000"/>
                </a:solidFill>
                <a:latin typeface="Courier New" pitchFamily="49" charset="0"/>
                <a:cs typeface="Courier New" pitchFamily="49" charset="0"/>
              </a:rPr>
              <a:t>@font-face</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font-family</a:t>
            </a:r>
            <a:r>
              <a:rPr lang="en-US" sz="1400" b="1" dirty="0" smtClean="0">
                <a:solidFill>
                  <a:schemeClr val="tx1"/>
                </a:solidFill>
                <a:latin typeface="Courier New" pitchFamily="49" charset="0"/>
                <a:cs typeface="Courier New" pitchFamily="49" charset="0"/>
              </a:rPr>
              <a:t>: Delicious;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src</a:t>
            </a:r>
            <a:r>
              <a:rPr lang="en-US" sz="1400" b="1" dirty="0" smtClean="0">
                <a:solidFill>
                  <a:schemeClr val="tx1"/>
                </a:solidFill>
                <a:latin typeface="Courier New" pitchFamily="49" charset="0"/>
                <a:cs typeface="Courier New" pitchFamily="49" charset="0"/>
              </a:rPr>
              <a:t>: </a:t>
            </a:r>
            <a:r>
              <a:rPr lang="en-US" sz="1400" b="1" dirty="0" err="1" smtClean="0">
                <a:solidFill>
                  <a:schemeClr val="tx1"/>
                </a:solidFill>
                <a:latin typeface="Courier New" pitchFamily="49" charset="0"/>
                <a:cs typeface="Courier New" pitchFamily="49" charset="0"/>
              </a:rPr>
              <a:t>url</a:t>
            </a:r>
            <a:r>
              <a:rPr lang="en-US" sz="1400" b="1" dirty="0" smtClean="0">
                <a:solidFill>
                  <a:schemeClr val="tx1"/>
                </a:solidFill>
                <a:latin typeface="Courier New" pitchFamily="49" charset="0"/>
                <a:cs typeface="Courier New" pitchFamily="49" charset="0"/>
              </a:rPr>
              <a:t>('Delicious-Roman.otf');</a:t>
            </a:r>
          </a:p>
          <a:p>
            <a:r>
              <a:rPr lang="en-US" sz="1400" b="1" dirty="0" smtClean="0">
                <a:solidFill>
                  <a:schemeClr val="tx1"/>
                </a:solidFill>
                <a:latin typeface="Courier New" pitchFamily="49" charset="0"/>
                <a:cs typeface="Courier New" pitchFamily="49" charset="0"/>
              </a:rPr>
              <a:t>}</a:t>
            </a:r>
          </a:p>
          <a:p>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p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font-family</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Delicious, sans-serif}</a:t>
            </a:r>
            <a:endParaRPr lang="en-US" sz="1400" b="1" dirty="0">
              <a:solidFill>
                <a:schemeClr val="tx1"/>
              </a:solidFill>
              <a:latin typeface="Courier New" pitchFamily="49" charset="0"/>
              <a:cs typeface="Courier New" pitchFamily="49" charset="0"/>
            </a:endParaRPr>
          </a:p>
        </p:txBody>
      </p:sp>
      <p:pic>
        <p:nvPicPr>
          <p:cNvPr id="5" name="Picture 4"/>
          <p:cNvPicPr>
            <a:picLocks noChangeAspect="1" noChangeArrowheads="1"/>
          </p:cNvPicPr>
          <p:nvPr/>
        </p:nvPicPr>
        <p:blipFill>
          <a:blip r:embed="rId2" cstate="print"/>
          <a:srcRect/>
          <a:stretch>
            <a:fillRect/>
          </a:stretch>
        </p:blipFill>
        <p:spPr bwMode="auto">
          <a:xfrm>
            <a:off x="2815056" y="3217540"/>
            <a:ext cx="4150475" cy="1752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70800008"/>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Format</a:t>
            </a:r>
            <a:endParaRPr lang="sv-SE" dirty="0"/>
          </a:p>
        </p:txBody>
      </p:sp>
      <p:sp>
        <p:nvSpPr>
          <p:cNvPr id="3" name="Subtitle 2"/>
          <p:cNvSpPr>
            <a:spLocks noGrp="1"/>
          </p:cNvSpPr>
          <p:nvPr>
            <p:ph type="subTitle" idx="1"/>
          </p:nvPr>
        </p:nvSpPr>
        <p:spPr>
          <a:xfrm>
            <a:off x="683568" y="1057300"/>
            <a:ext cx="7962108" cy="2771959"/>
          </a:xfrm>
        </p:spPr>
        <p:txBody>
          <a:bodyPr/>
          <a:lstStyle/>
          <a:p>
            <a:endParaRPr lang="sv-SE" dirty="0" smtClean="0"/>
          </a:p>
          <a:p>
            <a:r>
              <a:rPr lang="sv-SE" dirty="0" smtClean="0">
                <a:solidFill>
                  <a:schemeClr val="tx1">
                    <a:lumMod val="50000"/>
                    <a:lumOff val="50000"/>
                  </a:schemeClr>
                </a:solidFill>
              </a:rPr>
              <a:t>EOT – </a:t>
            </a:r>
            <a:r>
              <a:rPr lang="sv-SE" dirty="0" err="1" smtClean="0">
                <a:solidFill>
                  <a:schemeClr val="tx1">
                    <a:lumMod val="50000"/>
                    <a:lumOff val="50000"/>
                  </a:schemeClr>
                </a:solidFill>
              </a:rPr>
              <a:t>Embedded</a:t>
            </a:r>
            <a:r>
              <a:rPr lang="sv-SE" dirty="0" smtClean="0">
                <a:solidFill>
                  <a:schemeClr val="tx1">
                    <a:lumMod val="50000"/>
                    <a:lumOff val="50000"/>
                  </a:schemeClr>
                </a:solidFill>
              </a:rPr>
              <a:t> </a:t>
            </a:r>
            <a:r>
              <a:rPr lang="sv-SE" dirty="0" err="1" smtClean="0">
                <a:solidFill>
                  <a:schemeClr val="tx1">
                    <a:lumMod val="50000"/>
                    <a:lumOff val="50000"/>
                  </a:schemeClr>
                </a:solidFill>
              </a:rPr>
              <a:t>Open</a:t>
            </a:r>
            <a:r>
              <a:rPr lang="sv-SE" dirty="0" smtClean="0">
                <a:solidFill>
                  <a:schemeClr val="tx1">
                    <a:lumMod val="50000"/>
                    <a:lumOff val="50000"/>
                  </a:schemeClr>
                </a:solidFill>
              </a:rPr>
              <a:t> </a:t>
            </a:r>
            <a:r>
              <a:rPr lang="sv-SE" dirty="0" err="1" smtClean="0">
                <a:solidFill>
                  <a:schemeClr val="tx1">
                    <a:lumMod val="50000"/>
                    <a:lumOff val="50000"/>
                  </a:schemeClr>
                </a:solidFill>
              </a:rPr>
              <a:t>Type</a:t>
            </a:r>
            <a:endParaRPr lang="sv-SE" dirty="0" smtClean="0">
              <a:solidFill>
                <a:schemeClr val="tx1">
                  <a:lumMod val="50000"/>
                  <a:lumOff val="50000"/>
                </a:schemeClr>
              </a:solidFill>
            </a:endParaRPr>
          </a:p>
          <a:p>
            <a:r>
              <a:rPr lang="sv-SE" dirty="0" smtClean="0">
                <a:solidFill>
                  <a:schemeClr val="tx1">
                    <a:lumMod val="50000"/>
                    <a:lumOff val="50000"/>
                  </a:schemeClr>
                </a:solidFill>
              </a:rPr>
              <a:t>TTF – </a:t>
            </a:r>
            <a:r>
              <a:rPr lang="sv-SE" dirty="0" err="1" smtClean="0">
                <a:solidFill>
                  <a:schemeClr val="tx1">
                    <a:lumMod val="50000"/>
                    <a:lumOff val="50000"/>
                  </a:schemeClr>
                </a:solidFill>
              </a:rPr>
              <a:t>TrueType</a:t>
            </a:r>
            <a:r>
              <a:rPr lang="sv-SE" dirty="0" smtClean="0">
                <a:solidFill>
                  <a:schemeClr val="tx1">
                    <a:lumMod val="50000"/>
                    <a:lumOff val="50000"/>
                  </a:schemeClr>
                </a:solidFill>
              </a:rPr>
              <a:t> Fonts</a:t>
            </a:r>
          </a:p>
          <a:p>
            <a:r>
              <a:rPr lang="sv-SE" dirty="0" smtClean="0">
                <a:solidFill>
                  <a:schemeClr val="tx1">
                    <a:lumMod val="50000"/>
                    <a:lumOff val="50000"/>
                  </a:schemeClr>
                </a:solidFill>
              </a:rPr>
              <a:t>OTF – </a:t>
            </a:r>
            <a:r>
              <a:rPr lang="sv-SE" dirty="0" err="1" smtClean="0">
                <a:solidFill>
                  <a:schemeClr val="tx1">
                    <a:lumMod val="50000"/>
                    <a:lumOff val="50000"/>
                  </a:schemeClr>
                </a:solidFill>
              </a:rPr>
              <a:t>OpenType</a:t>
            </a:r>
            <a:r>
              <a:rPr lang="sv-SE" dirty="0" smtClean="0">
                <a:solidFill>
                  <a:schemeClr val="tx1">
                    <a:lumMod val="50000"/>
                    <a:lumOff val="50000"/>
                  </a:schemeClr>
                </a:solidFill>
              </a:rPr>
              <a:t> Fonts</a:t>
            </a:r>
          </a:p>
          <a:p>
            <a:r>
              <a:rPr lang="sv-SE" dirty="0" smtClean="0"/>
              <a:t>WOFF – Web </a:t>
            </a:r>
            <a:r>
              <a:rPr lang="sv-SE" dirty="0" err="1" smtClean="0"/>
              <a:t>Open</a:t>
            </a:r>
            <a:r>
              <a:rPr lang="sv-SE" dirty="0" smtClean="0"/>
              <a:t> Font </a:t>
            </a:r>
            <a:r>
              <a:rPr lang="sv-SE" dirty="0" err="1" smtClean="0"/>
              <a:t>Family</a:t>
            </a:r>
            <a:r>
              <a:rPr lang="sv-SE" dirty="0" smtClean="0"/>
              <a:t> (IE9+)</a:t>
            </a:r>
          </a:p>
          <a:p>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2740475333"/>
              </p:ext>
            </p:extLst>
          </p:nvPr>
        </p:nvGraphicFramePr>
        <p:xfrm>
          <a:off x="899592" y="4153644"/>
          <a:ext cx="7315200" cy="741680"/>
        </p:xfrm>
        <a:graphic>
          <a:graphicData uri="http://schemas.openxmlformats.org/drawingml/2006/table">
            <a:tbl>
              <a:tblPr firstRow="1" bandRow="1">
                <a:tableStyleId>{F5AB1C69-6EDB-4FF4-983F-18BD219EF322}</a:tableStyleId>
              </a:tblPr>
              <a:tblGrid>
                <a:gridCol w="1828800"/>
                <a:gridCol w="1828800"/>
                <a:gridCol w="1828800"/>
                <a:gridCol w="1828800"/>
              </a:tblGrid>
              <a:tr h="370840">
                <a:tc>
                  <a:txBody>
                    <a:bodyPr/>
                    <a:lstStyle/>
                    <a:p>
                      <a:pPr algn="ctr"/>
                      <a:r>
                        <a:rPr lang="sv-SE" dirty="0" smtClean="0"/>
                        <a:t>Internet Explorer</a:t>
                      </a:r>
                      <a:endParaRPr lang="sv-SE" dirty="0"/>
                    </a:p>
                  </a:txBody>
                  <a:tcPr/>
                </a:tc>
                <a:tc>
                  <a:txBody>
                    <a:bodyPr/>
                    <a:lstStyle/>
                    <a:p>
                      <a:pPr algn="ctr"/>
                      <a:r>
                        <a:rPr lang="sv-SE" dirty="0" smtClean="0"/>
                        <a:t>Gecko</a:t>
                      </a:r>
                      <a:endParaRPr lang="sv-SE" dirty="0"/>
                    </a:p>
                  </a:txBody>
                  <a:tcPr/>
                </a:tc>
                <a:tc>
                  <a:txBody>
                    <a:bodyPr/>
                    <a:lstStyle/>
                    <a:p>
                      <a:pPr algn="ctr"/>
                      <a:r>
                        <a:rPr lang="sv-SE" dirty="0" err="1" smtClean="0"/>
                        <a:t>Webkit</a:t>
                      </a:r>
                      <a:endParaRPr lang="sv-SE" dirty="0"/>
                    </a:p>
                  </a:txBody>
                  <a:tcPr/>
                </a:tc>
                <a:tc>
                  <a:txBody>
                    <a:bodyPr/>
                    <a:lstStyle/>
                    <a:p>
                      <a:pPr algn="ctr"/>
                      <a:r>
                        <a:rPr lang="sv-SE" dirty="0" smtClean="0"/>
                        <a:t>Presto</a:t>
                      </a:r>
                      <a:endParaRPr lang="sv-SE" dirty="0"/>
                    </a:p>
                  </a:txBody>
                  <a:tcPr/>
                </a:tc>
              </a:tr>
              <a:tr h="370840">
                <a:tc>
                  <a:txBody>
                    <a:bodyPr/>
                    <a:lstStyle/>
                    <a:p>
                      <a:pPr algn="ctr"/>
                      <a:r>
                        <a:rPr lang="sv-SE" dirty="0" smtClean="0"/>
                        <a:t>4.0</a:t>
                      </a:r>
                      <a:endParaRPr lang="sv-SE" dirty="0"/>
                    </a:p>
                  </a:txBody>
                  <a:tcPr>
                    <a:solidFill>
                      <a:srgbClr val="FFC000"/>
                    </a:solidFill>
                  </a:tcPr>
                </a:tc>
                <a:tc>
                  <a:txBody>
                    <a:bodyPr/>
                    <a:lstStyle/>
                    <a:p>
                      <a:pPr algn="ctr"/>
                      <a:r>
                        <a:rPr lang="sv-SE" dirty="0" smtClean="0"/>
                        <a:t>1.9.1</a:t>
                      </a:r>
                      <a:endParaRPr lang="sv-SE" dirty="0"/>
                    </a:p>
                  </a:txBody>
                  <a:tcPr/>
                </a:tc>
                <a:tc>
                  <a:txBody>
                    <a:bodyPr/>
                    <a:lstStyle/>
                    <a:p>
                      <a:pPr algn="ctr"/>
                      <a:r>
                        <a:rPr lang="sv-SE" dirty="0" smtClean="0"/>
                        <a:t>525</a:t>
                      </a:r>
                      <a:endParaRPr lang="sv-SE" dirty="0"/>
                    </a:p>
                  </a:txBody>
                  <a:tcPr/>
                </a:tc>
                <a:tc>
                  <a:txBody>
                    <a:bodyPr/>
                    <a:lstStyle/>
                    <a:p>
                      <a:pPr algn="ctr"/>
                      <a:r>
                        <a:rPr lang="sv-SE" dirty="0" smtClean="0"/>
                        <a:t>2.2</a:t>
                      </a:r>
                      <a:endParaRPr lang="sv-SE" dirty="0"/>
                    </a:p>
                  </a:txBody>
                  <a:tcPr/>
                </a:tc>
              </a:tr>
            </a:tbl>
          </a:graphicData>
        </a:graphic>
      </p:graphicFrame>
      <p:sp>
        <p:nvSpPr>
          <p:cNvPr id="7" name="TextBox 6"/>
          <p:cNvSpPr txBox="1"/>
          <p:nvPr/>
        </p:nvSpPr>
        <p:spPr>
          <a:xfrm rot="1390494">
            <a:off x="7113959" y="3092520"/>
            <a:ext cx="1730730" cy="830997"/>
          </a:xfrm>
          <a:prstGeom prst="rect">
            <a:avLst/>
          </a:prstGeom>
          <a:noFill/>
        </p:spPr>
        <p:txBody>
          <a:bodyPr wrap="none" rtlCol="0">
            <a:spAutoFit/>
          </a:bodyPr>
          <a:lstStyle/>
          <a:p>
            <a:pPr algn="ctr"/>
            <a:r>
              <a:rPr lang="sv-SE" sz="2400" dirty="0" smtClean="0">
                <a:latin typeface="Minya Nouvelle" pitchFamily="2" charset="0"/>
              </a:rPr>
              <a:t>Observera </a:t>
            </a:r>
          </a:p>
          <a:p>
            <a:pPr algn="ctr"/>
            <a:r>
              <a:rPr lang="sv-SE" sz="2400" dirty="0" smtClean="0">
                <a:latin typeface="Minya Nouvelle" pitchFamily="2" charset="0"/>
              </a:rPr>
              <a:t>licenser!</a:t>
            </a:r>
          </a:p>
        </p:txBody>
      </p:sp>
    </p:spTree>
    <p:extLst>
      <p:ext uri="{BB962C8B-B14F-4D97-AF65-F5344CB8AC3E}">
        <p14:creationId xmlns:p14="http://schemas.microsoft.com/office/powerpoint/2010/main" val="1595219761"/>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Google web fonts </a:t>
            </a:r>
            <a:r>
              <a:rPr lang="sv-SE" dirty="0" err="1" smtClean="0"/>
              <a:t>api</a:t>
            </a:r>
            <a:endParaRPr lang="sv-SE" dirty="0"/>
          </a:p>
        </p:txBody>
      </p:sp>
      <p:pic>
        <p:nvPicPr>
          <p:cNvPr id="993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167" y="2209428"/>
            <a:ext cx="3050503" cy="33162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561356"/>
            <a:ext cx="5228435" cy="35283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9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243" y="1261317"/>
            <a:ext cx="2800350" cy="6000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41834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Text-effekter</a:t>
            </a:r>
            <a:endParaRPr lang="sv-SE" dirty="0"/>
          </a:p>
        </p:txBody>
      </p:sp>
      <p:sp>
        <p:nvSpPr>
          <p:cNvPr id="4" name="TextBox 3"/>
          <p:cNvSpPr txBox="1"/>
          <p:nvPr/>
        </p:nvSpPr>
        <p:spPr>
          <a:xfrm>
            <a:off x="467544" y="1273324"/>
            <a:ext cx="2042610" cy="461665"/>
          </a:xfrm>
          <a:prstGeom prst="rect">
            <a:avLst/>
          </a:prstGeom>
          <a:noFill/>
          <a:effectLst>
            <a:outerShdw blurRad="50800" dist="38100" dir="8100000" algn="tr" rotWithShape="0">
              <a:prstClr val="black">
                <a:alpha val="40000"/>
              </a:prstClr>
            </a:outerShdw>
          </a:effectLst>
        </p:spPr>
        <p:txBody>
          <a:bodyPr wrap="none" rtlCol="0">
            <a:spAutoFit/>
          </a:bodyPr>
          <a:lstStyle/>
          <a:p>
            <a:r>
              <a:rPr lang="sv-SE" sz="2400" b="1" dirty="0" smtClean="0">
                <a:latin typeface="Minya Nouvelle" pitchFamily="2" charset="0"/>
              </a:rPr>
              <a:t>Text-</a:t>
            </a:r>
            <a:r>
              <a:rPr lang="sv-SE" sz="2400" b="1" dirty="0" err="1" smtClean="0">
                <a:latin typeface="Minya Nouvelle" pitchFamily="2" charset="0"/>
              </a:rPr>
              <a:t>shadow</a:t>
            </a:r>
            <a:endParaRPr lang="sv-SE" sz="2400" b="1" dirty="0" smtClean="0">
              <a:latin typeface="Minya Nouvelle" pitchFamily="2" charset="0"/>
            </a:endParaRPr>
          </a:p>
        </p:txBody>
      </p:sp>
      <p:sp>
        <p:nvSpPr>
          <p:cNvPr id="5" name="Rectangle 4"/>
          <p:cNvSpPr/>
          <p:nvPr/>
        </p:nvSpPr>
        <p:spPr>
          <a:xfrm>
            <a:off x="467544" y="1734989"/>
            <a:ext cx="5256584" cy="30777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h1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text-shadow</a:t>
            </a:r>
            <a:r>
              <a:rPr lang="en-US" sz="1400" b="1" dirty="0" smtClean="0">
                <a:solidFill>
                  <a:schemeClr val="tx1"/>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#6374AB 20px -12px 2px;}</a:t>
            </a:r>
          </a:p>
        </p:txBody>
      </p:sp>
      <p:sp>
        <p:nvSpPr>
          <p:cNvPr id="9" name="TextBox 8"/>
          <p:cNvSpPr txBox="1"/>
          <p:nvPr/>
        </p:nvSpPr>
        <p:spPr>
          <a:xfrm>
            <a:off x="5580112" y="1052200"/>
            <a:ext cx="2444900" cy="769441"/>
          </a:xfrm>
          <a:prstGeom prst="rect">
            <a:avLst/>
          </a:prstGeom>
          <a:noFill/>
        </p:spPr>
        <p:txBody>
          <a:bodyPr wrap="none" rtlCol="0">
            <a:spAutoFit/>
          </a:bodyPr>
          <a:lstStyle/>
          <a:p>
            <a:r>
              <a:rPr lang="sv-SE" sz="4400" b="1" dirty="0" err="1" smtClean="0">
                <a:effectLst>
                  <a:glow rad="63500">
                    <a:schemeClr val="accent5">
                      <a:satMod val="175000"/>
                      <a:alpha val="40000"/>
                    </a:schemeClr>
                  </a:glow>
                </a:effectLst>
                <a:latin typeface="Minya Nouvelle" pitchFamily="2" charset="0"/>
              </a:rPr>
              <a:t>Glowing</a:t>
            </a:r>
            <a:endParaRPr lang="sv-SE" sz="4400" b="1" dirty="0" smtClean="0">
              <a:effectLst>
                <a:glow rad="63500">
                  <a:schemeClr val="accent5">
                    <a:satMod val="175000"/>
                    <a:alpha val="40000"/>
                  </a:schemeClr>
                </a:glow>
              </a:effectLst>
              <a:latin typeface="Minya Nouvelle" pitchFamily="2" charset="0"/>
            </a:endParaRPr>
          </a:p>
        </p:txBody>
      </p:sp>
      <p:sp>
        <p:nvSpPr>
          <p:cNvPr id="12" name="TextBox 11"/>
          <p:cNvSpPr txBox="1"/>
          <p:nvPr/>
        </p:nvSpPr>
        <p:spPr>
          <a:xfrm>
            <a:off x="5076056" y="1734989"/>
            <a:ext cx="2840842" cy="769441"/>
          </a:xfrm>
          <a:prstGeom prst="rect">
            <a:avLst/>
          </a:prstGeom>
          <a:noFill/>
        </p:spPr>
        <p:txBody>
          <a:bodyPr wrap="none" rtlCol="0">
            <a:spAutoFit/>
            <a:scene3d>
              <a:camera prst="orthographicFront"/>
              <a:lightRig rig="threePt" dir="t"/>
            </a:scene3d>
            <a:sp3d extrusionH="57150">
              <a:bevelT h="25400" prst="softRound"/>
            </a:sp3d>
          </a:bodyPr>
          <a:lstStyle/>
          <a:p>
            <a:r>
              <a:rPr lang="sv-SE" sz="4400" b="1" dirty="0" err="1" smtClean="0">
                <a:effectLst>
                  <a:glow rad="63500">
                    <a:schemeClr val="accent5">
                      <a:satMod val="175000"/>
                      <a:alpha val="40000"/>
                    </a:schemeClr>
                  </a:glow>
                </a:effectLst>
                <a:latin typeface="Minya Nouvelle" pitchFamily="2" charset="0"/>
              </a:rPr>
              <a:t>Embosing</a:t>
            </a:r>
            <a:endParaRPr lang="sv-SE" sz="4400" b="1" dirty="0" smtClean="0">
              <a:effectLst>
                <a:glow rad="63500">
                  <a:schemeClr val="accent5">
                    <a:satMod val="175000"/>
                    <a:alpha val="40000"/>
                  </a:schemeClr>
                </a:glow>
              </a:effectLst>
              <a:latin typeface="Minya Nouvelle" pitchFamily="2" charset="0"/>
            </a:endParaRPr>
          </a:p>
        </p:txBody>
      </p:sp>
    </p:spTree>
    <p:extLst>
      <p:ext uri="{BB962C8B-B14F-4D97-AF65-F5344CB8AC3E}">
        <p14:creationId xmlns:p14="http://schemas.microsoft.com/office/powerpoint/2010/main" val="3291329901"/>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64096" y="1849388"/>
            <a:ext cx="3528392" cy="2160240"/>
          </a:xfrm>
          <a:prstGeom prst="rect">
            <a:avLst/>
          </a:prstGeom>
          <a:solidFill>
            <a:schemeClr val="bg1"/>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err="1" smtClean="0"/>
              <a:t>Flerkolumnslayout</a:t>
            </a:r>
            <a:endParaRPr lang="sv-SE" dirty="0"/>
          </a:p>
        </p:txBody>
      </p:sp>
      <p:pic>
        <p:nvPicPr>
          <p:cNvPr id="149508" name="Picture 4" descr="L:\WorkSpace\tstjo\Icons\v_collection_png\256x256\shadow\text_align_justifi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96" y="1960148"/>
            <a:ext cx="1843080" cy="1843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WorkSpace\tstjo\Icons\v_collection_png\256x256\shadow\text_align_justifi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963032"/>
            <a:ext cx="184308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17810"/>
            <a:ext cx="4752528" cy="93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454437"/>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Multiple</a:t>
            </a:r>
            <a:r>
              <a:rPr lang="sv-SE" dirty="0" smtClean="0"/>
              <a:t> </a:t>
            </a:r>
            <a:r>
              <a:rPr lang="sv-SE" dirty="0" err="1" smtClean="0"/>
              <a:t>Columns</a:t>
            </a:r>
            <a:endParaRPr lang="sv-SE" dirty="0"/>
          </a:p>
        </p:txBody>
      </p:sp>
      <p:sp>
        <p:nvSpPr>
          <p:cNvPr id="3" name="Subtitle 2"/>
          <p:cNvSpPr>
            <a:spLocks noGrp="1"/>
          </p:cNvSpPr>
          <p:nvPr>
            <p:ph type="subTitle" idx="1"/>
          </p:nvPr>
        </p:nvSpPr>
        <p:spPr>
          <a:xfrm>
            <a:off x="3851920" y="1273324"/>
            <a:ext cx="5081788" cy="4176464"/>
          </a:xfrm>
          <a:solidFill>
            <a:schemeClr val="bg1"/>
          </a:solidFill>
          <a:effectLst>
            <a:outerShdw blurRad="50800" dist="38100" dir="8100000" algn="tr" rotWithShape="0">
              <a:prstClr val="black">
                <a:alpha val="40000"/>
              </a:prstClr>
            </a:outerShdw>
          </a:effectLst>
        </p:spPr>
        <p:txBody>
          <a:bodyPr numCol="3" spcCol="180000"/>
          <a:lstStyle/>
          <a:p>
            <a:pPr algn="just"/>
            <a:r>
              <a:rPr lang="sv-SE" sz="1050" dirty="0" err="1">
                <a:latin typeface="Garamond" pitchFamily="18" charset="0"/>
              </a:rPr>
              <a:t>Lorem</a:t>
            </a:r>
            <a:r>
              <a:rPr lang="sv-SE" sz="1050" dirty="0">
                <a:latin typeface="Garamond" pitchFamily="18" charset="0"/>
              </a:rPr>
              <a:t> </a:t>
            </a:r>
            <a:r>
              <a:rPr lang="sv-SE" sz="1050" dirty="0" err="1">
                <a:latin typeface="Garamond" pitchFamily="18" charset="0"/>
              </a:rPr>
              <a:t>ipsum</a:t>
            </a:r>
            <a:r>
              <a:rPr lang="sv-SE" sz="1050" dirty="0">
                <a:latin typeface="Garamond" pitchFamily="18" charset="0"/>
              </a:rPr>
              <a:t> </a:t>
            </a:r>
            <a:r>
              <a:rPr lang="sv-SE" sz="1050" dirty="0" err="1">
                <a:latin typeface="Garamond" pitchFamily="18" charset="0"/>
              </a:rPr>
              <a:t>dolor</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a:latin typeface="Garamond" pitchFamily="18" charset="0"/>
              </a:rPr>
              <a:t>amet</a:t>
            </a:r>
            <a:r>
              <a:rPr lang="sv-SE" sz="1050" dirty="0">
                <a:latin typeface="Garamond" pitchFamily="18" charset="0"/>
              </a:rPr>
              <a:t>, </a:t>
            </a:r>
            <a:r>
              <a:rPr lang="sv-SE" sz="1050" dirty="0" err="1">
                <a:latin typeface="Garamond" pitchFamily="18" charset="0"/>
              </a:rPr>
              <a:t>consectetur</a:t>
            </a:r>
            <a:r>
              <a:rPr lang="sv-SE" sz="1050" dirty="0">
                <a:latin typeface="Garamond" pitchFamily="18" charset="0"/>
              </a:rPr>
              <a:t> </a:t>
            </a:r>
            <a:r>
              <a:rPr lang="sv-SE" sz="1050" dirty="0" err="1">
                <a:latin typeface="Garamond" pitchFamily="18" charset="0"/>
              </a:rPr>
              <a:t>adipiscing</a:t>
            </a:r>
            <a:r>
              <a:rPr lang="sv-SE" sz="1050" dirty="0">
                <a:latin typeface="Garamond" pitchFamily="18" charset="0"/>
              </a:rPr>
              <a:t> elit. Sed </a:t>
            </a:r>
            <a:r>
              <a:rPr lang="sv-SE" sz="1050" dirty="0" err="1">
                <a:latin typeface="Garamond" pitchFamily="18" charset="0"/>
              </a:rPr>
              <a:t>faucibus</a:t>
            </a:r>
            <a:r>
              <a:rPr lang="sv-SE" sz="1050" dirty="0">
                <a:latin typeface="Garamond" pitchFamily="18" charset="0"/>
              </a:rPr>
              <a:t>, </a:t>
            </a:r>
            <a:r>
              <a:rPr lang="sv-SE" sz="1050" dirty="0" err="1">
                <a:latin typeface="Garamond" pitchFamily="18" charset="0"/>
              </a:rPr>
              <a:t>diam</a:t>
            </a:r>
            <a:r>
              <a:rPr lang="sv-SE" sz="1050" dirty="0">
                <a:latin typeface="Garamond" pitchFamily="18" charset="0"/>
              </a:rPr>
              <a:t> </a:t>
            </a:r>
            <a:r>
              <a:rPr lang="sv-SE" sz="1050" dirty="0" err="1">
                <a:latin typeface="Garamond" pitchFamily="18" charset="0"/>
              </a:rPr>
              <a:t>ac</a:t>
            </a:r>
            <a:r>
              <a:rPr lang="sv-SE" sz="1050" dirty="0">
                <a:latin typeface="Garamond" pitchFamily="18" charset="0"/>
              </a:rPr>
              <a:t> </a:t>
            </a:r>
            <a:r>
              <a:rPr lang="sv-SE" sz="1050" dirty="0" err="1">
                <a:latin typeface="Garamond" pitchFamily="18" charset="0"/>
              </a:rPr>
              <a:t>venenatis</a:t>
            </a:r>
            <a:r>
              <a:rPr lang="sv-SE" sz="1050" dirty="0">
                <a:latin typeface="Garamond" pitchFamily="18" charset="0"/>
              </a:rPr>
              <a:t> </a:t>
            </a:r>
            <a:r>
              <a:rPr lang="sv-SE" sz="1050" dirty="0" err="1">
                <a:latin typeface="Garamond" pitchFamily="18" charset="0"/>
              </a:rPr>
              <a:t>egestas</a:t>
            </a:r>
            <a:r>
              <a:rPr lang="sv-SE" sz="1050" dirty="0">
                <a:latin typeface="Garamond" pitchFamily="18" charset="0"/>
              </a:rPr>
              <a:t>, </a:t>
            </a:r>
            <a:r>
              <a:rPr lang="sv-SE" sz="1050" dirty="0" err="1">
                <a:latin typeface="Garamond" pitchFamily="18" charset="0"/>
              </a:rPr>
              <a:t>lacus</a:t>
            </a:r>
            <a:r>
              <a:rPr lang="sv-SE" sz="1050" dirty="0">
                <a:latin typeface="Garamond" pitchFamily="18" charset="0"/>
              </a:rPr>
              <a:t> tortor </a:t>
            </a:r>
            <a:r>
              <a:rPr lang="sv-SE" sz="1050" dirty="0" err="1">
                <a:latin typeface="Garamond" pitchFamily="18" charset="0"/>
              </a:rPr>
              <a:t>posuere</a:t>
            </a:r>
            <a:r>
              <a:rPr lang="sv-SE" sz="1050" dirty="0">
                <a:latin typeface="Garamond" pitchFamily="18" charset="0"/>
              </a:rPr>
              <a:t> </a:t>
            </a:r>
            <a:r>
              <a:rPr lang="sv-SE" sz="1050" dirty="0" err="1">
                <a:latin typeface="Garamond" pitchFamily="18" charset="0"/>
              </a:rPr>
              <a:t>dolor</a:t>
            </a:r>
            <a:r>
              <a:rPr lang="sv-SE" sz="1050" dirty="0">
                <a:latin typeface="Garamond" pitchFamily="18" charset="0"/>
              </a:rPr>
              <a:t>, placerat </a:t>
            </a:r>
            <a:r>
              <a:rPr lang="sv-SE" sz="1050" dirty="0" err="1">
                <a:latin typeface="Garamond" pitchFamily="18" charset="0"/>
              </a:rPr>
              <a:t>interdum</a:t>
            </a:r>
            <a:r>
              <a:rPr lang="sv-SE" sz="1050" dirty="0">
                <a:latin typeface="Garamond" pitchFamily="18" charset="0"/>
              </a:rPr>
              <a:t> </a:t>
            </a:r>
            <a:r>
              <a:rPr lang="sv-SE" sz="1050" dirty="0" err="1">
                <a:latin typeface="Garamond" pitchFamily="18" charset="0"/>
              </a:rPr>
              <a:t>quam</a:t>
            </a:r>
            <a:r>
              <a:rPr lang="sv-SE" sz="1050" dirty="0">
                <a:latin typeface="Garamond" pitchFamily="18" charset="0"/>
              </a:rPr>
              <a:t> ante </a:t>
            </a:r>
            <a:r>
              <a:rPr lang="sv-SE" sz="1050" dirty="0" err="1">
                <a:latin typeface="Garamond" pitchFamily="18" charset="0"/>
              </a:rPr>
              <a:t>ac</a:t>
            </a:r>
            <a:r>
              <a:rPr lang="sv-SE" sz="1050" dirty="0">
                <a:latin typeface="Garamond" pitchFamily="18" charset="0"/>
              </a:rPr>
              <a:t> </a:t>
            </a:r>
            <a:r>
              <a:rPr lang="sv-SE" sz="1050" dirty="0" err="1">
                <a:latin typeface="Garamond" pitchFamily="18" charset="0"/>
              </a:rPr>
              <a:t>neque</a:t>
            </a:r>
            <a:r>
              <a:rPr lang="sv-SE" sz="1050" dirty="0">
                <a:latin typeface="Garamond" pitchFamily="18" charset="0"/>
              </a:rPr>
              <a:t>. </a:t>
            </a:r>
            <a:r>
              <a:rPr lang="sv-SE" sz="1050" dirty="0" err="1">
                <a:latin typeface="Garamond" pitchFamily="18" charset="0"/>
              </a:rPr>
              <a:t>Donec</a:t>
            </a:r>
            <a:r>
              <a:rPr lang="sv-SE" sz="1050" dirty="0">
                <a:latin typeface="Garamond" pitchFamily="18" charset="0"/>
              </a:rPr>
              <a:t> </a:t>
            </a:r>
            <a:r>
              <a:rPr lang="sv-SE" sz="1050" dirty="0" err="1">
                <a:latin typeface="Garamond" pitchFamily="18" charset="0"/>
              </a:rPr>
              <a:t>faucibus</a:t>
            </a:r>
            <a:r>
              <a:rPr lang="sv-SE" sz="1050" dirty="0">
                <a:latin typeface="Garamond" pitchFamily="18" charset="0"/>
              </a:rPr>
              <a:t> </a:t>
            </a:r>
            <a:r>
              <a:rPr lang="sv-SE" sz="1050" dirty="0" err="1">
                <a:latin typeface="Garamond" pitchFamily="18" charset="0"/>
              </a:rPr>
              <a:t>ligula</a:t>
            </a:r>
            <a:r>
              <a:rPr lang="sv-SE" sz="1050" dirty="0">
                <a:latin typeface="Garamond" pitchFamily="18" charset="0"/>
              </a:rPr>
              <a:t> in erat </a:t>
            </a:r>
            <a:r>
              <a:rPr lang="sv-SE" sz="1050" dirty="0" err="1">
                <a:latin typeface="Garamond" pitchFamily="18" charset="0"/>
              </a:rPr>
              <a:t>laoreet</a:t>
            </a:r>
            <a:r>
              <a:rPr lang="sv-SE" sz="1050" dirty="0">
                <a:latin typeface="Garamond" pitchFamily="18" charset="0"/>
              </a:rPr>
              <a:t> </a:t>
            </a:r>
            <a:r>
              <a:rPr lang="sv-SE" sz="1050" dirty="0" err="1">
                <a:latin typeface="Garamond" pitchFamily="18" charset="0"/>
              </a:rPr>
              <a:t>tristique</a:t>
            </a:r>
            <a:r>
              <a:rPr lang="sv-SE" sz="1050" dirty="0">
                <a:latin typeface="Garamond" pitchFamily="18" charset="0"/>
              </a:rPr>
              <a:t> </a:t>
            </a:r>
            <a:r>
              <a:rPr lang="sv-SE" sz="1050" dirty="0" err="1">
                <a:latin typeface="Garamond" pitchFamily="18" charset="0"/>
              </a:rPr>
              <a:t>blandit</a:t>
            </a:r>
            <a:r>
              <a:rPr lang="sv-SE" sz="1050" dirty="0">
                <a:latin typeface="Garamond" pitchFamily="18" charset="0"/>
              </a:rPr>
              <a:t> est </a:t>
            </a:r>
            <a:r>
              <a:rPr lang="sv-SE" sz="1050" dirty="0" err="1">
                <a:latin typeface="Garamond" pitchFamily="18" charset="0"/>
              </a:rPr>
              <a:t>dictum</a:t>
            </a:r>
            <a:r>
              <a:rPr lang="sv-SE" sz="1050" dirty="0">
                <a:latin typeface="Garamond" pitchFamily="18" charset="0"/>
              </a:rPr>
              <a:t>. </a:t>
            </a:r>
            <a:r>
              <a:rPr lang="sv-SE" sz="1050" dirty="0" err="1">
                <a:latin typeface="Garamond" pitchFamily="18" charset="0"/>
              </a:rPr>
              <a:t>Nulla</a:t>
            </a:r>
            <a:r>
              <a:rPr lang="sv-SE" sz="1050" dirty="0">
                <a:latin typeface="Garamond" pitchFamily="18" charset="0"/>
              </a:rPr>
              <a:t> </a:t>
            </a:r>
            <a:r>
              <a:rPr lang="sv-SE" sz="1050" dirty="0" err="1">
                <a:latin typeface="Garamond" pitchFamily="18" charset="0"/>
              </a:rPr>
              <a:t>rhoncus</a:t>
            </a:r>
            <a:r>
              <a:rPr lang="sv-SE" sz="1050" dirty="0">
                <a:latin typeface="Garamond" pitchFamily="18" charset="0"/>
              </a:rPr>
              <a:t> </a:t>
            </a:r>
            <a:r>
              <a:rPr lang="sv-SE" sz="1050" dirty="0" err="1">
                <a:latin typeface="Garamond" pitchFamily="18" charset="0"/>
              </a:rPr>
              <a:t>fringilla</a:t>
            </a:r>
            <a:r>
              <a:rPr lang="sv-SE" sz="1050" dirty="0">
                <a:latin typeface="Garamond" pitchFamily="18" charset="0"/>
              </a:rPr>
              <a:t> </a:t>
            </a:r>
            <a:r>
              <a:rPr lang="sv-SE" sz="1050" dirty="0" err="1">
                <a:latin typeface="Garamond" pitchFamily="18" charset="0"/>
              </a:rPr>
              <a:t>arcu</a:t>
            </a:r>
            <a:r>
              <a:rPr lang="sv-SE" sz="1050" dirty="0">
                <a:latin typeface="Garamond" pitchFamily="18" charset="0"/>
              </a:rPr>
              <a:t>, in </a:t>
            </a:r>
            <a:r>
              <a:rPr lang="sv-SE" sz="1050" dirty="0" err="1">
                <a:latin typeface="Garamond" pitchFamily="18" charset="0"/>
              </a:rPr>
              <a:t>sollicitudin</a:t>
            </a:r>
            <a:r>
              <a:rPr lang="sv-SE" sz="1050" dirty="0">
                <a:latin typeface="Garamond" pitchFamily="18" charset="0"/>
              </a:rPr>
              <a:t> </a:t>
            </a:r>
            <a:r>
              <a:rPr lang="sv-SE" sz="1050" dirty="0" err="1">
                <a:latin typeface="Garamond" pitchFamily="18" charset="0"/>
              </a:rPr>
              <a:t>nunc</a:t>
            </a:r>
            <a:r>
              <a:rPr lang="sv-SE" sz="1050" dirty="0">
                <a:latin typeface="Garamond" pitchFamily="18" charset="0"/>
              </a:rPr>
              <a:t> </a:t>
            </a:r>
            <a:r>
              <a:rPr lang="sv-SE" sz="1050" dirty="0" err="1">
                <a:latin typeface="Garamond" pitchFamily="18" charset="0"/>
              </a:rPr>
              <a:t>congue</a:t>
            </a:r>
            <a:r>
              <a:rPr lang="sv-SE" sz="1050" dirty="0">
                <a:latin typeface="Garamond" pitchFamily="18" charset="0"/>
              </a:rPr>
              <a:t> non. </a:t>
            </a:r>
            <a:r>
              <a:rPr lang="sv-SE" sz="1050" dirty="0" err="1">
                <a:latin typeface="Garamond" pitchFamily="18" charset="0"/>
              </a:rPr>
              <a:t>Maecenas</a:t>
            </a:r>
            <a:r>
              <a:rPr lang="sv-SE" sz="1050" dirty="0">
                <a:latin typeface="Garamond" pitchFamily="18" charset="0"/>
              </a:rPr>
              <a:t> sed erat eget </a:t>
            </a:r>
            <a:r>
              <a:rPr lang="sv-SE" sz="1050" dirty="0" err="1">
                <a:latin typeface="Garamond" pitchFamily="18" charset="0"/>
              </a:rPr>
              <a:t>sapien</a:t>
            </a:r>
            <a:r>
              <a:rPr lang="sv-SE" sz="1050" dirty="0">
                <a:latin typeface="Garamond" pitchFamily="18" charset="0"/>
              </a:rPr>
              <a:t> </a:t>
            </a:r>
            <a:r>
              <a:rPr lang="sv-SE" sz="1050" dirty="0" err="1">
                <a:latin typeface="Garamond" pitchFamily="18" charset="0"/>
              </a:rPr>
              <a:t>pellentesque</a:t>
            </a:r>
            <a:r>
              <a:rPr lang="sv-SE" sz="1050" dirty="0">
                <a:latin typeface="Garamond" pitchFamily="18" charset="0"/>
              </a:rPr>
              <a:t> </a:t>
            </a:r>
            <a:r>
              <a:rPr lang="sv-SE" sz="1050" dirty="0" err="1">
                <a:latin typeface="Garamond" pitchFamily="18" charset="0"/>
              </a:rPr>
              <a:t>fermentum</a:t>
            </a:r>
            <a:r>
              <a:rPr lang="sv-SE" sz="1050" dirty="0">
                <a:latin typeface="Garamond" pitchFamily="18" charset="0"/>
              </a:rPr>
              <a:t>. In porta, </a:t>
            </a:r>
            <a:r>
              <a:rPr lang="sv-SE" sz="1050" dirty="0" err="1">
                <a:latin typeface="Garamond" pitchFamily="18" charset="0"/>
              </a:rPr>
              <a:t>neque</a:t>
            </a:r>
            <a:r>
              <a:rPr lang="sv-SE" sz="1050" dirty="0">
                <a:latin typeface="Garamond" pitchFamily="18" charset="0"/>
              </a:rPr>
              <a:t> sed </a:t>
            </a:r>
            <a:r>
              <a:rPr lang="sv-SE" sz="1050" dirty="0" err="1">
                <a:latin typeface="Garamond" pitchFamily="18" charset="0"/>
              </a:rPr>
              <a:t>feugiat</a:t>
            </a:r>
            <a:r>
              <a:rPr lang="sv-SE" sz="1050" dirty="0">
                <a:latin typeface="Garamond" pitchFamily="18" charset="0"/>
              </a:rPr>
              <a:t> </a:t>
            </a:r>
            <a:r>
              <a:rPr lang="sv-SE" sz="1050" dirty="0" err="1">
                <a:latin typeface="Garamond" pitchFamily="18" charset="0"/>
              </a:rPr>
              <a:t>pharetra</a:t>
            </a:r>
            <a:r>
              <a:rPr lang="sv-SE" sz="1050" dirty="0">
                <a:latin typeface="Garamond" pitchFamily="18" charset="0"/>
              </a:rPr>
              <a:t>, </a:t>
            </a:r>
            <a:r>
              <a:rPr lang="sv-SE" sz="1050" dirty="0" err="1">
                <a:latin typeface="Garamond" pitchFamily="18" charset="0"/>
              </a:rPr>
              <a:t>sem</a:t>
            </a:r>
            <a:r>
              <a:rPr lang="sv-SE" sz="1050" dirty="0">
                <a:latin typeface="Garamond" pitchFamily="18" charset="0"/>
              </a:rPr>
              <a:t> </a:t>
            </a:r>
            <a:r>
              <a:rPr lang="sv-SE" sz="1050" dirty="0" err="1">
                <a:latin typeface="Garamond" pitchFamily="18" charset="0"/>
              </a:rPr>
              <a:t>dolor</a:t>
            </a:r>
            <a:r>
              <a:rPr lang="sv-SE" sz="1050" dirty="0">
                <a:latin typeface="Garamond" pitchFamily="18" charset="0"/>
              </a:rPr>
              <a:t> </a:t>
            </a:r>
            <a:r>
              <a:rPr lang="sv-SE" sz="1050" dirty="0" err="1">
                <a:latin typeface="Garamond" pitchFamily="18" charset="0"/>
              </a:rPr>
              <a:t>faucibus</a:t>
            </a:r>
            <a:r>
              <a:rPr lang="sv-SE" sz="1050" dirty="0">
                <a:latin typeface="Garamond" pitchFamily="18" charset="0"/>
              </a:rPr>
              <a:t> </a:t>
            </a:r>
            <a:r>
              <a:rPr lang="sv-SE" sz="1050" dirty="0" err="1">
                <a:latin typeface="Garamond" pitchFamily="18" charset="0"/>
              </a:rPr>
              <a:t>neque</a:t>
            </a:r>
            <a:r>
              <a:rPr lang="sv-SE" sz="1050" dirty="0">
                <a:latin typeface="Garamond" pitchFamily="18" charset="0"/>
              </a:rPr>
              <a:t>, </a:t>
            </a:r>
            <a:r>
              <a:rPr lang="sv-SE" sz="1050" dirty="0" err="1">
                <a:latin typeface="Garamond" pitchFamily="18" charset="0"/>
              </a:rPr>
              <a:t>ac</a:t>
            </a:r>
            <a:r>
              <a:rPr lang="sv-SE" sz="1050" dirty="0">
                <a:latin typeface="Garamond" pitchFamily="18" charset="0"/>
              </a:rPr>
              <a:t> porttitor </a:t>
            </a:r>
            <a:r>
              <a:rPr lang="sv-SE" sz="1050" dirty="0" err="1">
                <a:latin typeface="Garamond" pitchFamily="18" charset="0"/>
              </a:rPr>
              <a:t>nibh</a:t>
            </a:r>
            <a:r>
              <a:rPr lang="sv-SE" sz="1050" dirty="0">
                <a:latin typeface="Garamond" pitchFamily="18" charset="0"/>
              </a:rPr>
              <a:t> </a:t>
            </a:r>
            <a:r>
              <a:rPr lang="sv-SE" sz="1050" dirty="0" err="1">
                <a:latin typeface="Garamond" pitchFamily="18" charset="0"/>
              </a:rPr>
              <a:t>quam</a:t>
            </a:r>
            <a:r>
              <a:rPr lang="sv-SE" sz="1050" dirty="0">
                <a:latin typeface="Garamond" pitchFamily="18" charset="0"/>
              </a:rPr>
              <a:t> </a:t>
            </a:r>
            <a:r>
              <a:rPr lang="sv-SE" sz="1050" dirty="0" err="1">
                <a:latin typeface="Garamond" pitchFamily="18" charset="0"/>
              </a:rPr>
              <a:t>nec</a:t>
            </a:r>
            <a:r>
              <a:rPr lang="sv-SE" sz="1050" dirty="0">
                <a:latin typeface="Garamond" pitchFamily="18" charset="0"/>
              </a:rPr>
              <a:t> </a:t>
            </a:r>
            <a:r>
              <a:rPr lang="sv-SE" sz="1050" dirty="0" err="1">
                <a:latin typeface="Garamond" pitchFamily="18" charset="0"/>
              </a:rPr>
              <a:t>velit</a:t>
            </a:r>
            <a:r>
              <a:rPr lang="sv-SE" sz="1050" dirty="0">
                <a:latin typeface="Garamond" pitchFamily="18" charset="0"/>
              </a:rPr>
              <a:t>. </a:t>
            </a:r>
            <a:r>
              <a:rPr lang="sv-SE" sz="1050" dirty="0" err="1">
                <a:latin typeface="Garamond" pitchFamily="18" charset="0"/>
              </a:rPr>
              <a:t>Pellentesque</a:t>
            </a:r>
            <a:r>
              <a:rPr lang="sv-SE" sz="1050" dirty="0">
                <a:latin typeface="Garamond" pitchFamily="18" charset="0"/>
              </a:rPr>
              <a:t> </a:t>
            </a:r>
            <a:r>
              <a:rPr lang="sv-SE" sz="1050" dirty="0" err="1">
                <a:latin typeface="Garamond" pitchFamily="18" charset="0"/>
              </a:rPr>
              <a:t>fermentum</a:t>
            </a:r>
            <a:r>
              <a:rPr lang="sv-SE" sz="1050" dirty="0">
                <a:latin typeface="Garamond" pitchFamily="18" charset="0"/>
              </a:rPr>
              <a:t> </a:t>
            </a:r>
            <a:r>
              <a:rPr lang="sv-SE" sz="1050" dirty="0" err="1">
                <a:latin typeface="Garamond" pitchFamily="18" charset="0"/>
              </a:rPr>
              <a:t>sagittis</a:t>
            </a:r>
            <a:r>
              <a:rPr lang="sv-SE" sz="1050" dirty="0">
                <a:latin typeface="Garamond" pitchFamily="18" charset="0"/>
              </a:rPr>
              <a:t> libero, </a:t>
            </a:r>
            <a:r>
              <a:rPr lang="sv-SE" sz="1050" dirty="0" err="1">
                <a:latin typeface="Garamond" pitchFamily="18" charset="0"/>
              </a:rPr>
              <a:t>quis</a:t>
            </a:r>
            <a:r>
              <a:rPr lang="sv-SE" sz="1050" dirty="0">
                <a:latin typeface="Garamond" pitchFamily="18" charset="0"/>
              </a:rPr>
              <a:t> </a:t>
            </a:r>
            <a:r>
              <a:rPr lang="sv-SE" sz="1050" dirty="0" err="1">
                <a:latin typeface="Garamond" pitchFamily="18" charset="0"/>
              </a:rPr>
              <a:t>sodales</a:t>
            </a:r>
            <a:r>
              <a:rPr lang="sv-SE" sz="1050" dirty="0">
                <a:latin typeface="Garamond" pitchFamily="18" charset="0"/>
              </a:rPr>
              <a:t> </a:t>
            </a:r>
            <a:r>
              <a:rPr lang="sv-SE" sz="1050" dirty="0" err="1">
                <a:latin typeface="Garamond" pitchFamily="18" charset="0"/>
              </a:rPr>
              <a:t>lacus</a:t>
            </a:r>
            <a:r>
              <a:rPr lang="sv-SE" sz="1050" dirty="0">
                <a:latin typeface="Garamond" pitchFamily="18" charset="0"/>
              </a:rPr>
              <a:t> </a:t>
            </a:r>
            <a:r>
              <a:rPr lang="sv-SE" sz="1050" dirty="0" err="1">
                <a:latin typeface="Garamond" pitchFamily="18" charset="0"/>
              </a:rPr>
              <a:t>convallis</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a:latin typeface="Garamond" pitchFamily="18" charset="0"/>
              </a:rPr>
              <a:t>amet</a:t>
            </a:r>
            <a:r>
              <a:rPr lang="sv-SE" sz="1050" dirty="0">
                <a:latin typeface="Garamond" pitchFamily="18" charset="0"/>
              </a:rPr>
              <a:t>. </a:t>
            </a:r>
            <a:r>
              <a:rPr lang="sv-SE" sz="1050" dirty="0" err="1">
                <a:latin typeface="Garamond" pitchFamily="18" charset="0"/>
              </a:rPr>
              <a:t>Duis</a:t>
            </a:r>
            <a:r>
              <a:rPr lang="sv-SE" sz="1050" dirty="0">
                <a:latin typeface="Garamond" pitchFamily="18" charset="0"/>
              </a:rPr>
              <a:t> </a:t>
            </a:r>
            <a:r>
              <a:rPr lang="sv-SE" sz="1050" dirty="0" err="1">
                <a:latin typeface="Garamond" pitchFamily="18" charset="0"/>
              </a:rPr>
              <a:t>ultrices</a:t>
            </a:r>
            <a:r>
              <a:rPr lang="sv-SE" sz="1050" dirty="0">
                <a:latin typeface="Garamond" pitchFamily="18" charset="0"/>
              </a:rPr>
              <a:t> </a:t>
            </a:r>
            <a:r>
              <a:rPr lang="sv-SE" sz="1050" dirty="0" err="1">
                <a:latin typeface="Garamond" pitchFamily="18" charset="0"/>
              </a:rPr>
              <a:t>leo</a:t>
            </a:r>
            <a:r>
              <a:rPr lang="sv-SE" sz="1050" dirty="0">
                <a:latin typeface="Garamond" pitchFamily="18" charset="0"/>
              </a:rPr>
              <a:t> ut mi </a:t>
            </a:r>
            <a:r>
              <a:rPr lang="sv-SE" sz="1050" dirty="0" err="1">
                <a:latin typeface="Garamond" pitchFamily="18" charset="0"/>
              </a:rPr>
              <a:t>ullamcorper</a:t>
            </a:r>
            <a:r>
              <a:rPr lang="sv-SE" sz="1050" dirty="0">
                <a:latin typeface="Garamond" pitchFamily="18" charset="0"/>
              </a:rPr>
              <a:t> id </a:t>
            </a:r>
            <a:r>
              <a:rPr lang="sv-SE" sz="1050" dirty="0" err="1">
                <a:latin typeface="Garamond" pitchFamily="18" charset="0"/>
              </a:rPr>
              <a:t>scelerisque</a:t>
            </a:r>
            <a:r>
              <a:rPr lang="sv-SE" sz="1050" dirty="0">
                <a:latin typeface="Garamond" pitchFamily="18" charset="0"/>
              </a:rPr>
              <a:t> </a:t>
            </a:r>
            <a:r>
              <a:rPr lang="sv-SE" sz="1050" dirty="0" err="1">
                <a:latin typeface="Garamond" pitchFamily="18" charset="0"/>
              </a:rPr>
              <a:t>purus</a:t>
            </a:r>
            <a:r>
              <a:rPr lang="sv-SE" sz="1050" dirty="0">
                <a:latin typeface="Garamond" pitchFamily="18" charset="0"/>
              </a:rPr>
              <a:t> gravida. Cras </a:t>
            </a:r>
            <a:r>
              <a:rPr lang="sv-SE" sz="1050" dirty="0" err="1">
                <a:latin typeface="Garamond" pitchFamily="18" charset="0"/>
              </a:rPr>
              <a:t>arcu</a:t>
            </a:r>
            <a:r>
              <a:rPr lang="sv-SE" sz="1050" dirty="0">
                <a:latin typeface="Garamond" pitchFamily="18" charset="0"/>
              </a:rPr>
              <a:t> urna, </a:t>
            </a:r>
            <a:r>
              <a:rPr lang="sv-SE" sz="1050" dirty="0" err="1">
                <a:latin typeface="Garamond" pitchFamily="18" charset="0"/>
              </a:rPr>
              <a:t>bibendum</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a:latin typeface="Garamond" pitchFamily="18" charset="0"/>
              </a:rPr>
              <a:t>amet</a:t>
            </a:r>
            <a:r>
              <a:rPr lang="sv-SE" sz="1050" dirty="0">
                <a:latin typeface="Garamond" pitchFamily="18" charset="0"/>
              </a:rPr>
              <a:t> </a:t>
            </a:r>
            <a:r>
              <a:rPr lang="sv-SE" sz="1050" dirty="0" err="1">
                <a:latin typeface="Garamond" pitchFamily="18" charset="0"/>
              </a:rPr>
              <a:t>rhoncus</a:t>
            </a:r>
            <a:r>
              <a:rPr lang="sv-SE" sz="1050" dirty="0">
                <a:latin typeface="Garamond" pitchFamily="18" charset="0"/>
              </a:rPr>
              <a:t> </a:t>
            </a:r>
            <a:r>
              <a:rPr lang="sv-SE" sz="1050" dirty="0" err="1">
                <a:latin typeface="Garamond" pitchFamily="18" charset="0"/>
              </a:rPr>
              <a:t>nec</a:t>
            </a:r>
            <a:r>
              <a:rPr lang="sv-SE" sz="1050" dirty="0">
                <a:latin typeface="Garamond" pitchFamily="18" charset="0"/>
              </a:rPr>
              <a:t>, </a:t>
            </a:r>
            <a:r>
              <a:rPr lang="sv-SE" sz="1050" dirty="0" err="1">
                <a:latin typeface="Garamond" pitchFamily="18" charset="0"/>
              </a:rPr>
              <a:t>accumsan</a:t>
            </a:r>
            <a:r>
              <a:rPr lang="sv-SE" sz="1050" dirty="0">
                <a:latin typeface="Garamond" pitchFamily="18" charset="0"/>
              </a:rPr>
              <a:t> eget </a:t>
            </a:r>
            <a:r>
              <a:rPr lang="sv-SE" sz="1050" dirty="0" err="1">
                <a:latin typeface="Garamond" pitchFamily="18" charset="0"/>
              </a:rPr>
              <a:t>leo</a:t>
            </a:r>
            <a:r>
              <a:rPr lang="sv-SE" sz="1050" dirty="0">
                <a:latin typeface="Garamond" pitchFamily="18" charset="0"/>
              </a:rPr>
              <a:t>. </a:t>
            </a:r>
            <a:r>
              <a:rPr lang="sv-SE" sz="1050" dirty="0" err="1">
                <a:latin typeface="Garamond" pitchFamily="18" charset="0"/>
              </a:rPr>
              <a:t>Vivamus</a:t>
            </a:r>
            <a:r>
              <a:rPr lang="sv-SE" sz="1050" dirty="0">
                <a:latin typeface="Garamond" pitchFamily="18" charset="0"/>
              </a:rPr>
              <a:t> </a:t>
            </a:r>
            <a:r>
              <a:rPr lang="sv-SE" sz="1050" dirty="0" err="1">
                <a:latin typeface="Garamond" pitchFamily="18" charset="0"/>
              </a:rPr>
              <a:t>interdum</a:t>
            </a:r>
            <a:r>
              <a:rPr lang="sv-SE" sz="1050" dirty="0">
                <a:latin typeface="Garamond" pitchFamily="18" charset="0"/>
              </a:rPr>
              <a:t>, </a:t>
            </a:r>
            <a:r>
              <a:rPr lang="sv-SE" sz="1050" dirty="0" err="1">
                <a:latin typeface="Garamond" pitchFamily="18" charset="0"/>
              </a:rPr>
              <a:t>lectus</a:t>
            </a:r>
            <a:r>
              <a:rPr lang="sv-SE" sz="1050" dirty="0">
                <a:latin typeface="Garamond" pitchFamily="18" charset="0"/>
              </a:rPr>
              <a:t> vitae </a:t>
            </a:r>
            <a:r>
              <a:rPr lang="sv-SE" sz="1050" dirty="0" err="1">
                <a:latin typeface="Garamond" pitchFamily="18" charset="0"/>
              </a:rPr>
              <a:t>imperdiet</a:t>
            </a:r>
            <a:r>
              <a:rPr lang="sv-SE" sz="1050" dirty="0">
                <a:latin typeface="Garamond" pitchFamily="18" charset="0"/>
              </a:rPr>
              <a:t> </a:t>
            </a:r>
            <a:r>
              <a:rPr lang="sv-SE" sz="1050" dirty="0" err="1">
                <a:latin typeface="Garamond" pitchFamily="18" charset="0"/>
              </a:rPr>
              <a:t>aliquet</a:t>
            </a:r>
            <a:r>
              <a:rPr lang="sv-SE" sz="1050" dirty="0">
                <a:latin typeface="Garamond" pitchFamily="18" charset="0"/>
              </a:rPr>
              <a:t>, </a:t>
            </a:r>
            <a:r>
              <a:rPr lang="sv-SE" sz="1050" dirty="0" err="1">
                <a:latin typeface="Garamond" pitchFamily="18" charset="0"/>
              </a:rPr>
              <a:t>sem</a:t>
            </a:r>
            <a:r>
              <a:rPr lang="sv-SE" sz="1050" dirty="0">
                <a:latin typeface="Garamond" pitchFamily="18" charset="0"/>
              </a:rPr>
              <a:t> </a:t>
            </a:r>
            <a:r>
              <a:rPr lang="sv-SE" sz="1050" dirty="0" err="1">
                <a:latin typeface="Garamond" pitchFamily="18" charset="0"/>
              </a:rPr>
              <a:t>sapien</a:t>
            </a:r>
            <a:r>
              <a:rPr lang="sv-SE" sz="1050" dirty="0">
                <a:latin typeface="Garamond" pitchFamily="18" charset="0"/>
              </a:rPr>
              <a:t> </a:t>
            </a:r>
            <a:r>
              <a:rPr lang="sv-SE" sz="1050" dirty="0" err="1">
                <a:latin typeface="Garamond" pitchFamily="18" charset="0"/>
              </a:rPr>
              <a:t>elementum</a:t>
            </a:r>
            <a:r>
              <a:rPr lang="sv-SE" sz="1050" dirty="0">
                <a:latin typeface="Garamond" pitchFamily="18" charset="0"/>
              </a:rPr>
              <a:t> </a:t>
            </a:r>
            <a:r>
              <a:rPr lang="sv-SE" sz="1050" dirty="0" err="1">
                <a:latin typeface="Garamond" pitchFamily="18" charset="0"/>
              </a:rPr>
              <a:t>sem</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a:latin typeface="Garamond" pitchFamily="18" charset="0"/>
              </a:rPr>
              <a:t>amet</a:t>
            </a:r>
            <a:r>
              <a:rPr lang="sv-SE" sz="1050" dirty="0">
                <a:latin typeface="Garamond" pitchFamily="18" charset="0"/>
              </a:rPr>
              <a:t> </a:t>
            </a:r>
            <a:r>
              <a:rPr lang="sv-SE" sz="1050" dirty="0" err="1">
                <a:latin typeface="Garamond" pitchFamily="18" charset="0"/>
              </a:rPr>
              <a:t>eleifend</a:t>
            </a:r>
            <a:r>
              <a:rPr lang="sv-SE" sz="1050" dirty="0">
                <a:latin typeface="Garamond" pitchFamily="18" charset="0"/>
              </a:rPr>
              <a:t> </a:t>
            </a:r>
            <a:r>
              <a:rPr lang="sv-SE" sz="1050" dirty="0" err="1">
                <a:latin typeface="Garamond" pitchFamily="18" charset="0"/>
              </a:rPr>
              <a:t>augue</a:t>
            </a:r>
            <a:r>
              <a:rPr lang="sv-SE" sz="1050" dirty="0">
                <a:latin typeface="Garamond" pitchFamily="18" charset="0"/>
              </a:rPr>
              <a:t> urna </a:t>
            </a:r>
            <a:r>
              <a:rPr lang="sv-SE" sz="1050" dirty="0" err="1">
                <a:latin typeface="Garamond" pitchFamily="18" charset="0"/>
              </a:rPr>
              <a:t>quis</a:t>
            </a:r>
            <a:r>
              <a:rPr lang="sv-SE" sz="1050" dirty="0">
                <a:latin typeface="Garamond" pitchFamily="18" charset="0"/>
              </a:rPr>
              <a:t> </a:t>
            </a:r>
            <a:r>
              <a:rPr lang="sv-SE" sz="1050" dirty="0" err="1">
                <a:latin typeface="Garamond" pitchFamily="18" charset="0"/>
              </a:rPr>
              <a:t>nisl</a:t>
            </a:r>
            <a:r>
              <a:rPr lang="sv-SE" sz="1050" dirty="0">
                <a:latin typeface="Garamond" pitchFamily="18" charset="0"/>
              </a:rPr>
              <a:t>. </a:t>
            </a:r>
            <a:r>
              <a:rPr lang="sv-SE" sz="1050" dirty="0" err="1">
                <a:latin typeface="Garamond" pitchFamily="18" charset="0"/>
              </a:rPr>
              <a:t>Fusce</a:t>
            </a:r>
            <a:r>
              <a:rPr lang="sv-SE" sz="1050" dirty="0">
                <a:latin typeface="Garamond" pitchFamily="18" charset="0"/>
              </a:rPr>
              <a:t> </a:t>
            </a:r>
            <a:r>
              <a:rPr lang="sv-SE" sz="1050" dirty="0" err="1">
                <a:latin typeface="Garamond" pitchFamily="18" charset="0"/>
              </a:rPr>
              <a:t>quam</a:t>
            </a:r>
            <a:r>
              <a:rPr lang="sv-SE" sz="1050" dirty="0">
                <a:latin typeface="Garamond" pitchFamily="18" charset="0"/>
              </a:rPr>
              <a:t> </a:t>
            </a:r>
            <a:r>
              <a:rPr lang="sv-SE" sz="1050" dirty="0" err="1">
                <a:latin typeface="Garamond" pitchFamily="18" charset="0"/>
              </a:rPr>
              <a:t>sapien</a:t>
            </a:r>
            <a:r>
              <a:rPr lang="sv-SE" sz="1050" dirty="0">
                <a:latin typeface="Garamond" pitchFamily="18" charset="0"/>
              </a:rPr>
              <a:t>, </a:t>
            </a:r>
            <a:r>
              <a:rPr lang="sv-SE" sz="1050" dirty="0" err="1">
                <a:latin typeface="Garamond" pitchFamily="18" charset="0"/>
              </a:rPr>
              <a:t>ornare</a:t>
            </a:r>
            <a:r>
              <a:rPr lang="sv-SE" sz="1050" dirty="0">
                <a:latin typeface="Garamond" pitchFamily="18" charset="0"/>
              </a:rPr>
              <a:t> non </a:t>
            </a:r>
            <a:r>
              <a:rPr lang="sv-SE" sz="1050" dirty="0" err="1">
                <a:latin typeface="Garamond" pitchFamily="18" charset="0"/>
              </a:rPr>
              <a:t>vehicula</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a:latin typeface="Garamond" pitchFamily="18" charset="0"/>
              </a:rPr>
              <a:t>amet</a:t>
            </a:r>
            <a:r>
              <a:rPr lang="sv-SE" sz="1050" dirty="0">
                <a:latin typeface="Garamond" pitchFamily="18" charset="0"/>
              </a:rPr>
              <a:t>, </a:t>
            </a:r>
            <a:r>
              <a:rPr lang="sv-SE" sz="1050" dirty="0" err="1">
                <a:latin typeface="Garamond" pitchFamily="18" charset="0"/>
              </a:rPr>
              <a:t>vehicula</a:t>
            </a:r>
            <a:r>
              <a:rPr lang="sv-SE" sz="1050" dirty="0">
                <a:latin typeface="Garamond" pitchFamily="18" charset="0"/>
              </a:rPr>
              <a:t> in </a:t>
            </a:r>
            <a:r>
              <a:rPr lang="sv-SE" sz="1050" dirty="0" err="1">
                <a:latin typeface="Garamond" pitchFamily="18" charset="0"/>
              </a:rPr>
              <a:t>turpis</a:t>
            </a:r>
            <a:r>
              <a:rPr lang="sv-SE" sz="1050" dirty="0">
                <a:latin typeface="Garamond" pitchFamily="18" charset="0"/>
              </a:rPr>
              <a:t>. </a:t>
            </a:r>
            <a:r>
              <a:rPr lang="sv-SE" sz="1050" dirty="0" err="1">
                <a:latin typeface="Garamond" pitchFamily="18" charset="0"/>
              </a:rPr>
              <a:t>Nunc</a:t>
            </a:r>
            <a:r>
              <a:rPr lang="sv-SE" sz="1050" dirty="0">
                <a:latin typeface="Garamond" pitchFamily="18" charset="0"/>
              </a:rPr>
              <a:t> non porttitor eros. </a:t>
            </a:r>
            <a:r>
              <a:rPr lang="sv-SE" sz="1050" dirty="0" err="1">
                <a:latin typeface="Garamond" pitchFamily="18" charset="0"/>
              </a:rPr>
              <a:t>Donec</a:t>
            </a:r>
            <a:r>
              <a:rPr lang="sv-SE" sz="1050" dirty="0">
                <a:latin typeface="Garamond" pitchFamily="18" charset="0"/>
              </a:rPr>
              <a:t> </a:t>
            </a:r>
            <a:r>
              <a:rPr lang="sv-SE" sz="1050" dirty="0" err="1">
                <a:latin typeface="Garamond" pitchFamily="18" charset="0"/>
              </a:rPr>
              <a:t>consectetur</a:t>
            </a:r>
            <a:r>
              <a:rPr lang="sv-SE" sz="1050" dirty="0">
                <a:latin typeface="Garamond" pitchFamily="18" charset="0"/>
              </a:rPr>
              <a:t> </a:t>
            </a:r>
            <a:r>
              <a:rPr lang="sv-SE" sz="1050" dirty="0" err="1">
                <a:latin typeface="Garamond" pitchFamily="18" charset="0"/>
              </a:rPr>
              <a:t>enim</a:t>
            </a:r>
            <a:r>
              <a:rPr lang="sv-SE" sz="1050" dirty="0">
                <a:latin typeface="Garamond" pitchFamily="18" charset="0"/>
              </a:rPr>
              <a:t> id </a:t>
            </a:r>
            <a:r>
              <a:rPr lang="sv-SE" sz="1050" dirty="0" err="1">
                <a:latin typeface="Garamond" pitchFamily="18" charset="0"/>
              </a:rPr>
              <a:t>lectus</a:t>
            </a:r>
            <a:r>
              <a:rPr lang="sv-SE" sz="1050" dirty="0">
                <a:latin typeface="Garamond" pitchFamily="18" charset="0"/>
              </a:rPr>
              <a:t> </a:t>
            </a:r>
            <a:r>
              <a:rPr lang="sv-SE" sz="1050" dirty="0" err="1">
                <a:latin typeface="Garamond" pitchFamily="18" charset="0"/>
              </a:rPr>
              <a:t>fermentum</a:t>
            </a:r>
            <a:r>
              <a:rPr lang="sv-SE" sz="1050" dirty="0">
                <a:latin typeface="Garamond" pitchFamily="18" charset="0"/>
              </a:rPr>
              <a:t> </a:t>
            </a:r>
            <a:r>
              <a:rPr lang="sv-SE" sz="1050" dirty="0" err="1">
                <a:latin typeface="Garamond" pitchFamily="18" charset="0"/>
              </a:rPr>
              <a:t>iaculis</a:t>
            </a:r>
            <a:r>
              <a:rPr lang="sv-SE" sz="1050" dirty="0">
                <a:latin typeface="Garamond" pitchFamily="18" charset="0"/>
              </a:rPr>
              <a:t>. </a:t>
            </a:r>
            <a:r>
              <a:rPr lang="sv-SE" sz="1050" dirty="0" err="1">
                <a:latin typeface="Garamond" pitchFamily="18" charset="0"/>
              </a:rPr>
              <a:t>Vivamus</a:t>
            </a:r>
            <a:r>
              <a:rPr lang="sv-SE" sz="1050" dirty="0">
                <a:latin typeface="Garamond" pitchFamily="18" charset="0"/>
              </a:rPr>
              <a:t> </a:t>
            </a:r>
            <a:r>
              <a:rPr lang="sv-SE" sz="1050" dirty="0" err="1">
                <a:latin typeface="Garamond" pitchFamily="18" charset="0"/>
              </a:rPr>
              <a:t>pulvinar</a:t>
            </a:r>
            <a:r>
              <a:rPr lang="sv-SE" sz="1050" dirty="0">
                <a:latin typeface="Garamond" pitchFamily="18" charset="0"/>
              </a:rPr>
              <a:t> </a:t>
            </a:r>
            <a:r>
              <a:rPr lang="sv-SE" sz="1050" dirty="0" err="1">
                <a:latin typeface="Garamond" pitchFamily="18" charset="0"/>
              </a:rPr>
              <a:t>malesuada</a:t>
            </a:r>
            <a:r>
              <a:rPr lang="sv-SE" sz="1050" dirty="0">
                <a:latin typeface="Garamond" pitchFamily="18" charset="0"/>
              </a:rPr>
              <a:t> </a:t>
            </a:r>
            <a:r>
              <a:rPr lang="sv-SE" sz="1050" dirty="0" err="1">
                <a:latin typeface="Garamond" pitchFamily="18" charset="0"/>
              </a:rPr>
              <a:t>turpis</a:t>
            </a:r>
            <a:r>
              <a:rPr lang="sv-SE" sz="1050" dirty="0">
                <a:latin typeface="Garamond" pitchFamily="18" charset="0"/>
              </a:rPr>
              <a:t>, sed </a:t>
            </a:r>
            <a:r>
              <a:rPr lang="sv-SE" sz="1050" dirty="0" err="1">
                <a:latin typeface="Garamond" pitchFamily="18" charset="0"/>
              </a:rPr>
              <a:t>cursus</a:t>
            </a:r>
            <a:r>
              <a:rPr lang="sv-SE" sz="1050" dirty="0">
                <a:latin typeface="Garamond" pitchFamily="18" charset="0"/>
              </a:rPr>
              <a:t> ante </a:t>
            </a:r>
            <a:r>
              <a:rPr lang="sv-SE" sz="1050" dirty="0" err="1">
                <a:latin typeface="Garamond" pitchFamily="18" charset="0"/>
              </a:rPr>
              <a:t>convallis</a:t>
            </a:r>
            <a:r>
              <a:rPr lang="sv-SE" sz="1050" dirty="0">
                <a:latin typeface="Garamond" pitchFamily="18" charset="0"/>
              </a:rPr>
              <a:t> eget. </a:t>
            </a:r>
            <a:r>
              <a:rPr lang="sv-SE" sz="1050" dirty="0" err="1">
                <a:latin typeface="Garamond" pitchFamily="18" charset="0"/>
              </a:rPr>
              <a:t>Aenean</a:t>
            </a:r>
            <a:r>
              <a:rPr lang="sv-SE" sz="1050" dirty="0">
                <a:latin typeface="Garamond" pitchFamily="18" charset="0"/>
              </a:rPr>
              <a:t> </a:t>
            </a:r>
            <a:r>
              <a:rPr lang="sv-SE" sz="1050" dirty="0" err="1">
                <a:latin typeface="Garamond" pitchFamily="18" charset="0"/>
              </a:rPr>
              <a:t>pretium</a:t>
            </a:r>
            <a:r>
              <a:rPr lang="sv-SE" sz="1050" dirty="0">
                <a:latin typeface="Garamond" pitchFamily="18" charset="0"/>
              </a:rPr>
              <a:t> </a:t>
            </a:r>
            <a:r>
              <a:rPr lang="sv-SE" sz="1050" dirty="0" err="1">
                <a:latin typeface="Garamond" pitchFamily="18" charset="0"/>
              </a:rPr>
              <a:t>nisi</a:t>
            </a:r>
            <a:r>
              <a:rPr lang="sv-SE" sz="1050" dirty="0">
                <a:latin typeface="Garamond" pitchFamily="18" charset="0"/>
              </a:rPr>
              <a:t> sed ante </a:t>
            </a:r>
            <a:r>
              <a:rPr lang="sv-SE" sz="1050" dirty="0" err="1">
                <a:latin typeface="Garamond" pitchFamily="18" charset="0"/>
              </a:rPr>
              <a:t>congue</a:t>
            </a:r>
            <a:r>
              <a:rPr lang="sv-SE" sz="1050" dirty="0">
                <a:latin typeface="Garamond" pitchFamily="18" charset="0"/>
              </a:rPr>
              <a:t> </a:t>
            </a:r>
            <a:r>
              <a:rPr lang="sv-SE" sz="1050" dirty="0" err="1">
                <a:latin typeface="Garamond" pitchFamily="18" charset="0"/>
              </a:rPr>
              <a:t>lobortis</a:t>
            </a:r>
            <a:r>
              <a:rPr lang="sv-SE" sz="1050" dirty="0">
                <a:latin typeface="Garamond" pitchFamily="18" charset="0"/>
              </a:rPr>
              <a:t>.</a:t>
            </a:r>
          </a:p>
          <a:p>
            <a:pPr algn="just"/>
            <a:r>
              <a:rPr lang="sv-SE" sz="1050" dirty="0" err="1">
                <a:latin typeface="Garamond" pitchFamily="18" charset="0"/>
              </a:rPr>
              <a:t>Duis</a:t>
            </a:r>
            <a:r>
              <a:rPr lang="sv-SE" sz="1050" dirty="0">
                <a:latin typeface="Garamond" pitchFamily="18" charset="0"/>
              </a:rPr>
              <a:t> </a:t>
            </a:r>
            <a:r>
              <a:rPr lang="sv-SE" sz="1050" dirty="0" err="1">
                <a:latin typeface="Garamond" pitchFamily="18" charset="0"/>
              </a:rPr>
              <a:t>sagittis</a:t>
            </a:r>
            <a:r>
              <a:rPr lang="sv-SE" sz="1050" dirty="0">
                <a:latin typeface="Garamond" pitchFamily="18" charset="0"/>
              </a:rPr>
              <a:t>, </a:t>
            </a:r>
            <a:r>
              <a:rPr lang="sv-SE" sz="1050" dirty="0" err="1">
                <a:latin typeface="Garamond" pitchFamily="18" charset="0"/>
              </a:rPr>
              <a:t>tellus</a:t>
            </a:r>
            <a:r>
              <a:rPr lang="sv-SE" sz="1050" dirty="0">
                <a:latin typeface="Garamond" pitchFamily="18" charset="0"/>
              </a:rPr>
              <a:t> at </a:t>
            </a:r>
            <a:r>
              <a:rPr lang="sv-SE" sz="1050" dirty="0" err="1">
                <a:latin typeface="Garamond" pitchFamily="18" charset="0"/>
              </a:rPr>
              <a:t>euismod</a:t>
            </a:r>
            <a:r>
              <a:rPr lang="sv-SE" sz="1050" dirty="0">
                <a:latin typeface="Garamond" pitchFamily="18" charset="0"/>
              </a:rPr>
              <a:t> </a:t>
            </a:r>
            <a:r>
              <a:rPr lang="sv-SE" sz="1050" dirty="0" err="1">
                <a:latin typeface="Garamond" pitchFamily="18" charset="0"/>
              </a:rPr>
              <a:t>molestie</a:t>
            </a:r>
            <a:r>
              <a:rPr lang="sv-SE" sz="1050" dirty="0">
                <a:latin typeface="Garamond" pitchFamily="18" charset="0"/>
              </a:rPr>
              <a:t>, elit </a:t>
            </a:r>
            <a:r>
              <a:rPr lang="sv-SE" sz="1050" dirty="0" err="1">
                <a:latin typeface="Garamond" pitchFamily="18" charset="0"/>
              </a:rPr>
              <a:t>purus</a:t>
            </a:r>
            <a:r>
              <a:rPr lang="sv-SE" sz="1050" dirty="0">
                <a:latin typeface="Garamond" pitchFamily="18" charset="0"/>
              </a:rPr>
              <a:t> placerat urna, </a:t>
            </a:r>
            <a:r>
              <a:rPr lang="sv-SE" sz="1050" dirty="0" err="1">
                <a:latin typeface="Garamond" pitchFamily="18" charset="0"/>
              </a:rPr>
              <a:t>ac</a:t>
            </a:r>
            <a:r>
              <a:rPr lang="sv-SE" sz="1050" dirty="0">
                <a:latin typeface="Garamond" pitchFamily="18" charset="0"/>
              </a:rPr>
              <a:t> </a:t>
            </a:r>
            <a:r>
              <a:rPr lang="sv-SE" sz="1050" dirty="0" err="1">
                <a:latin typeface="Garamond" pitchFamily="18" charset="0"/>
              </a:rPr>
              <a:t>mattis</a:t>
            </a:r>
            <a:r>
              <a:rPr lang="sv-SE" sz="1050" dirty="0">
                <a:latin typeface="Garamond" pitchFamily="18" charset="0"/>
              </a:rPr>
              <a:t> </a:t>
            </a:r>
            <a:r>
              <a:rPr lang="sv-SE" sz="1050" dirty="0" err="1">
                <a:latin typeface="Garamond" pitchFamily="18" charset="0"/>
              </a:rPr>
              <a:t>tellus</a:t>
            </a:r>
            <a:r>
              <a:rPr lang="sv-SE" sz="1050" dirty="0">
                <a:latin typeface="Garamond" pitchFamily="18" charset="0"/>
              </a:rPr>
              <a:t> </a:t>
            </a:r>
            <a:r>
              <a:rPr lang="sv-SE" sz="1050" dirty="0" err="1">
                <a:latin typeface="Garamond" pitchFamily="18" charset="0"/>
              </a:rPr>
              <a:t>nunc</a:t>
            </a:r>
            <a:r>
              <a:rPr lang="sv-SE" sz="1050" dirty="0">
                <a:latin typeface="Garamond" pitchFamily="18" charset="0"/>
              </a:rPr>
              <a:t> </a:t>
            </a:r>
            <a:r>
              <a:rPr lang="sv-SE" sz="1050" dirty="0" err="1">
                <a:latin typeface="Garamond" pitchFamily="18" charset="0"/>
              </a:rPr>
              <a:t>nec</a:t>
            </a:r>
            <a:r>
              <a:rPr lang="sv-SE" sz="1050" dirty="0">
                <a:latin typeface="Garamond" pitchFamily="18" charset="0"/>
              </a:rPr>
              <a:t> </a:t>
            </a:r>
            <a:r>
              <a:rPr lang="sv-SE" sz="1050" dirty="0" err="1">
                <a:latin typeface="Garamond" pitchFamily="18" charset="0"/>
              </a:rPr>
              <a:t>arcu</a:t>
            </a:r>
            <a:r>
              <a:rPr lang="sv-SE" sz="1050" dirty="0">
                <a:latin typeface="Garamond" pitchFamily="18" charset="0"/>
              </a:rPr>
              <a:t>. </a:t>
            </a:r>
            <a:r>
              <a:rPr lang="sv-SE" sz="1050" dirty="0" err="1">
                <a:latin typeface="Garamond" pitchFamily="18" charset="0"/>
              </a:rPr>
              <a:t>Quisque</a:t>
            </a:r>
            <a:r>
              <a:rPr lang="sv-SE" sz="1050" dirty="0">
                <a:latin typeface="Garamond" pitchFamily="18" charset="0"/>
              </a:rPr>
              <a:t> </a:t>
            </a:r>
            <a:r>
              <a:rPr lang="sv-SE" sz="1050" dirty="0" err="1">
                <a:latin typeface="Garamond" pitchFamily="18" charset="0"/>
              </a:rPr>
              <a:t>magna</a:t>
            </a:r>
            <a:r>
              <a:rPr lang="sv-SE" sz="1050" dirty="0">
                <a:latin typeface="Garamond" pitchFamily="18" charset="0"/>
              </a:rPr>
              <a:t> </a:t>
            </a:r>
            <a:r>
              <a:rPr lang="sv-SE" sz="1050" dirty="0" err="1">
                <a:latin typeface="Garamond" pitchFamily="18" charset="0"/>
              </a:rPr>
              <a:t>sapien</a:t>
            </a:r>
            <a:r>
              <a:rPr lang="sv-SE" sz="1050" dirty="0">
                <a:latin typeface="Garamond" pitchFamily="18" charset="0"/>
              </a:rPr>
              <a:t>, </a:t>
            </a:r>
            <a:r>
              <a:rPr lang="sv-SE" sz="1050" dirty="0" err="1">
                <a:latin typeface="Garamond" pitchFamily="18" charset="0"/>
              </a:rPr>
              <a:t>aliquam</a:t>
            </a:r>
            <a:r>
              <a:rPr lang="sv-SE" sz="1050" dirty="0">
                <a:latin typeface="Garamond" pitchFamily="18" charset="0"/>
              </a:rPr>
              <a:t> </a:t>
            </a:r>
            <a:r>
              <a:rPr lang="sv-SE" sz="1050" dirty="0" err="1">
                <a:latin typeface="Garamond" pitchFamily="18" charset="0"/>
              </a:rPr>
              <a:t>ac</a:t>
            </a:r>
            <a:r>
              <a:rPr lang="sv-SE" sz="1050" dirty="0">
                <a:latin typeface="Garamond" pitchFamily="18" charset="0"/>
              </a:rPr>
              <a:t> gravida </a:t>
            </a:r>
            <a:r>
              <a:rPr lang="sv-SE" sz="1050" dirty="0" err="1">
                <a:latin typeface="Garamond" pitchFamily="18" charset="0"/>
              </a:rPr>
              <a:t>quis</a:t>
            </a:r>
            <a:r>
              <a:rPr lang="sv-SE" sz="1050" dirty="0">
                <a:latin typeface="Garamond" pitchFamily="18" charset="0"/>
              </a:rPr>
              <a:t>, placerat et </a:t>
            </a:r>
            <a:r>
              <a:rPr lang="sv-SE" sz="1050" dirty="0" err="1">
                <a:latin typeface="Garamond" pitchFamily="18" charset="0"/>
              </a:rPr>
              <a:t>nisi</a:t>
            </a:r>
            <a:r>
              <a:rPr lang="sv-SE" sz="1050" dirty="0">
                <a:latin typeface="Garamond" pitchFamily="18" charset="0"/>
              </a:rPr>
              <a:t>. </a:t>
            </a:r>
            <a:r>
              <a:rPr lang="sv-SE" sz="1050" dirty="0" err="1">
                <a:latin typeface="Garamond" pitchFamily="18" charset="0"/>
              </a:rPr>
              <a:t>Maecenas</a:t>
            </a:r>
            <a:r>
              <a:rPr lang="sv-SE" sz="1050" dirty="0">
                <a:latin typeface="Garamond" pitchFamily="18" charset="0"/>
              </a:rPr>
              <a:t> </a:t>
            </a:r>
            <a:r>
              <a:rPr lang="sv-SE" sz="1050" dirty="0" err="1">
                <a:latin typeface="Garamond" pitchFamily="18" charset="0"/>
              </a:rPr>
              <a:t>mollis</a:t>
            </a:r>
            <a:r>
              <a:rPr lang="sv-SE" sz="1050" dirty="0">
                <a:latin typeface="Garamond" pitchFamily="18" charset="0"/>
              </a:rPr>
              <a:t> </a:t>
            </a:r>
            <a:r>
              <a:rPr lang="sv-SE" sz="1050" dirty="0" err="1">
                <a:latin typeface="Garamond" pitchFamily="18" charset="0"/>
              </a:rPr>
              <a:t>pulvinar</a:t>
            </a:r>
            <a:r>
              <a:rPr lang="sv-SE" sz="1050" dirty="0">
                <a:latin typeface="Garamond" pitchFamily="18" charset="0"/>
              </a:rPr>
              <a:t> </a:t>
            </a:r>
            <a:r>
              <a:rPr lang="sv-SE" sz="1050" dirty="0" err="1">
                <a:latin typeface="Garamond" pitchFamily="18" charset="0"/>
              </a:rPr>
              <a:t>ipsum</a:t>
            </a:r>
            <a:r>
              <a:rPr lang="sv-SE" sz="1050" dirty="0">
                <a:latin typeface="Garamond" pitchFamily="18" charset="0"/>
              </a:rPr>
              <a:t>, </a:t>
            </a:r>
            <a:r>
              <a:rPr lang="sv-SE" sz="1050" dirty="0" err="1">
                <a:latin typeface="Garamond" pitchFamily="18" charset="0"/>
              </a:rPr>
              <a:t>egestas</a:t>
            </a:r>
            <a:r>
              <a:rPr lang="sv-SE" sz="1050" dirty="0">
                <a:latin typeface="Garamond" pitchFamily="18" charset="0"/>
              </a:rPr>
              <a:t> </a:t>
            </a:r>
            <a:r>
              <a:rPr lang="sv-SE" sz="1050" dirty="0" err="1">
                <a:latin typeface="Garamond" pitchFamily="18" charset="0"/>
              </a:rPr>
              <a:t>pellentesque</a:t>
            </a:r>
            <a:r>
              <a:rPr lang="sv-SE" sz="1050" dirty="0">
                <a:latin typeface="Garamond" pitchFamily="18" charset="0"/>
              </a:rPr>
              <a:t> </a:t>
            </a:r>
            <a:r>
              <a:rPr lang="sv-SE" sz="1050" dirty="0" err="1">
                <a:latin typeface="Garamond" pitchFamily="18" charset="0"/>
              </a:rPr>
              <a:t>nisi</a:t>
            </a:r>
            <a:r>
              <a:rPr lang="sv-SE" sz="1050" dirty="0">
                <a:latin typeface="Garamond" pitchFamily="18" charset="0"/>
              </a:rPr>
              <a:t> </a:t>
            </a:r>
            <a:r>
              <a:rPr lang="sv-SE" sz="1050" dirty="0" err="1">
                <a:latin typeface="Garamond" pitchFamily="18" charset="0"/>
              </a:rPr>
              <a:t>blandit</a:t>
            </a:r>
            <a:r>
              <a:rPr lang="sv-SE" sz="1050" dirty="0">
                <a:latin typeface="Garamond" pitchFamily="18" charset="0"/>
              </a:rPr>
              <a:t> a. </a:t>
            </a:r>
            <a:r>
              <a:rPr lang="sv-SE" sz="1050" dirty="0" err="1">
                <a:latin typeface="Garamond" pitchFamily="18" charset="0"/>
              </a:rPr>
              <a:t>Praesent</a:t>
            </a:r>
            <a:r>
              <a:rPr lang="sv-SE" sz="1050" dirty="0">
                <a:latin typeface="Garamond" pitchFamily="18" charset="0"/>
              </a:rPr>
              <a:t> </a:t>
            </a:r>
            <a:r>
              <a:rPr lang="sv-SE" sz="1050" dirty="0" err="1">
                <a:latin typeface="Garamond" pitchFamily="18" charset="0"/>
              </a:rPr>
              <a:t>elementum</a:t>
            </a:r>
            <a:r>
              <a:rPr lang="sv-SE" sz="1050" dirty="0">
                <a:latin typeface="Garamond" pitchFamily="18" charset="0"/>
              </a:rPr>
              <a:t> </a:t>
            </a:r>
            <a:r>
              <a:rPr lang="sv-SE" sz="1050" dirty="0" err="1">
                <a:latin typeface="Garamond" pitchFamily="18" charset="0"/>
              </a:rPr>
              <a:t>semper</a:t>
            </a:r>
            <a:r>
              <a:rPr lang="sv-SE" sz="1050" dirty="0">
                <a:latin typeface="Garamond" pitchFamily="18" charset="0"/>
              </a:rPr>
              <a:t> </a:t>
            </a:r>
            <a:r>
              <a:rPr lang="sv-SE" sz="1050" dirty="0" err="1">
                <a:latin typeface="Garamond" pitchFamily="18" charset="0"/>
              </a:rPr>
              <a:t>dolor</a:t>
            </a:r>
            <a:r>
              <a:rPr lang="sv-SE" sz="1050" dirty="0">
                <a:latin typeface="Garamond" pitchFamily="18" charset="0"/>
              </a:rPr>
              <a:t>. </a:t>
            </a:r>
            <a:r>
              <a:rPr lang="sv-SE" sz="1050" dirty="0" err="1">
                <a:latin typeface="Garamond" pitchFamily="18" charset="0"/>
              </a:rPr>
              <a:t>Aliquam</a:t>
            </a:r>
            <a:r>
              <a:rPr lang="sv-SE" sz="1050" dirty="0">
                <a:latin typeface="Garamond" pitchFamily="18" charset="0"/>
              </a:rPr>
              <a:t> </a:t>
            </a:r>
            <a:r>
              <a:rPr lang="sv-SE" sz="1050" dirty="0" err="1">
                <a:latin typeface="Garamond" pitchFamily="18" charset="0"/>
              </a:rPr>
              <a:t>rhoncus</a:t>
            </a:r>
            <a:r>
              <a:rPr lang="sv-SE" sz="1050" dirty="0">
                <a:latin typeface="Garamond" pitchFamily="18" charset="0"/>
              </a:rPr>
              <a:t> </a:t>
            </a:r>
            <a:r>
              <a:rPr lang="sv-SE" sz="1050" dirty="0" err="1">
                <a:latin typeface="Garamond" pitchFamily="18" charset="0"/>
              </a:rPr>
              <a:t>viverra</a:t>
            </a:r>
            <a:r>
              <a:rPr lang="sv-SE" sz="1050" dirty="0">
                <a:latin typeface="Garamond" pitchFamily="18" charset="0"/>
              </a:rPr>
              <a:t> </a:t>
            </a:r>
            <a:r>
              <a:rPr lang="sv-SE" sz="1050" dirty="0" err="1">
                <a:latin typeface="Garamond" pitchFamily="18" charset="0"/>
              </a:rPr>
              <a:t>facilisis</a:t>
            </a:r>
            <a:r>
              <a:rPr lang="sv-SE" sz="1050" dirty="0">
                <a:latin typeface="Garamond" pitchFamily="18" charset="0"/>
              </a:rPr>
              <a:t>. </a:t>
            </a:r>
            <a:r>
              <a:rPr lang="sv-SE" sz="1050" dirty="0" err="1">
                <a:latin typeface="Garamond" pitchFamily="18" charset="0"/>
              </a:rPr>
              <a:t>Integer</a:t>
            </a:r>
            <a:r>
              <a:rPr lang="sv-SE" sz="1050" dirty="0">
                <a:latin typeface="Garamond" pitchFamily="18" charset="0"/>
              </a:rPr>
              <a:t> at </a:t>
            </a:r>
            <a:r>
              <a:rPr lang="sv-SE" sz="1050" dirty="0" err="1">
                <a:latin typeface="Garamond" pitchFamily="18" charset="0"/>
              </a:rPr>
              <a:t>sem</a:t>
            </a:r>
            <a:r>
              <a:rPr lang="sv-SE" sz="1050" dirty="0">
                <a:latin typeface="Garamond" pitchFamily="18" charset="0"/>
              </a:rPr>
              <a:t> sed </a:t>
            </a:r>
            <a:r>
              <a:rPr lang="sv-SE" sz="1050" dirty="0" err="1">
                <a:latin typeface="Garamond" pitchFamily="18" charset="0"/>
              </a:rPr>
              <a:t>nisi</a:t>
            </a:r>
            <a:r>
              <a:rPr lang="sv-SE" sz="1050" dirty="0">
                <a:latin typeface="Garamond" pitchFamily="18" charset="0"/>
              </a:rPr>
              <a:t> </a:t>
            </a:r>
            <a:r>
              <a:rPr lang="sv-SE" sz="1050" dirty="0" err="1">
                <a:latin typeface="Garamond" pitchFamily="18" charset="0"/>
              </a:rPr>
              <a:t>aliquet</a:t>
            </a:r>
            <a:r>
              <a:rPr lang="sv-SE" sz="1050" dirty="0">
                <a:latin typeface="Garamond" pitchFamily="18" charset="0"/>
              </a:rPr>
              <a:t> </a:t>
            </a:r>
            <a:r>
              <a:rPr lang="sv-SE" sz="1050" dirty="0" err="1">
                <a:latin typeface="Garamond" pitchFamily="18" charset="0"/>
              </a:rPr>
              <a:t>molestie</a:t>
            </a:r>
            <a:r>
              <a:rPr lang="sv-SE" sz="1050" dirty="0">
                <a:latin typeface="Garamond" pitchFamily="18" charset="0"/>
              </a:rPr>
              <a:t> a non </a:t>
            </a:r>
            <a:r>
              <a:rPr lang="sv-SE" sz="1050" dirty="0" err="1">
                <a:latin typeface="Garamond" pitchFamily="18" charset="0"/>
              </a:rPr>
              <a:t>nulla</a:t>
            </a:r>
            <a:r>
              <a:rPr lang="sv-SE" sz="1050" dirty="0">
                <a:latin typeface="Garamond" pitchFamily="18" charset="0"/>
              </a:rPr>
              <a:t>. Cras </a:t>
            </a:r>
            <a:r>
              <a:rPr lang="sv-SE" sz="1050" dirty="0" err="1">
                <a:latin typeface="Garamond" pitchFamily="18" charset="0"/>
              </a:rPr>
              <a:t>ultricies</a:t>
            </a:r>
            <a:r>
              <a:rPr lang="sv-SE" sz="1050" dirty="0">
                <a:latin typeface="Garamond" pitchFamily="18" charset="0"/>
              </a:rPr>
              <a:t> </a:t>
            </a:r>
            <a:r>
              <a:rPr lang="sv-SE" sz="1050" dirty="0" err="1">
                <a:latin typeface="Garamond" pitchFamily="18" charset="0"/>
              </a:rPr>
              <a:t>magna</a:t>
            </a:r>
            <a:r>
              <a:rPr lang="sv-SE" sz="1050" dirty="0">
                <a:latin typeface="Garamond" pitchFamily="18" charset="0"/>
              </a:rPr>
              <a:t> at </a:t>
            </a:r>
            <a:r>
              <a:rPr lang="sv-SE" sz="1050" dirty="0" err="1">
                <a:latin typeface="Garamond" pitchFamily="18" charset="0"/>
              </a:rPr>
              <a:t>nisl</a:t>
            </a:r>
            <a:r>
              <a:rPr lang="sv-SE" sz="1050" dirty="0">
                <a:latin typeface="Garamond" pitchFamily="18" charset="0"/>
              </a:rPr>
              <a:t> </a:t>
            </a:r>
            <a:r>
              <a:rPr lang="sv-SE" sz="1050" dirty="0" err="1">
                <a:latin typeface="Garamond" pitchFamily="18" charset="0"/>
              </a:rPr>
              <a:t>tristique</a:t>
            </a:r>
            <a:r>
              <a:rPr lang="sv-SE" sz="1050" dirty="0">
                <a:latin typeface="Garamond" pitchFamily="18" charset="0"/>
              </a:rPr>
              <a:t> eget </a:t>
            </a:r>
            <a:r>
              <a:rPr lang="sv-SE" sz="1050" dirty="0" err="1">
                <a:latin typeface="Garamond" pitchFamily="18" charset="0"/>
              </a:rPr>
              <a:t>lobortis</a:t>
            </a:r>
            <a:r>
              <a:rPr lang="sv-SE" sz="1050" dirty="0">
                <a:latin typeface="Garamond" pitchFamily="18" charset="0"/>
              </a:rPr>
              <a:t> </a:t>
            </a:r>
            <a:r>
              <a:rPr lang="sv-SE" sz="1050" dirty="0" err="1">
                <a:latin typeface="Garamond" pitchFamily="18" charset="0"/>
              </a:rPr>
              <a:t>sapien</a:t>
            </a:r>
            <a:r>
              <a:rPr lang="sv-SE" sz="1050" dirty="0">
                <a:latin typeface="Garamond" pitchFamily="18" charset="0"/>
              </a:rPr>
              <a:t> </a:t>
            </a:r>
            <a:r>
              <a:rPr lang="sv-SE" sz="1050" dirty="0" err="1">
                <a:latin typeface="Garamond" pitchFamily="18" charset="0"/>
              </a:rPr>
              <a:t>fringilla</a:t>
            </a:r>
            <a:r>
              <a:rPr lang="sv-SE" sz="1050" dirty="0">
                <a:latin typeface="Garamond" pitchFamily="18" charset="0"/>
              </a:rPr>
              <a:t>. </a:t>
            </a:r>
            <a:r>
              <a:rPr lang="sv-SE" sz="1050" dirty="0" err="1">
                <a:latin typeface="Garamond" pitchFamily="18" charset="0"/>
              </a:rPr>
              <a:t>Nunc</a:t>
            </a:r>
            <a:r>
              <a:rPr lang="sv-SE" sz="1050" dirty="0">
                <a:latin typeface="Garamond" pitchFamily="18" charset="0"/>
              </a:rPr>
              <a:t> </a:t>
            </a:r>
            <a:r>
              <a:rPr lang="sv-SE" sz="1050" dirty="0" err="1">
                <a:latin typeface="Garamond" pitchFamily="18" charset="0"/>
              </a:rPr>
              <a:t>nisl</a:t>
            </a:r>
            <a:r>
              <a:rPr lang="sv-SE" sz="1050" dirty="0">
                <a:latin typeface="Garamond" pitchFamily="18" charset="0"/>
              </a:rPr>
              <a:t> </a:t>
            </a:r>
            <a:r>
              <a:rPr lang="sv-SE" sz="1050" dirty="0" err="1">
                <a:latin typeface="Garamond" pitchFamily="18" charset="0"/>
              </a:rPr>
              <a:t>felis</a:t>
            </a:r>
            <a:r>
              <a:rPr lang="sv-SE" sz="1050" dirty="0">
                <a:latin typeface="Garamond" pitchFamily="18" charset="0"/>
              </a:rPr>
              <a:t>, </a:t>
            </a:r>
            <a:r>
              <a:rPr lang="sv-SE" sz="1050" dirty="0" err="1">
                <a:latin typeface="Garamond" pitchFamily="18" charset="0"/>
              </a:rPr>
              <a:t>interdum</a:t>
            </a:r>
            <a:r>
              <a:rPr lang="sv-SE" sz="1050" dirty="0">
                <a:latin typeface="Garamond" pitchFamily="18" charset="0"/>
              </a:rPr>
              <a:t> </a:t>
            </a:r>
            <a:r>
              <a:rPr lang="sv-SE" sz="1050" dirty="0" err="1">
                <a:latin typeface="Garamond" pitchFamily="18" charset="0"/>
              </a:rPr>
              <a:t>ac</a:t>
            </a:r>
            <a:r>
              <a:rPr lang="sv-SE" sz="1050" dirty="0">
                <a:latin typeface="Garamond" pitchFamily="18" charset="0"/>
              </a:rPr>
              <a:t> </a:t>
            </a:r>
            <a:r>
              <a:rPr lang="sv-SE" sz="1050" dirty="0" err="1">
                <a:latin typeface="Garamond" pitchFamily="18" charset="0"/>
              </a:rPr>
              <a:t>volutpat</a:t>
            </a:r>
            <a:r>
              <a:rPr lang="sv-SE" sz="1050" dirty="0">
                <a:latin typeface="Garamond" pitchFamily="18" charset="0"/>
              </a:rPr>
              <a:t> vitae, </a:t>
            </a:r>
            <a:r>
              <a:rPr lang="sv-SE" sz="1050" dirty="0" err="1">
                <a:latin typeface="Garamond" pitchFamily="18" charset="0"/>
              </a:rPr>
              <a:t>semper</a:t>
            </a:r>
            <a:r>
              <a:rPr lang="sv-SE" sz="1050" dirty="0">
                <a:latin typeface="Garamond" pitchFamily="18" charset="0"/>
              </a:rPr>
              <a:t> </a:t>
            </a:r>
            <a:r>
              <a:rPr lang="sv-SE" sz="1050" dirty="0" err="1">
                <a:latin typeface="Garamond" pitchFamily="18" charset="0"/>
              </a:rPr>
              <a:t>ac</a:t>
            </a:r>
            <a:r>
              <a:rPr lang="sv-SE" sz="1050" dirty="0">
                <a:latin typeface="Garamond" pitchFamily="18" charset="0"/>
              </a:rPr>
              <a:t> </a:t>
            </a:r>
            <a:r>
              <a:rPr lang="sv-SE" sz="1050" dirty="0" err="1">
                <a:latin typeface="Garamond" pitchFamily="18" charset="0"/>
              </a:rPr>
              <a:t>enim</a:t>
            </a:r>
            <a:r>
              <a:rPr lang="sv-SE" sz="1050" dirty="0">
                <a:latin typeface="Garamond" pitchFamily="18" charset="0"/>
              </a:rPr>
              <a:t>. </a:t>
            </a:r>
            <a:r>
              <a:rPr lang="sv-SE" sz="1050" dirty="0" err="1">
                <a:latin typeface="Garamond" pitchFamily="18" charset="0"/>
              </a:rPr>
              <a:t>Donec</a:t>
            </a:r>
            <a:r>
              <a:rPr lang="sv-SE" sz="1050" dirty="0">
                <a:latin typeface="Garamond" pitchFamily="18" charset="0"/>
              </a:rPr>
              <a:t> ante massa, </a:t>
            </a:r>
            <a:r>
              <a:rPr lang="sv-SE" sz="1050" dirty="0" err="1">
                <a:latin typeface="Garamond" pitchFamily="18" charset="0"/>
              </a:rPr>
              <a:t>fringilla</a:t>
            </a:r>
            <a:r>
              <a:rPr lang="sv-SE" sz="1050" dirty="0">
                <a:latin typeface="Garamond" pitchFamily="18" charset="0"/>
              </a:rPr>
              <a:t> </a:t>
            </a:r>
            <a:r>
              <a:rPr lang="sv-SE" sz="1050" dirty="0" err="1">
                <a:latin typeface="Garamond" pitchFamily="18" charset="0"/>
              </a:rPr>
              <a:t>sit</a:t>
            </a:r>
            <a:r>
              <a:rPr lang="sv-SE" sz="1050" dirty="0">
                <a:latin typeface="Garamond" pitchFamily="18" charset="0"/>
              </a:rPr>
              <a:t> </a:t>
            </a:r>
            <a:r>
              <a:rPr lang="sv-SE" sz="1050" dirty="0" err="1" smtClean="0">
                <a:latin typeface="Garamond" pitchFamily="18" charset="0"/>
              </a:rPr>
              <a:t>amet</a:t>
            </a:r>
            <a:endParaRPr lang="sv-SE" sz="1050" dirty="0">
              <a:latin typeface="Garamond" pitchFamily="18" charset="0"/>
            </a:endParaRPr>
          </a:p>
        </p:txBody>
      </p:sp>
      <p:sp>
        <p:nvSpPr>
          <p:cNvPr id="4" name="Rectangle 3"/>
          <p:cNvSpPr/>
          <p:nvPr/>
        </p:nvSpPr>
        <p:spPr>
          <a:xfrm>
            <a:off x="467544" y="1201316"/>
            <a:ext cx="3888432" cy="246221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FF0000"/>
                </a:solidFill>
                <a:latin typeface="Courier New" pitchFamily="49" charset="0"/>
                <a:cs typeface="Courier New" pitchFamily="49" charset="0"/>
              </a:rPr>
              <a:t>#content</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moz</a:t>
            </a:r>
            <a:r>
              <a:rPr lang="en-US" sz="1400" b="1" dirty="0" smtClean="0">
                <a:solidFill>
                  <a:srgbClr val="0070C0"/>
                </a:solidFill>
                <a:latin typeface="Courier New" pitchFamily="49" charset="0"/>
                <a:cs typeface="Courier New" pitchFamily="49" charset="0"/>
              </a:rPr>
              <a:t>-column-count</a:t>
            </a:r>
            <a:r>
              <a:rPr lang="en-US" sz="1400" b="1" dirty="0" smtClean="0">
                <a:solidFill>
                  <a:schemeClr val="tx1"/>
                </a:solidFill>
                <a:latin typeface="Courier New" pitchFamily="49" charset="0"/>
                <a:cs typeface="Courier New" pitchFamily="49" charset="0"/>
              </a:rPr>
              <a:t>: 3; </a:t>
            </a:r>
          </a:p>
          <a:p>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webkit</a:t>
            </a:r>
            <a:r>
              <a:rPr lang="en-US" sz="1400" b="1" dirty="0" smtClean="0">
                <a:solidFill>
                  <a:srgbClr val="0070C0"/>
                </a:solidFill>
                <a:latin typeface="Courier New" pitchFamily="49" charset="0"/>
                <a:cs typeface="Courier New" pitchFamily="49" charset="0"/>
              </a:rPr>
              <a:t>-column-count</a:t>
            </a:r>
            <a:r>
              <a:rPr lang="en-US" sz="1400" b="1" dirty="0" smtClean="0">
                <a:solidFill>
                  <a:schemeClr val="tx1"/>
                </a:solidFill>
                <a:latin typeface="Courier New" pitchFamily="49" charset="0"/>
                <a:cs typeface="Courier New" pitchFamily="49" charset="0"/>
              </a:rPr>
              <a:t>: 3; </a:t>
            </a:r>
          </a:p>
          <a:p>
            <a:r>
              <a:rPr lang="en-US" sz="1400" b="1" dirty="0" smtClean="0">
                <a:solidFill>
                  <a:schemeClr val="tx1"/>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column-count</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3;</a:t>
            </a:r>
            <a:endParaRPr lang="en-US" sz="1400" b="1" dirty="0">
              <a:solidFill>
                <a:schemeClr val="tx1"/>
              </a:solidFill>
              <a:latin typeface="Courier New" pitchFamily="49" charset="0"/>
              <a:cs typeface="Courier New" pitchFamily="49" charset="0"/>
            </a:endParaRPr>
          </a:p>
          <a:p>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moz</a:t>
            </a:r>
            <a:r>
              <a:rPr lang="en-US" sz="1400" b="1" dirty="0" smtClean="0">
                <a:solidFill>
                  <a:srgbClr val="0070C0"/>
                </a:solidFill>
                <a:latin typeface="Courier New" pitchFamily="49" charset="0"/>
                <a:cs typeface="Courier New" pitchFamily="49" charset="0"/>
              </a:rPr>
              <a:t>-column-gap</a:t>
            </a:r>
            <a:r>
              <a:rPr lang="en-US" sz="1400" b="1" dirty="0" smtClean="0">
                <a:solidFill>
                  <a:schemeClr val="tx1"/>
                </a:solidFill>
                <a:latin typeface="Courier New" pitchFamily="49" charset="0"/>
                <a:cs typeface="Courier New" pitchFamily="49" charset="0"/>
              </a:rPr>
              <a:t>: 20px; </a:t>
            </a:r>
          </a:p>
          <a:p>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webkit</a:t>
            </a:r>
            <a:r>
              <a:rPr lang="en-US" sz="1400" b="1" dirty="0" smtClean="0">
                <a:solidFill>
                  <a:srgbClr val="0070C0"/>
                </a:solidFill>
                <a:latin typeface="Courier New" pitchFamily="49" charset="0"/>
                <a:cs typeface="Courier New" pitchFamily="49" charset="0"/>
              </a:rPr>
              <a:t>-column-gap</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20px; </a:t>
            </a:r>
          </a:p>
          <a:p>
            <a:r>
              <a:rPr lang="en-US" sz="1400" b="1" dirty="0" smtClean="0">
                <a:solidFill>
                  <a:srgbClr val="0070C0"/>
                </a:solidFill>
                <a:latin typeface="Courier New" pitchFamily="49" charset="0"/>
                <a:cs typeface="Courier New" pitchFamily="49" charset="0"/>
              </a:rPr>
              <a:t>   column-gap</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20px; </a:t>
            </a:r>
          </a:p>
          <a:p>
            <a:endParaRPr lang="en-US" sz="1400" b="1" dirty="0">
              <a:solidFill>
                <a:schemeClr val="tx1"/>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text-align</a:t>
            </a:r>
            <a:r>
              <a:rPr lang="en-US" sz="1400" b="1" dirty="0" smtClean="0">
                <a:solidFill>
                  <a:schemeClr val="tx1"/>
                </a:solidFill>
                <a:latin typeface="Courier New" pitchFamily="49" charset="0"/>
                <a:cs typeface="Courier New" pitchFamily="49" charset="0"/>
              </a:rPr>
              <a:t>: justify; </a:t>
            </a:r>
            <a:endParaRPr lang="en-US" sz="1400" b="1"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3282767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a:endCxn id="8" idx="0"/>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532440" y="1218670"/>
            <a:ext cx="5132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2011</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Layout i CSS3</a:t>
            </a:r>
            <a:endParaRPr lang="sv-SE" dirty="0"/>
          </a:p>
        </p:txBody>
      </p:sp>
      <p:pic>
        <p:nvPicPr>
          <p:cNvPr id="154626" name="Picture 2" descr="Image: Growth in the grid due to an increase in available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096611"/>
            <a:ext cx="3765048" cy="24809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2746" y="3577580"/>
            <a:ext cx="1459054" cy="369332"/>
          </a:xfrm>
          <a:prstGeom prst="rect">
            <a:avLst/>
          </a:prstGeom>
          <a:noFill/>
        </p:spPr>
        <p:txBody>
          <a:bodyPr wrap="none" rtlCol="0">
            <a:spAutoFit/>
          </a:bodyPr>
          <a:lstStyle/>
          <a:p>
            <a:r>
              <a:rPr lang="sv-SE" dirty="0" smtClean="0">
                <a:latin typeface="Minya Nouvelle" pitchFamily="2" charset="0"/>
              </a:rPr>
              <a:t>Grid Layout</a:t>
            </a:r>
          </a:p>
        </p:txBody>
      </p:sp>
      <p:sp>
        <p:nvSpPr>
          <p:cNvPr id="6" name="TextBox 5"/>
          <p:cNvSpPr txBox="1"/>
          <p:nvPr/>
        </p:nvSpPr>
        <p:spPr>
          <a:xfrm>
            <a:off x="3275856" y="3856320"/>
            <a:ext cx="2457724" cy="369332"/>
          </a:xfrm>
          <a:prstGeom prst="rect">
            <a:avLst/>
          </a:prstGeom>
          <a:noFill/>
        </p:spPr>
        <p:txBody>
          <a:bodyPr wrap="none" rtlCol="0">
            <a:spAutoFit/>
          </a:bodyPr>
          <a:lstStyle/>
          <a:p>
            <a:r>
              <a:rPr lang="sv-SE" b="1" dirty="0" smtClean="0">
                <a:latin typeface="Minya Nouvelle" pitchFamily="2" charset="0"/>
              </a:rPr>
              <a:t>Flexible Box Layout</a:t>
            </a:r>
          </a:p>
        </p:txBody>
      </p:sp>
      <p:sp>
        <p:nvSpPr>
          <p:cNvPr id="7" name="Rectangle 6"/>
          <p:cNvSpPr/>
          <p:nvPr/>
        </p:nvSpPr>
        <p:spPr>
          <a:xfrm>
            <a:off x="3347864" y="4225652"/>
            <a:ext cx="5040560" cy="1008112"/>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8" name="Rectangle 7"/>
          <p:cNvSpPr/>
          <p:nvPr/>
        </p:nvSpPr>
        <p:spPr>
          <a:xfrm>
            <a:off x="3450596" y="4333664"/>
            <a:ext cx="792088"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9" name="Rectangle 8"/>
          <p:cNvSpPr/>
          <p:nvPr/>
        </p:nvSpPr>
        <p:spPr>
          <a:xfrm>
            <a:off x="4427984" y="4333660"/>
            <a:ext cx="792088"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0" name="Rectangle 9"/>
          <p:cNvSpPr/>
          <p:nvPr/>
        </p:nvSpPr>
        <p:spPr>
          <a:xfrm>
            <a:off x="5436096" y="4333668"/>
            <a:ext cx="792088"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1" name="Rectangle 10"/>
          <p:cNvSpPr/>
          <p:nvPr/>
        </p:nvSpPr>
        <p:spPr>
          <a:xfrm>
            <a:off x="6444208" y="4333668"/>
            <a:ext cx="792088"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2" name="Rectangle 11"/>
          <p:cNvSpPr/>
          <p:nvPr/>
        </p:nvSpPr>
        <p:spPr>
          <a:xfrm>
            <a:off x="7452320" y="4333668"/>
            <a:ext cx="792088"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154628" name="Picture 4" descr="C:\Users\tstjo\AppData\Local\Temp\SNAGHTML6b1e45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936" y="1345332"/>
            <a:ext cx="3418632" cy="168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3318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12" name="Picture 8" descr="L:\WorkSpace\tstjo\Icons\v_collection_png\256x256\shadow\cube_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15160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sz="2800" dirty="0" smtClean="0"/>
              <a:t>Transformationer/</a:t>
            </a:r>
            <a:r>
              <a:rPr lang="sv-SE" sz="2800" dirty="0" err="1" smtClean="0"/>
              <a:t>Transitioner</a:t>
            </a:r>
            <a:endParaRPr lang="sv-SE" dirty="0"/>
          </a:p>
        </p:txBody>
      </p:sp>
      <p:pic>
        <p:nvPicPr>
          <p:cNvPr id="98310" name="Picture 6" descr="L:\WorkSpace\tstjo\Icons\v_collection_png\256x256\shadow\red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74533">
            <a:off x="6207733" y="125287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81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472074"/>
            <a:ext cx="51244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001327"/>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860032" y="1273324"/>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8" name="Rectangle 27"/>
          <p:cNvSpPr/>
          <p:nvPr/>
        </p:nvSpPr>
        <p:spPr>
          <a:xfrm>
            <a:off x="2699792" y="1273324"/>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5" name="Rectangle 24"/>
          <p:cNvSpPr/>
          <p:nvPr/>
        </p:nvSpPr>
        <p:spPr>
          <a:xfrm>
            <a:off x="611560" y="1273324"/>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Transformations</a:t>
            </a:r>
            <a:endParaRPr lang="sv-SE" dirty="0"/>
          </a:p>
        </p:txBody>
      </p:sp>
      <p:sp>
        <p:nvSpPr>
          <p:cNvPr id="4" name="Rectangle 3"/>
          <p:cNvSpPr/>
          <p:nvPr/>
        </p:nvSpPr>
        <p:spPr>
          <a:xfrm>
            <a:off x="971600" y="1489348"/>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 name="Rectangle 4"/>
          <p:cNvSpPr/>
          <p:nvPr/>
        </p:nvSpPr>
        <p:spPr>
          <a:xfrm rot="2700000">
            <a:off x="2699792" y="1273324"/>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5014322" y="1381336"/>
            <a:ext cx="1008112" cy="792088"/>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8" name="TextBox 7"/>
          <p:cNvSpPr txBox="1"/>
          <p:nvPr/>
        </p:nvSpPr>
        <p:spPr>
          <a:xfrm>
            <a:off x="844465" y="2569468"/>
            <a:ext cx="1135247" cy="369332"/>
          </a:xfrm>
          <a:prstGeom prst="rect">
            <a:avLst/>
          </a:prstGeom>
          <a:noFill/>
        </p:spPr>
        <p:txBody>
          <a:bodyPr wrap="none" rtlCol="0">
            <a:spAutoFit/>
          </a:bodyPr>
          <a:lstStyle/>
          <a:p>
            <a:r>
              <a:rPr lang="sv-SE" dirty="0" smtClean="0">
                <a:latin typeface="Minya Nouvelle" pitchFamily="2" charset="0"/>
              </a:rPr>
              <a:t>translate</a:t>
            </a:r>
          </a:p>
        </p:txBody>
      </p:sp>
      <p:sp>
        <p:nvSpPr>
          <p:cNvPr id="9" name="TextBox 8"/>
          <p:cNvSpPr txBox="1"/>
          <p:nvPr/>
        </p:nvSpPr>
        <p:spPr>
          <a:xfrm>
            <a:off x="2971677" y="2569468"/>
            <a:ext cx="808235" cy="369332"/>
          </a:xfrm>
          <a:prstGeom prst="rect">
            <a:avLst/>
          </a:prstGeom>
          <a:noFill/>
        </p:spPr>
        <p:txBody>
          <a:bodyPr wrap="none" rtlCol="0">
            <a:spAutoFit/>
          </a:bodyPr>
          <a:lstStyle/>
          <a:p>
            <a:r>
              <a:rPr lang="sv-SE" dirty="0" err="1" smtClean="0">
                <a:latin typeface="Minya Nouvelle" pitchFamily="2" charset="0"/>
              </a:rPr>
              <a:t>rotate</a:t>
            </a:r>
            <a:endParaRPr lang="sv-SE" dirty="0" smtClean="0">
              <a:latin typeface="Minya Nouvelle" pitchFamily="2" charset="0"/>
            </a:endParaRPr>
          </a:p>
        </p:txBody>
      </p:sp>
      <p:sp>
        <p:nvSpPr>
          <p:cNvPr id="10" name="TextBox 9"/>
          <p:cNvSpPr txBox="1"/>
          <p:nvPr/>
        </p:nvSpPr>
        <p:spPr>
          <a:xfrm>
            <a:off x="5228098" y="2569468"/>
            <a:ext cx="712054" cy="369332"/>
          </a:xfrm>
          <a:prstGeom prst="rect">
            <a:avLst/>
          </a:prstGeom>
          <a:noFill/>
        </p:spPr>
        <p:txBody>
          <a:bodyPr wrap="none" rtlCol="0">
            <a:spAutoFit/>
          </a:bodyPr>
          <a:lstStyle/>
          <a:p>
            <a:r>
              <a:rPr lang="sv-SE" dirty="0" err="1" smtClean="0">
                <a:latin typeface="Minya Nouvelle" pitchFamily="2" charset="0"/>
              </a:rPr>
              <a:t>scale</a:t>
            </a:r>
            <a:endParaRPr lang="sv-SE" dirty="0" smtClean="0">
              <a:latin typeface="Minya Nouvelle" pitchFamily="2" charset="0"/>
            </a:endParaRPr>
          </a:p>
        </p:txBody>
      </p:sp>
      <p:sp>
        <p:nvSpPr>
          <p:cNvPr id="11" name="TextBox 10"/>
          <p:cNvSpPr txBox="1"/>
          <p:nvPr/>
        </p:nvSpPr>
        <p:spPr>
          <a:xfrm>
            <a:off x="7524328" y="2569468"/>
            <a:ext cx="694357" cy="369332"/>
          </a:xfrm>
          <a:prstGeom prst="rect">
            <a:avLst/>
          </a:prstGeom>
          <a:noFill/>
        </p:spPr>
        <p:txBody>
          <a:bodyPr wrap="none" rtlCol="0">
            <a:spAutoFit/>
          </a:bodyPr>
          <a:lstStyle/>
          <a:p>
            <a:r>
              <a:rPr lang="sv-SE" dirty="0" err="1" smtClean="0">
                <a:latin typeface="Minya Nouvelle" pitchFamily="2" charset="0"/>
              </a:rPr>
              <a:t>skew</a:t>
            </a:r>
            <a:endParaRPr lang="sv-SE" dirty="0" smtClean="0">
              <a:latin typeface="Minya Nouvelle" pitchFamily="2" charset="0"/>
            </a:endParaRPr>
          </a:p>
        </p:txBody>
      </p:sp>
      <p:sp>
        <p:nvSpPr>
          <p:cNvPr id="22" name="Rectangle 21"/>
          <p:cNvSpPr/>
          <p:nvPr/>
        </p:nvSpPr>
        <p:spPr>
          <a:xfrm>
            <a:off x="1835696" y="3341811"/>
            <a:ext cx="5256584"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a:t>
            </a:r>
            <a:r>
              <a:rPr lang="en-US" sz="1400" b="1" dirty="0" smtClean="0">
                <a:solidFill>
                  <a:schemeClr val="tx1"/>
                </a:solidFill>
                <a:latin typeface="Courier New" pitchFamily="49" charset="0"/>
                <a:cs typeface="Courier New" pitchFamily="49" charset="0"/>
              </a:rPr>
              <a:t>: translate(100px, 100px);}</a:t>
            </a:r>
          </a:p>
          <a:p>
            <a:r>
              <a:rPr lang="en-US" sz="1400" b="1" dirty="0" smtClean="0">
                <a:solidFill>
                  <a:srgbClr val="C00000"/>
                </a:solidFill>
                <a:latin typeface="Courier New" pitchFamily="49" charset="0"/>
                <a:cs typeface="Courier New" pitchFamily="49" charset="0"/>
              </a:rPr>
              <a:t>box2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a:t>
            </a:r>
            <a:r>
              <a:rPr lang="en-US" sz="1400" b="1" dirty="0" smtClean="0">
                <a:solidFill>
                  <a:schemeClr val="tx1"/>
                </a:solidFill>
                <a:latin typeface="Courier New" pitchFamily="49" charset="0"/>
                <a:cs typeface="Courier New" pitchFamily="49" charset="0"/>
              </a:rPr>
              <a:t>: rotate(45deg);}</a:t>
            </a:r>
          </a:p>
          <a:p>
            <a:r>
              <a:rPr lang="en-US" sz="1400" b="1" dirty="0" smtClean="0">
                <a:solidFill>
                  <a:srgbClr val="C00000"/>
                </a:solidFill>
                <a:latin typeface="Courier New" pitchFamily="49" charset="0"/>
                <a:cs typeface="Courier New" pitchFamily="49" charset="0"/>
              </a:rPr>
              <a:t>box3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transform</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scale(.75);}</a:t>
            </a:r>
          </a:p>
          <a:p>
            <a:r>
              <a:rPr lang="en-US" sz="1400" b="1" dirty="0">
                <a:solidFill>
                  <a:srgbClr val="C00000"/>
                </a:solidFill>
                <a:latin typeface="Courier New" pitchFamily="49" charset="0"/>
                <a:cs typeface="Courier New" pitchFamily="49" charset="0"/>
              </a:rPr>
              <a:t>box4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transform</a:t>
            </a:r>
            <a:r>
              <a:rPr lang="en-US" sz="1400" b="1" dirty="0">
                <a:solidFill>
                  <a:schemeClr val="tx1"/>
                </a:solidFill>
                <a:latin typeface="Courier New" pitchFamily="49" charset="0"/>
                <a:cs typeface="Courier New" pitchFamily="49" charset="0"/>
              </a:rPr>
              <a:t>: skew(15deg);}</a:t>
            </a:r>
          </a:p>
          <a:p>
            <a:endParaRPr lang="en-US" sz="1400" b="1" dirty="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box5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transform</a:t>
            </a:r>
            <a:r>
              <a:rPr lang="en-US" sz="1400" b="1" dirty="0">
                <a:solidFill>
                  <a:schemeClr val="tx1"/>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rotate(10deg</a:t>
            </a:r>
            <a:r>
              <a:rPr lang="en-US" sz="1400" b="1" smtClean="0">
                <a:solidFill>
                  <a:schemeClr val="tx1"/>
                </a:solidFill>
                <a:latin typeface="Courier New" pitchFamily="49" charset="0"/>
                <a:cs typeface="Courier New" pitchFamily="49" charset="0"/>
              </a:rPr>
              <a:t>), scale(1.5);}</a:t>
            </a:r>
            <a:endParaRPr lang="en-US" sz="1400" b="1" dirty="0">
              <a:solidFill>
                <a:schemeClr val="tx1"/>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p:txBody>
      </p:sp>
      <p:pic>
        <p:nvPicPr>
          <p:cNvPr id="151554" name="Picture 2" descr="http://1.bp.blogspot.com/-arURrqoPAyQ/TfbPCu33LtI/AAAAAAAAASU/8PTncXby-NM/s1600/Matrix+in+CM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0352" y="4249752"/>
            <a:ext cx="864096" cy="64807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40352" y="4864432"/>
            <a:ext cx="912429" cy="369332"/>
          </a:xfrm>
          <a:prstGeom prst="rect">
            <a:avLst/>
          </a:prstGeom>
          <a:noFill/>
        </p:spPr>
        <p:txBody>
          <a:bodyPr wrap="none" rtlCol="0">
            <a:spAutoFit/>
          </a:bodyPr>
          <a:lstStyle/>
          <a:p>
            <a:r>
              <a:rPr lang="sv-SE" dirty="0" smtClean="0">
                <a:latin typeface="Minya Nouvelle" pitchFamily="2" charset="0"/>
              </a:rPr>
              <a:t>matrix</a:t>
            </a:r>
          </a:p>
        </p:txBody>
      </p:sp>
      <p:cxnSp>
        <p:nvCxnSpPr>
          <p:cNvPr id="26" name="Straight Arrow Connector 25"/>
          <p:cNvCxnSpPr/>
          <p:nvPr/>
        </p:nvCxnSpPr>
        <p:spPr>
          <a:xfrm>
            <a:off x="611560" y="1279039"/>
            <a:ext cx="360040" cy="2103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3419872" y="1201316"/>
            <a:ext cx="648072" cy="650929"/>
          </a:xfrm>
          <a:prstGeom prst="arc">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31" name="Straight Arrow Connector 30"/>
          <p:cNvCxnSpPr/>
          <p:nvPr/>
        </p:nvCxnSpPr>
        <p:spPr>
          <a:xfrm>
            <a:off x="4716016" y="1129308"/>
            <a:ext cx="298306" cy="2548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022434" y="1129308"/>
            <a:ext cx="277758" cy="2548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6022434" y="2173424"/>
            <a:ext cx="277758" cy="2520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716016" y="2173424"/>
            <a:ext cx="298306" cy="2520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64288" y="1273324"/>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7" name="Rectangle 6"/>
          <p:cNvSpPr/>
          <p:nvPr/>
        </p:nvSpPr>
        <p:spPr>
          <a:xfrm>
            <a:off x="7020272" y="1267609"/>
            <a:ext cx="1621899" cy="1013827"/>
          </a:xfrm>
          <a:custGeom>
            <a:avLst/>
            <a:gdLst>
              <a:gd name="connsiteX0" fmla="*/ 0 w 1296144"/>
              <a:gd name="connsiteY0" fmla="*/ 0 h 1008112"/>
              <a:gd name="connsiteX1" fmla="*/ 1296144 w 1296144"/>
              <a:gd name="connsiteY1" fmla="*/ 0 h 1008112"/>
              <a:gd name="connsiteX2" fmla="*/ 1296144 w 1296144"/>
              <a:gd name="connsiteY2" fmla="*/ 1008112 h 1008112"/>
              <a:gd name="connsiteX3" fmla="*/ 0 w 1296144"/>
              <a:gd name="connsiteY3" fmla="*/ 1008112 h 1008112"/>
              <a:gd name="connsiteX4" fmla="*/ 0 w 1296144"/>
              <a:gd name="connsiteY4" fmla="*/ 0 h 1008112"/>
              <a:gd name="connsiteX0" fmla="*/ 0 w 1621899"/>
              <a:gd name="connsiteY0" fmla="*/ 5715 h 1008112"/>
              <a:gd name="connsiteX1" fmla="*/ 1621899 w 1621899"/>
              <a:gd name="connsiteY1" fmla="*/ 0 h 1008112"/>
              <a:gd name="connsiteX2" fmla="*/ 1621899 w 1621899"/>
              <a:gd name="connsiteY2" fmla="*/ 1008112 h 1008112"/>
              <a:gd name="connsiteX3" fmla="*/ 325755 w 1621899"/>
              <a:gd name="connsiteY3" fmla="*/ 1008112 h 1008112"/>
              <a:gd name="connsiteX4" fmla="*/ 0 w 1621899"/>
              <a:gd name="connsiteY4" fmla="*/ 5715 h 1008112"/>
              <a:gd name="connsiteX0" fmla="*/ 0 w 1621899"/>
              <a:gd name="connsiteY0" fmla="*/ 0 h 1002397"/>
              <a:gd name="connsiteX1" fmla="*/ 1233279 w 1621899"/>
              <a:gd name="connsiteY1" fmla="*/ 11430 h 1002397"/>
              <a:gd name="connsiteX2" fmla="*/ 1621899 w 1621899"/>
              <a:gd name="connsiteY2" fmla="*/ 1002397 h 1002397"/>
              <a:gd name="connsiteX3" fmla="*/ 325755 w 1621899"/>
              <a:gd name="connsiteY3" fmla="*/ 1002397 h 1002397"/>
              <a:gd name="connsiteX4" fmla="*/ 0 w 1621899"/>
              <a:gd name="connsiteY4" fmla="*/ 0 h 1002397"/>
              <a:gd name="connsiteX0" fmla="*/ 0 w 1621899"/>
              <a:gd name="connsiteY0" fmla="*/ 11430 h 1013827"/>
              <a:gd name="connsiteX1" fmla="*/ 1238994 w 1621899"/>
              <a:gd name="connsiteY1" fmla="*/ 0 h 1013827"/>
              <a:gd name="connsiteX2" fmla="*/ 1621899 w 1621899"/>
              <a:gd name="connsiteY2" fmla="*/ 1013827 h 1013827"/>
              <a:gd name="connsiteX3" fmla="*/ 325755 w 1621899"/>
              <a:gd name="connsiteY3" fmla="*/ 1013827 h 1013827"/>
              <a:gd name="connsiteX4" fmla="*/ 0 w 1621899"/>
              <a:gd name="connsiteY4" fmla="*/ 11430 h 101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899" h="1013827">
                <a:moveTo>
                  <a:pt x="0" y="11430"/>
                </a:moveTo>
                <a:lnTo>
                  <a:pt x="1238994" y="0"/>
                </a:lnTo>
                <a:lnTo>
                  <a:pt x="1621899" y="1013827"/>
                </a:lnTo>
                <a:lnTo>
                  <a:pt x="325755" y="1013827"/>
                </a:lnTo>
                <a:lnTo>
                  <a:pt x="0" y="11430"/>
                </a:lnTo>
                <a:close/>
              </a:path>
            </a:pathLst>
          </a:cu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cxnSp>
        <p:nvCxnSpPr>
          <p:cNvPr id="40" name="Straight Arrow Connector 39"/>
          <p:cNvCxnSpPr>
            <a:endCxn id="7" idx="0"/>
          </p:cNvCxnSpPr>
          <p:nvPr/>
        </p:nvCxnSpPr>
        <p:spPr>
          <a:xfrm flipH="1">
            <a:off x="7020272" y="1279039"/>
            <a:ext cx="34717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588585"/>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rot="2700000">
            <a:off x="562142" y="1345332"/>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Transformations</a:t>
            </a:r>
            <a:endParaRPr lang="sv-SE" dirty="0"/>
          </a:p>
        </p:txBody>
      </p:sp>
      <p:sp>
        <p:nvSpPr>
          <p:cNvPr id="13" name="Rectangle 12"/>
          <p:cNvSpPr/>
          <p:nvPr/>
        </p:nvSpPr>
        <p:spPr>
          <a:xfrm>
            <a:off x="562142" y="1345332"/>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4" name="Oval 13"/>
          <p:cNvSpPr/>
          <p:nvPr/>
        </p:nvSpPr>
        <p:spPr>
          <a:xfrm>
            <a:off x="1174210" y="1813384"/>
            <a:ext cx="72008" cy="72008"/>
          </a:xfrm>
          <a:prstGeom prst="ellipse">
            <a:avLst/>
          </a:prstGeom>
          <a:solidFill>
            <a:srgbClr val="FF0000"/>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ectangle 14"/>
          <p:cNvSpPr/>
          <p:nvPr/>
        </p:nvSpPr>
        <p:spPr>
          <a:xfrm>
            <a:off x="3215108" y="1301909"/>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7" name="Rectangle 16"/>
          <p:cNvSpPr/>
          <p:nvPr/>
        </p:nvSpPr>
        <p:spPr>
          <a:xfrm rot="3093454">
            <a:off x="2561406" y="1633059"/>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Oval 15"/>
          <p:cNvSpPr/>
          <p:nvPr/>
        </p:nvSpPr>
        <p:spPr>
          <a:xfrm>
            <a:off x="3182667" y="1273324"/>
            <a:ext cx="71295" cy="70589"/>
          </a:xfrm>
          <a:prstGeom prst="ellipse">
            <a:avLst/>
          </a:prstGeom>
          <a:solidFill>
            <a:srgbClr val="FF0000"/>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Rectangle 17"/>
          <p:cNvSpPr/>
          <p:nvPr/>
        </p:nvSpPr>
        <p:spPr>
          <a:xfrm>
            <a:off x="1907704" y="3703593"/>
            <a:ext cx="5256584"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transform-origin</a:t>
            </a:r>
            <a:r>
              <a:rPr lang="en-US" sz="1400" b="1" dirty="0" smtClean="0">
                <a:solidFill>
                  <a:schemeClr val="tx1"/>
                </a:solidFill>
                <a:latin typeface="Courier New" pitchFamily="49" charset="0"/>
                <a:cs typeface="Courier New" pitchFamily="49" charset="0"/>
              </a:rPr>
              <a:t>: 50% 50%;}</a:t>
            </a:r>
          </a:p>
          <a:p>
            <a:r>
              <a:rPr lang="en-US" sz="1400" b="1" dirty="0" smtClean="0">
                <a:solidFill>
                  <a:srgbClr val="C00000"/>
                </a:solidFill>
                <a:latin typeface="Courier New" pitchFamily="49" charset="0"/>
                <a:cs typeface="Courier New" pitchFamily="49" charset="0"/>
              </a:rPr>
              <a:t>box2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transform-origin</a:t>
            </a:r>
            <a:r>
              <a:rPr lang="en-US" sz="1400" b="1" dirty="0" smtClean="0">
                <a:solidFill>
                  <a:schemeClr val="tx1"/>
                </a:solidFill>
                <a:latin typeface="Courier New" pitchFamily="49" charset="0"/>
                <a:cs typeface="Courier New" pitchFamily="49" charset="0"/>
              </a:rPr>
              <a:t>: left top;}</a:t>
            </a:r>
          </a:p>
          <a:p>
            <a:r>
              <a:rPr lang="en-US" sz="1400" b="1" dirty="0" smtClean="0">
                <a:solidFill>
                  <a:srgbClr val="C00000"/>
                </a:solidFill>
                <a:latin typeface="Courier New" pitchFamily="49" charset="0"/>
                <a:cs typeface="Courier New" pitchFamily="49" charset="0"/>
              </a:rPr>
              <a:t>box3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transform-origin</a:t>
            </a:r>
            <a:r>
              <a:rPr lang="en-US" sz="1400" b="1" dirty="0" smtClean="0">
                <a:solidFill>
                  <a:schemeClr val="tx1"/>
                </a:solidFill>
                <a:latin typeface="Courier New" pitchFamily="49" charset="0"/>
                <a:cs typeface="Courier New" pitchFamily="49" charset="0"/>
              </a:rPr>
              <a:t>: center center;}</a:t>
            </a:r>
          </a:p>
          <a:p>
            <a:r>
              <a:rPr lang="en-US" sz="1400" b="1" dirty="0">
                <a:solidFill>
                  <a:srgbClr val="C00000"/>
                </a:solidFill>
                <a:latin typeface="Courier New" pitchFamily="49" charset="0"/>
                <a:cs typeface="Courier New" pitchFamily="49" charset="0"/>
              </a:rPr>
              <a:t>box4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transform-origin</a:t>
            </a:r>
            <a:r>
              <a:rPr lang="en-US" sz="1400" b="1" dirty="0" smtClean="0">
                <a:solidFill>
                  <a:schemeClr val="tx1"/>
                </a:solidFill>
                <a:latin typeface="Courier New" pitchFamily="49" charset="0"/>
                <a:cs typeface="Courier New" pitchFamily="49" charset="0"/>
              </a:rPr>
              <a:t>: center bottom;}</a:t>
            </a:r>
            <a:endParaRPr lang="en-US" sz="1400" b="1" dirty="0">
              <a:solidFill>
                <a:schemeClr val="tx1"/>
              </a:solidFill>
              <a:latin typeface="Courier New" pitchFamily="49" charset="0"/>
              <a:cs typeface="Courier New" pitchFamily="49" charset="0"/>
            </a:endParaRPr>
          </a:p>
        </p:txBody>
      </p:sp>
      <p:sp>
        <p:nvSpPr>
          <p:cNvPr id="21" name="Rectangle 20"/>
          <p:cNvSpPr/>
          <p:nvPr/>
        </p:nvSpPr>
        <p:spPr>
          <a:xfrm>
            <a:off x="7092280" y="1316137"/>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0" name="Rectangle 19"/>
          <p:cNvSpPr/>
          <p:nvPr/>
        </p:nvSpPr>
        <p:spPr>
          <a:xfrm>
            <a:off x="7406029" y="1777380"/>
            <a:ext cx="694363" cy="54006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2" name="Oval 21"/>
          <p:cNvSpPr/>
          <p:nvPr/>
        </p:nvSpPr>
        <p:spPr>
          <a:xfrm>
            <a:off x="7741065" y="2282855"/>
            <a:ext cx="71295" cy="70589"/>
          </a:xfrm>
          <a:prstGeom prst="ellipse">
            <a:avLst/>
          </a:prstGeom>
          <a:solidFill>
            <a:srgbClr val="FF0000"/>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5220072" y="1308618"/>
            <a:ext cx="1296144" cy="1008112"/>
          </a:xfrm>
          <a:prstGeom prst="rect">
            <a:avLst/>
          </a:prstGeom>
          <a:gradFill>
            <a:gsLst>
              <a:gs pos="0">
                <a:schemeClr val="accent2">
                  <a:tint val="50000"/>
                  <a:satMod val="300000"/>
                  <a:alpha val="54000"/>
                </a:schemeClr>
              </a:gs>
              <a:gs pos="35000">
                <a:schemeClr val="accent2">
                  <a:tint val="37000"/>
                  <a:satMod val="300000"/>
                  <a:alpha val="60000"/>
                </a:schemeClr>
              </a:gs>
              <a:gs pos="100000">
                <a:schemeClr val="accent2">
                  <a:tint val="15000"/>
                  <a:satMod val="350000"/>
                  <a:alpha val="62000"/>
                </a:schemeClr>
              </a:gs>
            </a:gsLst>
          </a:gradFill>
          <a:ln>
            <a:prstDash val="sysDash"/>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4" name="Rectangle 23"/>
          <p:cNvSpPr/>
          <p:nvPr/>
        </p:nvSpPr>
        <p:spPr>
          <a:xfrm>
            <a:off x="5533821" y="1525352"/>
            <a:ext cx="694363" cy="54006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5" name="Oval 24"/>
          <p:cNvSpPr/>
          <p:nvPr/>
        </p:nvSpPr>
        <p:spPr>
          <a:xfrm>
            <a:off x="5839905" y="1742795"/>
            <a:ext cx="71295" cy="70589"/>
          </a:xfrm>
          <a:prstGeom prst="ellipse">
            <a:avLst/>
          </a:prstGeom>
          <a:solidFill>
            <a:srgbClr val="FF0000"/>
          </a:solid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394695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Transitions</a:t>
            </a:r>
            <a:endParaRPr lang="sv-SE" dirty="0"/>
          </a:p>
        </p:txBody>
      </p:sp>
      <p:sp>
        <p:nvSpPr>
          <p:cNvPr id="3" name="Subtitle 2"/>
          <p:cNvSpPr>
            <a:spLocks noGrp="1"/>
          </p:cNvSpPr>
          <p:nvPr>
            <p:ph type="subTitle" idx="1"/>
          </p:nvPr>
        </p:nvSpPr>
        <p:spPr>
          <a:xfrm>
            <a:off x="323528" y="1036960"/>
            <a:ext cx="8568952" cy="1460500"/>
          </a:xfrm>
        </p:spPr>
        <p:txBody>
          <a:bodyPr/>
          <a:lstStyle/>
          <a:p>
            <a:r>
              <a:rPr lang="sv-SE" dirty="0" smtClean="0"/>
              <a:t>En </a:t>
            </a:r>
            <a:r>
              <a:rPr lang="sv-SE" dirty="0" err="1" smtClean="0"/>
              <a:t>transition</a:t>
            </a:r>
            <a:r>
              <a:rPr lang="sv-SE" dirty="0" smtClean="0"/>
              <a:t> animerar de egenskaper på ett element som ändrar sig.</a:t>
            </a:r>
            <a:endParaRPr lang="sv-SE" dirty="0"/>
          </a:p>
        </p:txBody>
      </p:sp>
      <p:sp>
        <p:nvSpPr>
          <p:cNvPr id="4" name="Rectangle 3"/>
          <p:cNvSpPr/>
          <p:nvPr/>
        </p:nvSpPr>
        <p:spPr>
          <a:xfrm>
            <a:off x="6588224" y="1921396"/>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6" name="Rectangle 5"/>
          <p:cNvSpPr/>
          <p:nvPr/>
        </p:nvSpPr>
        <p:spPr>
          <a:xfrm>
            <a:off x="3779912" y="1921396"/>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7" name="Rectangle 6"/>
          <p:cNvSpPr/>
          <p:nvPr/>
        </p:nvSpPr>
        <p:spPr>
          <a:xfrm>
            <a:off x="971600" y="1921396"/>
            <a:ext cx="1296144" cy="1008112"/>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8" name="Rectangle 7"/>
          <p:cNvSpPr/>
          <p:nvPr/>
        </p:nvSpPr>
        <p:spPr>
          <a:xfrm>
            <a:off x="827584" y="3073524"/>
            <a:ext cx="7848872"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 box2, box3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   transition-property</a:t>
            </a:r>
            <a:r>
              <a:rPr lang="en-US" sz="1400" b="1" dirty="0" smtClean="0">
                <a:solidFill>
                  <a:schemeClr val="tx1"/>
                </a:solidFill>
                <a:latin typeface="Courier New" pitchFamily="49" charset="0"/>
                <a:cs typeface="Courier New" pitchFamily="49" charset="0"/>
              </a:rPr>
              <a:t>: all;</a:t>
            </a:r>
          </a:p>
          <a:p>
            <a:r>
              <a:rPr lang="en-US" sz="1400" b="1" dirty="0" smtClean="0">
                <a:solidFill>
                  <a:srgbClr val="0070C0"/>
                </a:solidFill>
                <a:latin typeface="Courier New" pitchFamily="49" charset="0"/>
                <a:cs typeface="Courier New" pitchFamily="49" charset="0"/>
              </a:rPr>
              <a:t>   transition-duration</a:t>
            </a:r>
            <a:r>
              <a:rPr lang="en-US" sz="1400" b="1" dirty="0" smtClean="0">
                <a:solidFill>
                  <a:schemeClr val="tx1"/>
                </a:solidFill>
                <a:latin typeface="Courier New" pitchFamily="49" charset="0"/>
                <a:cs typeface="Courier New" pitchFamily="49" charset="0"/>
              </a:rPr>
              <a:t>: 2s;</a:t>
            </a:r>
          </a:p>
          <a:p>
            <a:r>
              <a:rPr lang="en-US" sz="1400" b="1" dirty="0" smtClean="0">
                <a:solidFill>
                  <a:srgbClr val="0070C0"/>
                </a:solidFill>
                <a:latin typeface="Courier New" pitchFamily="49" charset="0"/>
                <a:cs typeface="Courier New" pitchFamily="49" charset="0"/>
              </a:rPr>
              <a:t>   transition-timing-function</a:t>
            </a:r>
            <a:r>
              <a:rPr lang="en-US" sz="1400" b="1" dirty="0" smtClean="0">
                <a:solidFill>
                  <a:schemeClr val="tx1"/>
                </a:solidFill>
                <a:latin typeface="Courier New" pitchFamily="49" charset="0"/>
                <a:cs typeface="Courier New" pitchFamily="49" charset="0"/>
              </a:rPr>
              <a:t>: ease; </a:t>
            </a:r>
            <a:r>
              <a:rPr lang="en-US" sz="1100" b="1" dirty="0" smtClean="0">
                <a:solidFill>
                  <a:srgbClr val="00B050"/>
                </a:solidFill>
                <a:latin typeface="Courier New" pitchFamily="49" charset="0"/>
                <a:cs typeface="Courier New" pitchFamily="49" charset="0"/>
              </a:rPr>
              <a:t>// linear, ease-in, ease-out, ease-in-out</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transition-delay</a:t>
            </a:r>
            <a:r>
              <a:rPr lang="en-US" sz="1400" b="1" dirty="0" smtClean="0">
                <a:solidFill>
                  <a:prstClr val="black"/>
                </a:solidFill>
                <a:latin typeface="Courier New" pitchFamily="49" charset="0"/>
                <a:cs typeface="Courier New" pitchFamily="49" charset="0"/>
              </a:rPr>
              <a:t>: 0.3s</a:t>
            </a:r>
            <a:r>
              <a:rPr lang="en-US" sz="1400" b="1" dirty="0">
                <a:solidFill>
                  <a:prstClr val="black"/>
                </a:solidFill>
                <a:latin typeface="Courier New" pitchFamily="49" charset="0"/>
                <a:cs typeface="Courier New" pitchFamily="49" charset="0"/>
              </a:rPr>
              <a:t>;</a:t>
            </a:r>
            <a:endParaRPr lang="en-US" sz="1100" b="1" dirty="0">
              <a:solidFill>
                <a:srgbClr val="00B050"/>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p>
        </p:txBody>
      </p:sp>
      <p:sp>
        <p:nvSpPr>
          <p:cNvPr id="9" name="Rectangle 8"/>
          <p:cNvSpPr/>
          <p:nvPr/>
        </p:nvSpPr>
        <p:spPr>
          <a:xfrm>
            <a:off x="827584" y="4639116"/>
            <a:ext cx="7848872"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box1, box2, box3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   transition</a:t>
            </a:r>
            <a:r>
              <a:rPr lang="en-US" sz="1400" b="1" dirty="0" smtClean="0">
                <a:solidFill>
                  <a:schemeClr val="tx1"/>
                </a:solidFill>
                <a:latin typeface="Courier New" pitchFamily="49" charset="0"/>
                <a:cs typeface="Courier New" pitchFamily="49" charset="0"/>
              </a:rPr>
              <a:t>: transform 2s ease-in 0.3s;</a:t>
            </a:r>
          </a:p>
          <a:p>
            <a:r>
              <a:rPr lang="en-US" sz="1400" b="1" dirty="0" smtClean="0">
                <a:solidFill>
                  <a:schemeClr val="tx1"/>
                </a:solidFill>
                <a:latin typeface="Courier New" pitchFamily="49" charset="0"/>
                <a:cs typeface="Courier New" pitchFamily="49" charset="0"/>
              </a:rPr>
              <a:t>}</a:t>
            </a:r>
          </a:p>
        </p:txBody>
      </p:sp>
      <p:sp>
        <p:nvSpPr>
          <p:cNvPr id="10" name="Freeform 9"/>
          <p:cNvSpPr/>
          <p:nvPr/>
        </p:nvSpPr>
        <p:spPr>
          <a:xfrm>
            <a:off x="3491880" y="4153644"/>
            <a:ext cx="1752806" cy="742950"/>
          </a:xfrm>
          <a:custGeom>
            <a:avLst/>
            <a:gdLst>
              <a:gd name="connsiteX0" fmla="*/ 0 w 1752806"/>
              <a:gd name="connsiteY0" fmla="*/ 0 h 742950"/>
              <a:gd name="connsiteX1" fmla="*/ 1554480 w 1752806"/>
              <a:gd name="connsiteY1" fmla="*/ 131445 h 742950"/>
              <a:gd name="connsiteX2" fmla="*/ 1731645 w 1752806"/>
              <a:gd name="connsiteY2" fmla="*/ 742950 h 742950"/>
            </a:gdLst>
            <a:ahLst/>
            <a:cxnLst>
              <a:cxn ang="0">
                <a:pos x="connsiteX0" y="connsiteY0"/>
              </a:cxn>
              <a:cxn ang="0">
                <a:pos x="connsiteX1" y="connsiteY1"/>
              </a:cxn>
              <a:cxn ang="0">
                <a:pos x="connsiteX2" y="connsiteY2"/>
              </a:cxn>
            </a:cxnLst>
            <a:rect l="l" t="t" r="r" b="b"/>
            <a:pathLst>
              <a:path w="1752806" h="742950">
                <a:moveTo>
                  <a:pt x="0" y="0"/>
                </a:moveTo>
                <a:cubicBezTo>
                  <a:pt x="632936" y="3810"/>
                  <a:pt x="1265873" y="7620"/>
                  <a:pt x="1554480" y="131445"/>
                </a:cubicBezTo>
                <a:cubicBezTo>
                  <a:pt x="1843088" y="255270"/>
                  <a:pt x="1731645" y="742950"/>
                  <a:pt x="1731645" y="74295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591009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2000" fill="hold"/>
                                        <p:tgtEl>
                                          <p:spTgt spid="4"/>
                                        </p:tgtEl>
                                      </p:cBhvr>
                                      <p:by x="150000" y="150000"/>
                                    </p:animScale>
                                  </p:childTnLst>
                                </p:cTn>
                              </p:par>
                              <p:par>
                                <p:cTn id="7" presetID="24" presetClass="emph" presetSubtype="0" repeatCount="indefinite" fill="remove" grpId="0" nodeType="withEffect">
                                  <p:stCondLst>
                                    <p:cond delay="0"/>
                                  </p:stCondLst>
                                  <p:endCondLst>
                                    <p:cond evt="onNext" delay="0">
                                      <p:tgtEl>
                                        <p:sldTgt/>
                                      </p:tgtEl>
                                    </p:cond>
                                  </p:endCondLst>
                                  <p:childTnLst>
                                    <p:animClr clrSpc="hsl" dir="cw">
                                      <p:cBhvr override="childStyle">
                                        <p:cTn id="8" dur="5000" fill="hold"/>
                                        <p:tgtEl>
                                          <p:spTgt spid="6"/>
                                        </p:tgtEl>
                                        <p:attrNameLst>
                                          <p:attrName>style.color</p:attrName>
                                        </p:attrNameLst>
                                      </p:cBhvr>
                                      <p:by>
                                        <p:hsl h="0" s="-12549" l="-25098"/>
                                      </p:by>
                                    </p:animClr>
                                    <p:animClr clrSpc="hsl" dir="cw">
                                      <p:cBhvr>
                                        <p:cTn id="9" dur="5000" fill="hold"/>
                                        <p:tgtEl>
                                          <p:spTgt spid="6"/>
                                        </p:tgtEl>
                                        <p:attrNameLst>
                                          <p:attrName>fillcolor</p:attrName>
                                        </p:attrNameLst>
                                      </p:cBhvr>
                                      <p:by>
                                        <p:hsl h="0" s="-12549" l="-25098"/>
                                      </p:by>
                                    </p:animClr>
                                    <p:animClr clrSpc="hsl" dir="cw">
                                      <p:cBhvr>
                                        <p:cTn id="10" dur="5000" fill="hold"/>
                                        <p:tgtEl>
                                          <p:spTgt spid="6"/>
                                        </p:tgtEl>
                                        <p:attrNameLst>
                                          <p:attrName>stroke.color</p:attrName>
                                        </p:attrNameLst>
                                      </p:cBhvr>
                                      <p:by>
                                        <p:hsl h="0" s="-12549" l="-25098"/>
                                      </p:by>
                                    </p:animClr>
                                    <p:set>
                                      <p:cBhvr>
                                        <p:cTn id="11" dur="5000" fill="hold"/>
                                        <p:tgtEl>
                                          <p:spTgt spid="6"/>
                                        </p:tgtEl>
                                        <p:attrNameLst>
                                          <p:attrName>fill.type</p:attrName>
                                        </p:attrNameLst>
                                      </p:cBhvr>
                                      <p:to>
                                        <p:strVal val="solid"/>
                                      </p:to>
                                    </p:set>
                                  </p:childTnLst>
                                </p:cTn>
                              </p:par>
                              <p:par>
                                <p:cTn id="12" presetID="8" presetClass="emph" presetSubtype="0" repeatCount="indefinite" accel="52000" decel="47000" autoRev="1" fill="hold" grpId="0" nodeType="withEffect">
                                  <p:stCondLst>
                                    <p:cond delay="0"/>
                                  </p:stCondLst>
                                  <p:endCondLst>
                                    <p:cond evt="onNext" delay="0">
                                      <p:tgtEl>
                                        <p:sldTgt/>
                                      </p:tgtEl>
                                    </p:cond>
                                  </p:endCondLst>
                                  <p:childTnLst>
                                    <p:animRot by="21600000">
                                      <p:cBhvr>
                                        <p:cTn id="13"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Media </a:t>
            </a:r>
            <a:r>
              <a:rPr lang="sv-SE" dirty="0" err="1" smtClean="0"/>
              <a:t>queries</a:t>
            </a:r>
            <a:endParaRPr lang="sv-SE" dirty="0"/>
          </a:p>
        </p:txBody>
      </p:sp>
      <p:pic>
        <p:nvPicPr>
          <p:cNvPr id="4" name="Picture 2" descr="L:\WorkSpace\tstjo\Icons\v_collection_png\256x256\shadow\moni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34533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WorkSpace\tstjo\Icons\v_collection_png\256x256\shadow\plasma_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53336" y="3001516"/>
            <a:ext cx="1162000" cy="9803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L:\WorkSpace\tstjo\Icons\v_collection_png\256x256\shadow\project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3044" y="985292"/>
            <a:ext cx="909789" cy="9097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L:\WorkSpace\tstjo\Icons\v_collection_png\256x256\shadow\prin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3198" y="3207668"/>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WorkSpace\tstjo\Icons\v_collection_png\256x256\shadow\pd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2425452"/>
            <a:ext cx="782216" cy="782216"/>
          </a:xfrm>
          <a:prstGeom prst="rect">
            <a:avLst/>
          </a:prstGeom>
          <a:noFill/>
          <a:extLst>
            <a:ext uri="{909E8E84-426E-40dd-AFC4-6F175D3DCCD1}">
              <a14:hiddenFill xmlns:a14="http://schemas.microsoft.com/office/drawing/2010/main">
                <a:solidFill>
                  <a:srgbClr val="FFFFFF"/>
                </a:solidFill>
              </a14:hiddenFill>
            </a:ext>
          </a:extLst>
        </p:spPr>
      </p:pic>
      <p:pic>
        <p:nvPicPr>
          <p:cNvPr id="1822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552" y="2432681"/>
            <a:ext cx="5164217" cy="9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12148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sv-SE" dirty="0" smtClean="0"/>
              <a:t>Media </a:t>
            </a:r>
            <a:r>
              <a:rPr lang="sv-SE" dirty="0" err="1" smtClean="0"/>
              <a:t>Queries</a:t>
            </a:r>
            <a:endParaRPr lang="sv-SE" dirty="0"/>
          </a:p>
        </p:txBody>
      </p:sp>
      <p:sp>
        <p:nvSpPr>
          <p:cNvPr id="4" name="Rectangle 3"/>
          <p:cNvSpPr/>
          <p:nvPr/>
        </p:nvSpPr>
        <p:spPr>
          <a:xfrm>
            <a:off x="727126" y="2180973"/>
            <a:ext cx="7632848"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FF0000"/>
                </a:solidFill>
                <a:latin typeface="Courier New" pitchFamily="49" charset="0"/>
                <a:cs typeface="Courier New" pitchFamily="49" charset="0"/>
              </a:rPr>
              <a:t>@media print and (color)</a:t>
            </a:r>
            <a:r>
              <a:rPr lang="en-US" sz="1400" b="1" dirty="0" smtClean="0">
                <a:solidFill>
                  <a:srgbClr val="C0000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r>
            <a:br>
              <a:rPr lang="en-US" sz="1400" b="1" dirty="0" smtClean="0">
                <a:solidFill>
                  <a:srgbClr val="0070C0"/>
                </a:solidFill>
                <a:latin typeface="Courier New" pitchFamily="49" charset="0"/>
                <a:cs typeface="Courier New" pitchFamily="49" charset="0"/>
              </a:rPr>
            </a:br>
            <a:r>
              <a:rPr lang="en-US" sz="1400" b="1" dirty="0" smtClean="0">
                <a:solidFill>
                  <a:srgbClr val="339933"/>
                </a:solidFill>
                <a:latin typeface="Courier New" pitchFamily="49" charset="0"/>
                <a:cs typeface="Courier New" pitchFamily="49" charset="0"/>
              </a:rPr>
              <a:t>   /* CSS </a:t>
            </a:r>
            <a:r>
              <a:rPr lang="en-US" sz="1400" b="1" dirty="0" err="1" smtClean="0">
                <a:solidFill>
                  <a:srgbClr val="339933"/>
                </a:solidFill>
                <a:latin typeface="Courier New" pitchFamily="49" charset="0"/>
                <a:cs typeface="Courier New" pitchFamily="49" charset="0"/>
              </a:rPr>
              <a:t>specifikt</a:t>
            </a:r>
            <a:r>
              <a:rPr lang="en-US" sz="1400" b="1" dirty="0" smtClean="0">
                <a:solidFill>
                  <a:srgbClr val="339933"/>
                </a:solidFill>
                <a:latin typeface="Courier New" pitchFamily="49" charset="0"/>
                <a:cs typeface="Courier New" pitchFamily="49" charset="0"/>
              </a:rPr>
              <a:t> </a:t>
            </a:r>
            <a:r>
              <a:rPr lang="en-US" sz="1400" b="1" dirty="0" err="1" smtClean="0">
                <a:solidFill>
                  <a:srgbClr val="339933"/>
                </a:solidFill>
                <a:latin typeface="Courier New" pitchFamily="49" charset="0"/>
                <a:cs typeface="Courier New" pitchFamily="49" charset="0"/>
              </a:rPr>
              <a:t>för</a:t>
            </a:r>
            <a:r>
              <a:rPr lang="en-US" sz="1400" b="1" dirty="0" smtClean="0">
                <a:solidFill>
                  <a:srgbClr val="339933"/>
                </a:solidFill>
                <a:latin typeface="Courier New" pitchFamily="49" charset="0"/>
                <a:cs typeface="Courier New" pitchFamily="49" charset="0"/>
              </a:rPr>
              <a:t> </a:t>
            </a:r>
            <a:r>
              <a:rPr lang="en-US" sz="1400" b="1" dirty="0" err="1" smtClean="0">
                <a:solidFill>
                  <a:srgbClr val="339933"/>
                </a:solidFill>
                <a:latin typeface="Courier New" pitchFamily="49" charset="0"/>
                <a:cs typeface="Courier New" pitchFamily="49" charset="0"/>
              </a:rPr>
              <a:t>färgutskrift</a:t>
            </a:r>
            <a:r>
              <a:rPr lang="en-US" sz="1400" b="1" dirty="0" smtClean="0">
                <a:solidFill>
                  <a:srgbClr val="339933"/>
                </a:solidFill>
                <a:latin typeface="Courier New" pitchFamily="49" charset="0"/>
                <a:cs typeface="Courier New" pitchFamily="49" charset="0"/>
              </a:rPr>
              <a:t> </a:t>
            </a:r>
            <a:r>
              <a:rPr lang="en-US" sz="1400" b="1" dirty="0" err="1" smtClean="0">
                <a:solidFill>
                  <a:srgbClr val="339933"/>
                </a:solidFill>
                <a:latin typeface="Courier New" pitchFamily="49" charset="0"/>
                <a:cs typeface="Courier New" pitchFamily="49" charset="0"/>
              </a:rPr>
              <a:t>här</a:t>
            </a:r>
            <a:r>
              <a:rPr lang="en-US" sz="1400" b="1" dirty="0" smtClean="0">
                <a:solidFill>
                  <a:srgbClr val="339933"/>
                </a:solidFill>
                <a:latin typeface="Courier New" pitchFamily="49" charset="0"/>
                <a:cs typeface="Courier New" pitchFamily="49" charset="0"/>
              </a:rPr>
              <a:t> */</a:t>
            </a:r>
          </a:p>
          <a:p>
            <a:endParaRPr lang="en-US" sz="1400" b="1" dirty="0">
              <a:solidFill>
                <a:srgbClr val="0070C0"/>
              </a:solidFill>
              <a:latin typeface="Courier New" pitchFamily="49" charset="0"/>
              <a:cs typeface="Courier New" pitchFamily="49" charset="0"/>
            </a:endParaRPr>
          </a:p>
          <a:p>
            <a:endParaRPr lang="en-US" sz="1400" b="1" dirty="0" smtClean="0">
              <a:solidFill>
                <a:srgbClr val="0070C0"/>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endParaRPr lang="en-US" sz="1400" dirty="0" smtClean="0">
              <a:solidFill>
                <a:schemeClr val="tx1"/>
              </a:solidFill>
              <a:latin typeface="Courier New" pitchFamily="49" charset="0"/>
              <a:cs typeface="Courier New" pitchFamily="49" charset="0"/>
            </a:endParaRPr>
          </a:p>
        </p:txBody>
      </p:sp>
      <p:sp>
        <p:nvSpPr>
          <p:cNvPr id="5" name="Rectangle 4"/>
          <p:cNvSpPr/>
          <p:nvPr/>
        </p:nvSpPr>
        <p:spPr>
          <a:xfrm>
            <a:off x="727126" y="1345332"/>
            <a:ext cx="7632848" cy="44627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"print and (color)"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"http://…" </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
        <p:nvSpPr>
          <p:cNvPr id="9" name="TextBox 8"/>
          <p:cNvSpPr txBox="1"/>
          <p:nvPr/>
        </p:nvSpPr>
        <p:spPr>
          <a:xfrm>
            <a:off x="683568" y="3721596"/>
            <a:ext cx="2802370" cy="369332"/>
          </a:xfrm>
          <a:prstGeom prst="rect">
            <a:avLst/>
          </a:prstGeom>
          <a:noFill/>
        </p:spPr>
        <p:txBody>
          <a:bodyPr wrap="none" rtlCol="0">
            <a:spAutoFit/>
          </a:bodyPr>
          <a:lstStyle/>
          <a:p>
            <a:r>
              <a:rPr lang="sv-SE" b="1" dirty="0" smtClean="0">
                <a:latin typeface="Minya Nouvelle" pitchFamily="2" charset="0"/>
              </a:rPr>
              <a:t>Grupper med "," (eller):</a:t>
            </a:r>
          </a:p>
        </p:txBody>
      </p:sp>
      <p:sp>
        <p:nvSpPr>
          <p:cNvPr id="10" name="Rectangle 9"/>
          <p:cNvSpPr/>
          <p:nvPr/>
        </p:nvSpPr>
        <p:spPr>
          <a:xfrm>
            <a:off x="726768" y="4153644"/>
            <a:ext cx="7632848"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smtClean="0">
                <a:solidFill>
                  <a:srgbClr val="FF0000"/>
                </a:solidFill>
                <a:latin typeface="Courier New" pitchFamily="49" charset="0"/>
                <a:cs typeface="Courier New" pitchFamily="49" charset="0"/>
              </a:rPr>
              <a:t>@media screen and (min-width:481px), screen and (</a:t>
            </a:r>
            <a:r>
              <a:rPr lang="en-US" sz="1200" b="1" dirty="0" err="1" smtClean="0">
                <a:solidFill>
                  <a:srgbClr val="FF0000"/>
                </a:solidFill>
                <a:latin typeface="Courier New" pitchFamily="49" charset="0"/>
                <a:cs typeface="Courier New" pitchFamily="49" charset="0"/>
              </a:rPr>
              <a:t>orientation:landscape</a:t>
            </a:r>
            <a:r>
              <a:rPr lang="en-US" sz="1200" b="1" dirty="0" smtClean="0">
                <a:solidFill>
                  <a:srgbClr val="FF0000"/>
                </a:solidFill>
                <a:latin typeface="Courier New" pitchFamily="49" charset="0"/>
                <a:cs typeface="Courier New" pitchFamily="49" charset="0"/>
              </a:rPr>
              <a:t>)</a:t>
            </a:r>
            <a:r>
              <a:rPr lang="en-US" sz="1200" b="1" dirty="0" smtClean="0">
                <a:solidFill>
                  <a:srgbClr val="C0000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a:r>
            <a:br>
              <a:rPr lang="en-US" sz="1400" b="1" dirty="0" smtClean="0">
                <a:solidFill>
                  <a:srgbClr val="0070C0"/>
                </a:solidFill>
                <a:latin typeface="Courier New" pitchFamily="49" charset="0"/>
                <a:cs typeface="Courier New" pitchFamily="49" charset="0"/>
              </a:rPr>
            </a:br>
            <a:r>
              <a:rPr lang="en-US" sz="1400" b="1" dirty="0" smtClean="0">
                <a:solidFill>
                  <a:srgbClr val="339933"/>
                </a:solidFill>
                <a:latin typeface="Courier New" pitchFamily="49" charset="0"/>
                <a:cs typeface="Courier New" pitchFamily="49" charset="0"/>
              </a:rPr>
              <a:t>   /* &gt; 481px </a:t>
            </a:r>
            <a:r>
              <a:rPr lang="en-US" sz="1400" b="1" dirty="0" err="1" smtClean="0">
                <a:solidFill>
                  <a:srgbClr val="339933"/>
                </a:solidFill>
                <a:latin typeface="Courier New" pitchFamily="49" charset="0"/>
                <a:cs typeface="Courier New" pitchFamily="49" charset="0"/>
              </a:rPr>
              <a:t>eller</a:t>
            </a:r>
            <a:r>
              <a:rPr lang="en-US" sz="1400" b="1" dirty="0" smtClean="0">
                <a:solidFill>
                  <a:srgbClr val="339933"/>
                </a:solidFill>
                <a:latin typeface="Courier New" pitchFamily="49" charset="0"/>
                <a:cs typeface="Courier New" pitchFamily="49" charset="0"/>
              </a:rPr>
              <a:t> </a:t>
            </a:r>
            <a:r>
              <a:rPr lang="en-US" sz="1400" b="1" dirty="0" err="1" smtClean="0">
                <a:solidFill>
                  <a:srgbClr val="339933"/>
                </a:solidFill>
                <a:latin typeface="Courier New" pitchFamily="49" charset="0"/>
                <a:cs typeface="Courier New" pitchFamily="49" charset="0"/>
              </a:rPr>
              <a:t>liggande</a:t>
            </a:r>
            <a:r>
              <a:rPr lang="en-US" sz="1400" b="1" dirty="0" smtClean="0">
                <a:solidFill>
                  <a:srgbClr val="339933"/>
                </a:solidFill>
                <a:latin typeface="Courier New" pitchFamily="49" charset="0"/>
                <a:cs typeface="Courier New" pitchFamily="49" charset="0"/>
              </a:rPr>
              <a:t> */</a:t>
            </a:r>
          </a:p>
          <a:p>
            <a:endParaRPr lang="en-US" sz="1400" b="1" dirty="0" smtClean="0">
              <a:solidFill>
                <a:srgbClr val="0070C0"/>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a:t>
            </a:r>
            <a:endParaRPr lang="en-US" sz="1400"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3330253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sv-SE" dirty="0" smtClean="0"/>
              <a:t>Media </a:t>
            </a:r>
            <a:r>
              <a:rPr lang="sv-SE" dirty="0" err="1" smtClean="0"/>
              <a:t>Queries</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2910746555"/>
              </p:ext>
            </p:extLst>
          </p:nvPr>
        </p:nvGraphicFramePr>
        <p:xfrm>
          <a:off x="899592" y="1129308"/>
          <a:ext cx="7058867" cy="4063734"/>
        </p:xfrm>
        <a:graphic>
          <a:graphicData uri="http://schemas.openxmlformats.org/drawingml/2006/table">
            <a:tbl>
              <a:tblPr firstRow="1" bandRow="1">
                <a:tableStyleId>{21E4AEA4-8DFA-4A89-87EB-49C32662AFE0}</a:tableStyleId>
              </a:tblPr>
              <a:tblGrid>
                <a:gridCol w="1576791"/>
                <a:gridCol w="875995"/>
                <a:gridCol w="1751990"/>
                <a:gridCol w="2854091"/>
              </a:tblGrid>
              <a:tr h="273726">
                <a:tc>
                  <a:txBody>
                    <a:bodyPr/>
                    <a:lstStyle/>
                    <a:p>
                      <a:r>
                        <a:rPr lang="sv-SE" sz="1200" dirty="0" smtClean="0"/>
                        <a:t>Media feature</a:t>
                      </a:r>
                      <a:endParaRPr lang="sv-SE" sz="1200" dirty="0"/>
                    </a:p>
                  </a:txBody>
                  <a:tcPr marL="76200" marR="76200" marT="38100" marB="38100"/>
                </a:tc>
                <a:tc>
                  <a:txBody>
                    <a:bodyPr/>
                    <a:lstStyle/>
                    <a:p>
                      <a:r>
                        <a:rPr lang="sv-SE" sz="1200" dirty="0" smtClean="0"/>
                        <a:t>max/min</a:t>
                      </a:r>
                      <a:endParaRPr lang="sv-SE" sz="1200" dirty="0"/>
                    </a:p>
                  </a:txBody>
                  <a:tcPr marL="76200" marR="76200" marT="38100" marB="38100"/>
                </a:tc>
                <a:tc>
                  <a:txBody>
                    <a:bodyPr/>
                    <a:lstStyle/>
                    <a:p>
                      <a:r>
                        <a:rPr lang="sv-SE" sz="1200" dirty="0" smtClean="0"/>
                        <a:t>Värde</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600" b="1" dirty="0" err="1" smtClean="0"/>
                        <a:t>width</a:t>
                      </a:r>
                      <a:endParaRPr lang="sv-SE" sz="1600" b="1" dirty="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Bredd</a:t>
                      </a:r>
                      <a:r>
                        <a:rPr lang="sv-SE" sz="1600" b="1" baseline="0" dirty="0" smtClean="0"/>
                        <a:t> på aktuell </a:t>
                      </a:r>
                      <a:r>
                        <a:rPr lang="sv-SE" sz="1600" b="1" baseline="0" dirty="0" err="1" smtClean="0"/>
                        <a:t>visningsyta</a:t>
                      </a:r>
                      <a:endParaRPr lang="sv-SE" sz="1600" b="1" dirty="0"/>
                    </a:p>
                  </a:txBody>
                  <a:tcPr marL="76200" marR="76200" marT="38100" marB="38100"/>
                </a:tc>
              </a:tr>
              <a:tr h="273726">
                <a:tc>
                  <a:txBody>
                    <a:bodyPr/>
                    <a:lstStyle/>
                    <a:p>
                      <a:r>
                        <a:rPr lang="sv-SE" sz="1600" b="1" dirty="0" err="1" smtClean="0"/>
                        <a:t>height</a:t>
                      </a:r>
                      <a:endParaRPr lang="sv-SE" sz="1600" b="1" dirty="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Höjd på aktuell </a:t>
                      </a:r>
                      <a:r>
                        <a:rPr lang="sv-SE" sz="1600" b="1" dirty="0" err="1" smtClean="0"/>
                        <a:t>visningsyta</a:t>
                      </a:r>
                      <a:endParaRPr lang="sv-SE" sz="1600" b="1" dirty="0"/>
                    </a:p>
                  </a:txBody>
                  <a:tcPr marL="76200" marR="76200" marT="38100" marB="38100"/>
                </a:tc>
              </a:tr>
              <a:tr h="273726">
                <a:tc>
                  <a:txBody>
                    <a:bodyPr/>
                    <a:lstStyle/>
                    <a:p>
                      <a:r>
                        <a:rPr lang="sv-SE" sz="1600" b="1" dirty="0" err="1" smtClean="0"/>
                        <a:t>device-width</a:t>
                      </a:r>
                      <a:endParaRPr lang="sv-SE" sz="1600" b="1" dirty="0" smtClean="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Enhetens totala </a:t>
                      </a:r>
                      <a:r>
                        <a:rPr lang="sv-SE" sz="1600" b="1" dirty="0" err="1" smtClean="0"/>
                        <a:t>visningsyta</a:t>
                      </a:r>
                      <a:endParaRPr lang="sv-SE" sz="1600" b="1" dirty="0"/>
                    </a:p>
                  </a:txBody>
                  <a:tcPr marL="76200" marR="76200" marT="38100" marB="38100"/>
                </a:tc>
              </a:tr>
              <a:tr h="273726">
                <a:tc>
                  <a:txBody>
                    <a:bodyPr/>
                    <a:lstStyle/>
                    <a:p>
                      <a:r>
                        <a:rPr lang="sv-SE" sz="1600" b="1" dirty="0" err="1" smtClean="0"/>
                        <a:t>device-height</a:t>
                      </a:r>
                      <a:endParaRPr lang="sv-SE" sz="1600" b="1" dirty="0" smtClean="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Enhetens totala </a:t>
                      </a:r>
                      <a:r>
                        <a:rPr lang="sv-SE" sz="1600" b="1" dirty="0" err="1" smtClean="0"/>
                        <a:t>visningsyta</a:t>
                      </a:r>
                      <a:endParaRPr lang="sv-SE" sz="1600" b="1" dirty="0"/>
                    </a:p>
                  </a:txBody>
                  <a:tcPr marL="76200" marR="76200" marT="38100" marB="38100"/>
                </a:tc>
              </a:tr>
              <a:tr h="273726">
                <a:tc>
                  <a:txBody>
                    <a:bodyPr/>
                    <a:lstStyle/>
                    <a:p>
                      <a:r>
                        <a:rPr lang="sv-SE" sz="1600" b="1" dirty="0" err="1" smtClean="0"/>
                        <a:t>orientation</a:t>
                      </a:r>
                      <a:endParaRPr lang="sv-SE" sz="1600" b="1" dirty="0" smtClean="0"/>
                    </a:p>
                  </a:txBody>
                  <a:tcPr marL="76200" marR="76200" marT="38100" marB="38100"/>
                </a:tc>
                <a:tc>
                  <a:txBody>
                    <a:bodyPr/>
                    <a:lstStyle/>
                    <a:p>
                      <a:r>
                        <a:rPr lang="sv-SE" sz="1600" b="1" dirty="0" smtClean="0"/>
                        <a:t>Nej</a:t>
                      </a:r>
                      <a:endParaRPr lang="sv-SE" sz="1600" b="1" dirty="0"/>
                    </a:p>
                  </a:txBody>
                  <a:tcPr marL="76200" marR="76200" marT="38100" marB="38100"/>
                </a:tc>
                <a:tc>
                  <a:txBody>
                    <a:bodyPr/>
                    <a:lstStyle/>
                    <a:p>
                      <a:r>
                        <a:rPr lang="sv-SE" sz="1600" b="1" dirty="0" err="1" smtClean="0"/>
                        <a:t>portrait|landscape</a:t>
                      </a:r>
                      <a:endParaRPr lang="sv-SE" sz="1600" b="1" dirty="0"/>
                    </a:p>
                  </a:txBody>
                  <a:tcPr marL="76200" marR="76200" marT="38100" marB="38100"/>
                </a:tc>
                <a:tc>
                  <a:txBody>
                    <a:bodyPr/>
                    <a:lstStyle/>
                    <a:p>
                      <a:r>
                        <a:rPr lang="sv-SE" sz="1600" b="1" dirty="0" smtClean="0"/>
                        <a:t>Stående eller liggande</a:t>
                      </a:r>
                      <a:endParaRPr lang="sv-SE" sz="1600" b="1" dirty="0"/>
                    </a:p>
                  </a:txBody>
                  <a:tcPr marL="76200" marR="76200" marT="38100" marB="38100"/>
                </a:tc>
              </a:tr>
              <a:tr h="273726">
                <a:tc>
                  <a:txBody>
                    <a:bodyPr/>
                    <a:lstStyle/>
                    <a:p>
                      <a:r>
                        <a:rPr lang="sv-SE" sz="1200" dirty="0" err="1" smtClean="0"/>
                        <a:t>aspect-ratio</a:t>
                      </a:r>
                      <a:endParaRPr lang="sv-SE" sz="1200" dirty="0" smtClean="0"/>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err="1" smtClean="0"/>
                        <a:t>ratio</a:t>
                      </a:r>
                      <a:r>
                        <a:rPr lang="sv-SE" sz="1200" baseline="0" dirty="0" smtClean="0"/>
                        <a:t> Ex: 16/9</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device-aspect-ratio</a:t>
                      </a:r>
                      <a:endParaRPr lang="sv-SE" sz="1200" dirty="0" smtClean="0"/>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err="1" smtClean="0"/>
                        <a:t>ratio</a:t>
                      </a:r>
                      <a:r>
                        <a:rPr lang="sv-SE" sz="1200" dirty="0" smtClean="0"/>
                        <a:t> Ex: 16/9</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color</a:t>
                      </a:r>
                      <a:endParaRPr lang="sv-SE" sz="1200" dirty="0" smtClean="0"/>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smtClean="0"/>
                        <a:t>heltal</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color-index</a:t>
                      </a:r>
                      <a:endParaRPr lang="sv-SE" sz="1200" dirty="0" smtClean="0"/>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smtClean="0"/>
                        <a:t>heltal</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monochrome</a:t>
                      </a:r>
                      <a:endParaRPr lang="sv-SE" sz="1200" dirty="0" smtClean="0"/>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smtClean="0"/>
                        <a:t>heltal</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smtClean="0"/>
                        <a:t>resolution</a:t>
                      </a:r>
                    </a:p>
                  </a:txBody>
                  <a:tcPr marL="76200" marR="76200" marT="38100" marB="38100"/>
                </a:tc>
                <a:tc>
                  <a:txBody>
                    <a:bodyPr/>
                    <a:lstStyle/>
                    <a:p>
                      <a:r>
                        <a:rPr lang="sv-SE" sz="1200" dirty="0" smtClean="0"/>
                        <a:t>Ja</a:t>
                      </a:r>
                      <a:endParaRPr lang="sv-SE" sz="1200" dirty="0"/>
                    </a:p>
                  </a:txBody>
                  <a:tcPr marL="76200" marR="76200" marT="38100" marB="38100"/>
                </a:tc>
                <a:tc>
                  <a:txBody>
                    <a:bodyPr/>
                    <a:lstStyle/>
                    <a:p>
                      <a:r>
                        <a:rPr lang="sv-SE" sz="1200" dirty="0" smtClean="0"/>
                        <a:t>upplösning Ex: 300dpi</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scan</a:t>
                      </a:r>
                      <a:endParaRPr lang="sv-SE" sz="1200" dirty="0" smtClean="0"/>
                    </a:p>
                  </a:txBody>
                  <a:tcPr marL="76200" marR="76200" marT="38100" marB="38100"/>
                </a:tc>
                <a:tc>
                  <a:txBody>
                    <a:bodyPr/>
                    <a:lstStyle/>
                    <a:p>
                      <a:r>
                        <a:rPr lang="sv-SE" sz="1200" dirty="0" smtClean="0"/>
                        <a:t>Nej</a:t>
                      </a:r>
                      <a:endParaRPr lang="sv-SE" sz="1200" dirty="0"/>
                    </a:p>
                  </a:txBody>
                  <a:tcPr marL="76200" marR="76200" marT="38100" marB="38100"/>
                </a:tc>
                <a:tc>
                  <a:txBody>
                    <a:bodyPr/>
                    <a:lstStyle/>
                    <a:p>
                      <a:r>
                        <a:rPr lang="sv-SE" sz="1200" dirty="0" err="1" smtClean="0"/>
                        <a:t>progressive|interlaced</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200" dirty="0" err="1" smtClean="0"/>
                        <a:t>grid</a:t>
                      </a:r>
                      <a:endParaRPr lang="sv-SE" sz="1200" dirty="0" smtClean="0"/>
                    </a:p>
                  </a:txBody>
                  <a:tcPr marL="76200" marR="76200" marT="38100" marB="38100"/>
                </a:tc>
                <a:tc>
                  <a:txBody>
                    <a:bodyPr/>
                    <a:lstStyle/>
                    <a:p>
                      <a:r>
                        <a:rPr lang="sv-SE" sz="1200" dirty="0" smtClean="0"/>
                        <a:t>Nej</a:t>
                      </a:r>
                      <a:endParaRPr lang="sv-SE" sz="1200" dirty="0"/>
                    </a:p>
                  </a:txBody>
                  <a:tcPr marL="76200" marR="76200" marT="38100" marB="38100"/>
                </a:tc>
                <a:tc>
                  <a:txBody>
                    <a:bodyPr/>
                    <a:lstStyle/>
                    <a:p>
                      <a:r>
                        <a:rPr lang="sv-SE" sz="1200" dirty="0" smtClean="0"/>
                        <a:t>heltal</a:t>
                      </a:r>
                      <a:endParaRPr lang="sv-SE" sz="1200" dirty="0"/>
                    </a:p>
                  </a:txBody>
                  <a:tcPr marL="76200" marR="76200" marT="38100" marB="38100"/>
                </a:tc>
                <a:tc>
                  <a:txBody>
                    <a:bodyPr/>
                    <a:lstStyle/>
                    <a:p>
                      <a:endParaRPr lang="sv-SE" sz="1200" dirty="0"/>
                    </a:p>
                  </a:txBody>
                  <a:tcPr marL="76200" marR="76200" marT="38100" marB="38100"/>
                </a:tc>
              </a:tr>
            </a:tbl>
          </a:graphicData>
        </a:graphic>
      </p:graphicFrame>
      <p:sp>
        <p:nvSpPr>
          <p:cNvPr id="5" name="Rectangle 4"/>
          <p:cNvSpPr/>
          <p:nvPr/>
        </p:nvSpPr>
        <p:spPr>
          <a:xfrm>
            <a:off x="3431272" y="5137075"/>
            <a:ext cx="4669120" cy="384721"/>
          </a:xfrm>
          <a:prstGeom prst="rect">
            <a:avLst/>
          </a:prstGeom>
        </p:spPr>
        <p:txBody>
          <a:bodyPr wrap="none" lIns="76197" tIns="38098" rIns="76197" bIns="38098">
            <a:spAutoFit/>
          </a:bodyPr>
          <a:lstStyle/>
          <a:p>
            <a:r>
              <a:rPr lang="sv-SE" sz="2000" dirty="0"/>
              <a:t>http://www.w3.org/TR/css3-mediaqueries/</a:t>
            </a:r>
          </a:p>
        </p:txBody>
      </p:sp>
    </p:spTree>
    <p:extLst>
      <p:ext uri="{BB962C8B-B14F-4D97-AF65-F5344CB8AC3E}">
        <p14:creationId xmlns:p14="http://schemas.microsoft.com/office/powerpoint/2010/main" val="2905094695"/>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Demos</a:t>
            </a:r>
            <a:endParaRPr lang="sv-SE" dirty="0"/>
          </a:p>
        </p:txBody>
      </p:sp>
      <p:sp>
        <p:nvSpPr>
          <p:cNvPr id="5" name="Rectangle 4"/>
          <p:cNvSpPr/>
          <p:nvPr/>
        </p:nvSpPr>
        <p:spPr>
          <a:xfrm>
            <a:off x="2411760" y="1984516"/>
            <a:ext cx="6174432" cy="369332"/>
          </a:xfrm>
          <a:prstGeom prst="rect">
            <a:avLst/>
          </a:prstGeom>
        </p:spPr>
        <p:txBody>
          <a:bodyPr wrap="square">
            <a:spAutoFit/>
          </a:bodyPr>
          <a:lstStyle/>
          <a:p>
            <a:r>
              <a:rPr lang="sv-SE" dirty="0"/>
              <a:t>http://www.paulrhayes.com/experiments/cube-3d/</a:t>
            </a:r>
          </a:p>
        </p:txBody>
      </p:sp>
      <p:pic>
        <p:nvPicPr>
          <p:cNvPr id="157698"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336444"/>
            <a:ext cx="1728192" cy="14490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Rectangle 9"/>
          <p:cNvSpPr/>
          <p:nvPr/>
        </p:nvSpPr>
        <p:spPr>
          <a:xfrm>
            <a:off x="2555776" y="4369668"/>
            <a:ext cx="3441007" cy="369332"/>
          </a:xfrm>
          <a:prstGeom prst="rect">
            <a:avLst/>
          </a:prstGeom>
        </p:spPr>
        <p:txBody>
          <a:bodyPr wrap="none">
            <a:spAutoFit/>
          </a:bodyPr>
          <a:lstStyle/>
          <a:p>
            <a:r>
              <a:rPr lang="sv-SE" dirty="0"/>
              <a:t>http://beta.theexpressiveweb.com</a:t>
            </a:r>
          </a:p>
        </p:txBody>
      </p:sp>
      <p:pic>
        <p:nvPicPr>
          <p:cNvPr id="157700" name="Picture 4">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818" y="3649588"/>
            <a:ext cx="1756941" cy="135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12117550"/>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50" name="Picture 6"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613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9752" name="Picture 8"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7899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9754" name="Picture 10"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7899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9756"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53524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34582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173" y="231499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24" y="345904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224" y="391624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699" y="292049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6617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46590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49" y="7608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464" y="16333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99244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165" y="11418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120" y="351241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264" y="20224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662" y="16333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5652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264" y="30960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23233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32" y="308055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368764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464" y="40690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800" y="262335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9748" name="Picture 4" descr="L:\WorkSpace\tstjo\Icons\v_collection_png\256x256\shadow\hamm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560" y="2780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312" y="5322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912" y="9132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560" y="6846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704" y="26832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904" y="12413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L:\WorkSpace\tstjo\Icons\v_collection_png\48x48\shadow\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386" y="4560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85798" y="4531726"/>
            <a:ext cx="6338530" cy="369332"/>
          </a:xfrm>
          <a:prstGeom prst="rect">
            <a:avLst/>
          </a:prstGeom>
          <a:noFill/>
        </p:spPr>
        <p:txBody>
          <a:bodyPr wrap="none" rtlCol="0">
            <a:spAutoFit/>
          </a:bodyPr>
          <a:lstStyle/>
          <a:p>
            <a:r>
              <a:rPr lang="en-US" dirty="0" smtClean="0">
                <a:latin typeface="Minya Nouvelle" pitchFamily="2" charset="0"/>
              </a:rPr>
              <a:t>"if </a:t>
            </a:r>
            <a:r>
              <a:rPr lang="en-US" dirty="0">
                <a:latin typeface="Minya Nouvelle" pitchFamily="2" charset="0"/>
              </a:rPr>
              <a:t>all you have is a hammer, everything looks like a </a:t>
            </a:r>
            <a:r>
              <a:rPr lang="en-US" dirty="0" smtClean="0">
                <a:latin typeface="Minya Nouvelle" pitchFamily="2" charset="0"/>
              </a:rPr>
              <a:t>nail"</a:t>
            </a:r>
            <a:endParaRPr lang="sv-SE" dirty="0" smtClean="0">
              <a:latin typeface="Minya Nouvelle" pitchFamily="2" charset="0"/>
            </a:endParaRPr>
          </a:p>
        </p:txBody>
      </p:sp>
      <p:sp>
        <p:nvSpPr>
          <p:cNvPr id="9" name="Rectangle 8"/>
          <p:cNvSpPr/>
          <p:nvPr/>
        </p:nvSpPr>
        <p:spPr>
          <a:xfrm>
            <a:off x="2782550" y="4801716"/>
            <a:ext cx="4572000" cy="307777"/>
          </a:xfrm>
          <a:prstGeom prst="rect">
            <a:avLst/>
          </a:prstGeom>
        </p:spPr>
        <p:txBody>
          <a:bodyPr>
            <a:spAutoFit/>
          </a:bodyPr>
          <a:lstStyle/>
          <a:p>
            <a:pPr algn="r"/>
            <a:r>
              <a:rPr lang="en-US" sz="1400" i="1" dirty="0"/>
              <a:t> </a:t>
            </a:r>
            <a:r>
              <a:rPr lang="en-US" sz="1400" i="1" dirty="0" smtClean="0"/>
              <a:t>- Abraham </a:t>
            </a:r>
            <a:r>
              <a:rPr lang="en-US" sz="1400" i="1" dirty="0"/>
              <a:t>Maslow, The Psychology of Science, 1966</a:t>
            </a:r>
            <a:endParaRPr lang="sv-SE" sz="1400" i="1" dirty="0"/>
          </a:p>
        </p:txBody>
      </p:sp>
    </p:spTree>
    <p:extLst>
      <p:ext uri="{BB962C8B-B14F-4D97-AF65-F5344CB8AC3E}">
        <p14:creationId xmlns:p14="http://schemas.microsoft.com/office/powerpoint/2010/main" val="27752928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a:endCxn id="8" idx="0"/>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532440" y="1218670"/>
            <a:ext cx="5132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2011</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F12 – Mobila enheter</a:t>
            </a:r>
            <a:endParaRPr lang="sv-SE" b="1" dirty="0"/>
          </a:p>
        </p:txBody>
      </p:sp>
      <p:sp>
        <p:nvSpPr>
          <p:cNvPr id="15" name="TextBox 14"/>
          <p:cNvSpPr txBox="1"/>
          <p:nvPr/>
        </p:nvSpPr>
        <p:spPr>
          <a:xfrm>
            <a:off x="395536" y="1201316"/>
            <a:ext cx="4201791" cy="954107"/>
          </a:xfrm>
          <a:prstGeom prst="rect">
            <a:avLst/>
          </a:prstGeom>
          <a:noFill/>
        </p:spPr>
        <p:txBody>
          <a:bodyPr wrap="none" rtlCol="0">
            <a:spAutoFit/>
          </a:bodyPr>
          <a:lstStyle/>
          <a:p>
            <a:r>
              <a:rPr lang="sv-SE" sz="2800" b="1" dirty="0" smtClean="0">
                <a:latin typeface="Minya Nouvelle" pitchFamily="2" charset="0"/>
              </a:rPr>
              <a:t>Föreläsning 12, HT2012</a:t>
            </a:r>
          </a:p>
          <a:p>
            <a:r>
              <a:rPr lang="sv-SE" sz="2800" dirty="0" smtClean="0">
                <a:latin typeface="Minya Nouvelle" pitchFamily="2" charset="0"/>
              </a:rPr>
              <a:t>Mobila enheter</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890532593"/>
      </p:ext>
    </p:extLst>
  </p:cSld>
  <p:clrMapOvr>
    <a:masterClrMapping/>
  </p:clrMapOvr>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F12 – Mobila enheter</a:t>
            </a:r>
            <a:endParaRPr lang="sv-SE" b="1" dirty="0"/>
          </a:p>
        </p:txBody>
      </p:sp>
      <p:sp>
        <p:nvSpPr>
          <p:cNvPr id="15" name="TextBox 14"/>
          <p:cNvSpPr txBox="1"/>
          <p:nvPr/>
        </p:nvSpPr>
        <p:spPr>
          <a:xfrm>
            <a:off x="1403648" y="1378601"/>
            <a:ext cx="3166251"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Tekniker för mobil </a:t>
            </a:r>
            <a:r>
              <a:rPr lang="sv-SE" dirty="0" err="1" smtClean="0">
                <a:latin typeface="Minya Nouvelle" pitchFamily="2" charset="0"/>
              </a:rPr>
              <a:t>surfning</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Möjligheter och fallgropar</a:t>
            </a:r>
          </a:p>
          <a:p>
            <a:pPr marL="285750" indent="-285750">
              <a:buFont typeface="Arial" charset="0"/>
              <a:buChar char="•"/>
            </a:pPr>
            <a:r>
              <a:rPr lang="sv-SE" dirty="0" smtClean="0">
                <a:latin typeface="Minya Nouvelle" pitchFamily="2" charset="0"/>
              </a:rPr>
              <a:t>Statistik</a:t>
            </a:r>
          </a:p>
          <a:p>
            <a:pPr marL="285750" indent="-285750">
              <a:buFont typeface="Arial" charset="0"/>
              <a:buChar char="•"/>
            </a:pPr>
            <a:r>
              <a:rPr lang="sv-SE" dirty="0" smtClean="0">
                <a:latin typeface="Minya Nouvelle" pitchFamily="2" charset="0"/>
              </a:rPr>
              <a:t>Opera</a:t>
            </a:r>
          </a:p>
          <a:p>
            <a:pPr marL="285750" indent="-285750">
              <a:buFont typeface="Arial" charset="0"/>
              <a:buChar char="•"/>
            </a:pPr>
            <a:r>
              <a:rPr lang="sv-SE" dirty="0" smtClean="0">
                <a:latin typeface="Minya Nouvelle" pitchFamily="2" charset="0"/>
              </a:rPr>
              <a:t>Sidor för </a:t>
            </a:r>
            <a:r>
              <a:rPr lang="sv-SE" dirty="0" err="1" smtClean="0">
                <a:latin typeface="Minya Nouvelle" pitchFamily="2" charset="0"/>
              </a:rPr>
              <a:t>smartphones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Testning</a:t>
            </a:r>
          </a:p>
          <a:p>
            <a:pPr marL="285750" indent="-285750">
              <a:buFont typeface="Arial" charset="0"/>
              <a:buChar char="•"/>
            </a:pPr>
            <a:r>
              <a:rPr lang="sv-SE" dirty="0" err="1" smtClean="0">
                <a:latin typeface="Minya Nouvelle" pitchFamily="2" charset="0"/>
              </a:rPr>
              <a:t>Responsiv</a:t>
            </a:r>
            <a:r>
              <a:rPr lang="sv-SE" dirty="0" smtClean="0">
                <a:latin typeface="Minya Nouvelle" pitchFamily="2" charset="0"/>
              </a:rPr>
              <a:t> webbdesign</a:t>
            </a:r>
          </a:p>
          <a:p>
            <a:pPr marL="285750" indent="-285750">
              <a:buFont typeface="Arial" charset="0"/>
              <a:buChar char="•"/>
            </a:pPr>
            <a:r>
              <a:rPr lang="sv-SE" dirty="0" smtClean="0">
                <a:latin typeface="Minya Nouvelle" pitchFamily="2" charset="0"/>
              </a:rPr>
              <a:t>...</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9570" name="Picture 2" descr="S:\dfm\info\icons\v-collections\v_collections_png\business_finance_data\256x256\shadow\mobilephon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95647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247944"/>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Olika tekniker</a:t>
            </a:r>
            <a:endParaRPr lang="sv-SE" dirty="0"/>
          </a:p>
        </p:txBody>
      </p:sp>
      <p:pic>
        <p:nvPicPr>
          <p:cNvPr id="4" name="Picture 8"/>
          <p:cNvPicPr>
            <a:picLocks noChangeAspect="1" noChangeArrowheads="1"/>
          </p:cNvPicPr>
          <p:nvPr/>
        </p:nvPicPr>
        <p:blipFill>
          <a:blip r:embed="rId2" cstate="print"/>
          <a:srcRect/>
          <a:stretch>
            <a:fillRect/>
          </a:stretch>
        </p:blipFill>
        <p:spPr bwMode="auto">
          <a:xfrm>
            <a:off x="7076296" y="1120140"/>
            <a:ext cx="1651636" cy="3251836"/>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962545" y="2746058"/>
            <a:ext cx="1470660" cy="2592706"/>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6064183" y="1201315"/>
            <a:ext cx="1267384" cy="1248515"/>
          </a:xfrm>
          <a:prstGeom prst="rect">
            <a:avLst/>
          </a:prstGeom>
          <a:noFill/>
          <a:ln w="9525" algn="ctr">
            <a:noFill/>
            <a:miter lim="800000"/>
            <a:headEnd/>
            <a:tailEnd/>
          </a:ln>
        </p:spPr>
      </p:pic>
      <p:sp>
        <p:nvSpPr>
          <p:cNvPr id="7" name="TextBox 6"/>
          <p:cNvSpPr txBox="1"/>
          <p:nvPr/>
        </p:nvSpPr>
        <p:spPr>
          <a:xfrm>
            <a:off x="467544" y="1417340"/>
            <a:ext cx="5495001" cy="3416320"/>
          </a:xfrm>
          <a:prstGeom prst="rect">
            <a:avLst/>
          </a:prstGeom>
          <a:noFill/>
        </p:spPr>
        <p:txBody>
          <a:bodyPr wrap="square" rtlCol="0">
            <a:spAutoFit/>
          </a:bodyPr>
          <a:lstStyle/>
          <a:p>
            <a:r>
              <a:rPr lang="sv-SE" dirty="0">
                <a:latin typeface="Minya Nouvelle" pitchFamily="2" charset="0"/>
              </a:rPr>
              <a:t>Det </a:t>
            </a:r>
            <a:r>
              <a:rPr lang="sv-SE" dirty="0" smtClean="0">
                <a:latin typeface="Minya Nouvelle" pitchFamily="2" charset="0"/>
              </a:rPr>
              <a:t>finns/fanns </a:t>
            </a:r>
            <a:r>
              <a:rPr lang="sv-SE" dirty="0">
                <a:latin typeface="Minya Nouvelle" pitchFamily="2" charset="0"/>
              </a:rPr>
              <a:t>många olika tekniker vi kan använda för att visa webbsidor i vår mobiltelefon:</a:t>
            </a:r>
          </a:p>
          <a:p>
            <a:endParaRPr lang="sv-SE" dirty="0">
              <a:latin typeface="Minya Nouvelle" pitchFamily="2" charset="0"/>
            </a:endParaRPr>
          </a:p>
          <a:p>
            <a:pPr marL="285750" indent="-285750">
              <a:buFont typeface="Arial" charset="0"/>
              <a:buChar char="•"/>
            </a:pPr>
            <a:r>
              <a:rPr lang="sv-SE" dirty="0" smtClean="0">
                <a:latin typeface="Minya Nouvelle" pitchFamily="2" charset="0"/>
              </a:rPr>
              <a:t>WAP </a:t>
            </a:r>
            <a:r>
              <a:rPr lang="sv-SE" dirty="0">
                <a:latin typeface="Minya Nouvelle" pitchFamily="2" charset="0"/>
              </a:rPr>
              <a:t>1.x med WML </a:t>
            </a:r>
            <a:r>
              <a:rPr lang="sv-SE" dirty="0" smtClean="0">
                <a:latin typeface="Minya Nouvelle" pitchFamily="2" charset="0"/>
              </a:rPr>
              <a:t>1.x</a:t>
            </a:r>
          </a:p>
          <a:p>
            <a:pPr marL="285750" indent="-285750">
              <a:buFont typeface="Arial" charset="0"/>
              <a:buChar char="•"/>
            </a:pPr>
            <a:r>
              <a:rPr lang="sv-SE" dirty="0" smtClean="0">
                <a:latin typeface="Minya Nouvelle" pitchFamily="2" charset="0"/>
              </a:rPr>
              <a:t>i-mode </a:t>
            </a:r>
            <a:r>
              <a:rPr lang="sv-SE" dirty="0">
                <a:latin typeface="Minya Nouvelle" pitchFamily="2" charset="0"/>
              </a:rPr>
              <a:t>med </a:t>
            </a:r>
            <a:r>
              <a:rPr lang="sv-SE" dirty="0" smtClean="0">
                <a:latin typeface="Minya Nouvelle" pitchFamily="2" charset="0"/>
              </a:rPr>
              <a:t>CHTML</a:t>
            </a:r>
          </a:p>
          <a:p>
            <a:pPr marL="285750" indent="-285750">
              <a:buFont typeface="Arial" charset="0"/>
              <a:buChar char="•"/>
            </a:pPr>
            <a:r>
              <a:rPr lang="sv-SE" dirty="0" smtClean="0">
                <a:latin typeface="Minya Nouvelle" pitchFamily="2" charset="0"/>
              </a:rPr>
              <a:t>WAP </a:t>
            </a:r>
            <a:r>
              <a:rPr lang="sv-SE" dirty="0">
                <a:latin typeface="Minya Nouvelle" pitchFamily="2" charset="0"/>
              </a:rPr>
              <a:t>2.x med (XHTML Basic)</a:t>
            </a:r>
            <a:br>
              <a:rPr lang="sv-SE" dirty="0">
                <a:latin typeface="Minya Nouvelle" pitchFamily="2" charset="0"/>
              </a:rPr>
            </a:br>
            <a:r>
              <a:rPr lang="sv-SE" dirty="0" smtClean="0">
                <a:latin typeface="Minya Nouvelle" pitchFamily="2" charset="0"/>
              </a:rPr>
              <a:t>  </a:t>
            </a:r>
            <a:r>
              <a:rPr lang="sv-SE" dirty="0">
                <a:latin typeface="Minya Nouvelle" pitchFamily="2" charset="0"/>
              </a:rPr>
              <a:t>	  </a:t>
            </a:r>
            <a:r>
              <a:rPr lang="sv-SE" dirty="0" smtClean="0">
                <a:latin typeface="Minya Nouvelle" pitchFamily="2" charset="0"/>
              </a:rPr>
              <a:t>        </a:t>
            </a:r>
            <a:r>
              <a:rPr lang="sv-SE" dirty="0">
                <a:latin typeface="Minya Nouvelle" pitchFamily="2" charset="0"/>
              </a:rPr>
              <a:t>XHTML Mobile </a:t>
            </a:r>
            <a:r>
              <a:rPr lang="sv-SE" dirty="0" err="1" smtClean="0">
                <a:latin typeface="Minya Nouvelle" pitchFamily="2" charset="0"/>
              </a:rPr>
              <a:t>Profile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”HTTP/WAP</a:t>
            </a:r>
            <a:r>
              <a:rPr lang="sv-SE" dirty="0">
                <a:latin typeface="Minya Nouvelle" pitchFamily="2" charset="0"/>
              </a:rPr>
              <a:t>” med HTML, XHTML och </a:t>
            </a:r>
            <a:br>
              <a:rPr lang="sv-SE" dirty="0">
                <a:latin typeface="Minya Nouvelle" pitchFamily="2" charset="0"/>
              </a:rPr>
            </a:br>
            <a:r>
              <a:rPr lang="sv-SE" dirty="0" smtClean="0">
                <a:latin typeface="Minya Nouvelle" pitchFamily="2" charset="0"/>
              </a:rPr>
              <a:t>speciell webbläsare</a:t>
            </a:r>
          </a:p>
          <a:p>
            <a:pPr marL="285750" indent="-285750">
              <a:buFont typeface="Arial" charset="0"/>
              <a:buChar char="•"/>
            </a:pPr>
            <a:r>
              <a:rPr lang="sv-SE" b="1" dirty="0" err="1" smtClean="0">
                <a:latin typeface="Minya Nouvelle" pitchFamily="2" charset="0"/>
              </a:rPr>
              <a:t>Surfning</a:t>
            </a:r>
            <a:r>
              <a:rPr lang="sv-SE" b="1" dirty="0" smtClean="0">
                <a:latin typeface="Minya Nouvelle" pitchFamily="2" charset="0"/>
              </a:rPr>
              <a:t> </a:t>
            </a:r>
            <a:r>
              <a:rPr lang="sv-SE" b="1" dirty="0">
                <a:latin typeface="Minya Nouvelle" pitchFamily="2" charset="0"/>
              </a:rPr>
              <a:t>i fullskalig webbläsare med </a:t>
            </a:r>
            <a:br>
              <a:rPr lang="sv-SE" b="1" dirty="0">
                <a:latin typeface="Minya Nouvelle" pitchFamily="2" charset="0"/>
              </a:rPr>
            </a:br>
            <a:r>
              <a:rPr lang="sv-SE" b="1" dirty="0" smtClean="0">
                <a:latin typeface="Minya Nouvelle" pitchFamily="2" charset="0"/>
              </a:rPr>
              <a:t>HTML5 </a:t>
            </a:r>
            <a:r>
              <a:rPr lang="sv-SE" b="1" dirty="0">
                <a:latin typeface="Minya Nouvelle" pitchFamily="2" charset="0"/>
              </a:rPr>
              <a:t>och </a:t>
            </a:r>
            <a:r>
              <a:rPr lang="sv-SE" b="1" dirty="0" smtClean="0">
                <a:latin typeface="Minya Nouvelle" pitchFamily="2" charset="0"/>
              </a:rPr>
              <a:t>CSS3</a:t>
            </a:r>
            <a:endParaRPr lang="sv-SE" b="1" dirty="0">
              <a:latin typeface="Minya Nouvelle" pitchFamily="2" charset="0"/>
            </a:endParaRPr>
          </a:p>
          <a:p>
            <a:endParaRPr lang="sv-SE" dirty="0" smtClean="0">
              <a:latin typeface="Minya Nouvelle" pitchFamily="2" charset="0"/>
            </a:endParaRPr>
          </a:p>
        </p:txBody>
      </p:sp>
    </p:spTree>
    <p:extLst>
      <p:ext uri="{BB962C8B-B14F-4D97-AF65-F5344CB8AC3E}">
        <p14:creationId xmlns:p14="http://schemas.microsoft.com/office/powerpoint/2010/main" val="3753091306"/>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Undvik</a:t>
            </a:r>
            <a:endParaRPr lang="sv-SE" dirty="0"/>
          </a:p>
        </p:txBody>
      </p:sp>
      <p:sp>
        <p:nvSpPr>
          <p:cNvPr id="3" name="Subtitle 2"/>
          <p:cNvSpPr>
            <a:spLocks noGrp="1"/>
          </p:cNvSpPr>
          <p:nvPr>
            <p:ph type="subTitle" idx="1"/>
          </p:nvPr>
        </p:nvSpPr>
        <p:spPr>
          <a:xfrm>
            <a:off x="714348" y="1129308"/>
            <a:ext cx="6400800" cy="1460500"/>
          </a:xfrm>
        </p:spPr>
        <p:txBody>
          <a:bodyPr/>
          <a:lstStyle/>
          <a:p>
            <a:r>
              <a:rPr lang="sv-SE" dirty="0" err="1" smtClean="0"/>
              <a:t>Undivk</a:t>
            </a:r>
            <a:r>
              <a:rPr lang="sv-SE" dirty="0" smtClean="0"/>
              <a:t>:</a:t>
            </a:r>
          </a:p>
          <a:p>
            <a:pPr marL="342900" indent="-342900">
              <a:buFont typeface="Arial" charset="0"/>
              <a:buChar char="•"/>
            </a:pPr>
            <a:r>
              <a:rPr lang="sv-SE" dirty="0" smtClean="0"/>
              <a:t>Ramar (</a:t>
            </a:r>
            <a:r>
              <a:rPr lang="sv-SE" dirty="0" err="1" smtClean="0"/>
              <a:t>frames</a:t>
            </a:r>
            <a:r>
              <a:rPr lang="sv-SE" dirty="0" smtClean="0"/>
              <a:t>)</a:t>
            </a:r>
          </a:p>
          <a:p>
            <a:pPr marL="342900" indent="-342900">
              <a:buFont typeface="Arial" charset="0"/>
              <a:buChar char="•"/>
            </a:pPr>
            <a:r>
              <a:rPr lang="sv-SE" dirty="0" smtClean="0"/>
              <a:t>tabeller</a:t>
            </a:r>
          </a:p>
          <a:p>
            <a:pPr marL="342900" indent="-342900">
              <a:buFont typeface="Arial" charset="0"/>
              <a:buChar char="•"/>
            </a:pPr>
            <a:r>
              <a:rPr lang="sv-SE" dirty="0" smtClean="0"/>
              <a:t>image-</a:t>
            </a:r>
            <a:r>
              <a:rPr lang="sv-SE" dirty="0" err="1" smtClean="0"/>
              <a:t>maps</a:t>
            </a:r>
            <a:endParaRPr lang="sv-SE" dirty="0" smtClean="0"/>
          </a:p>
          <a:p>
            <a:pPr marL="342900" indent="-342900">
              <a:buFont typeface="Arial" charset="0"/>
              <a:buChar char="•"/>
            </a:pPr>
            <a:r>
              <a:rPr lang="sv-SE" dirty="0" err="1" smtClean="0"/>
              <a:t>skrollning</a:t>
            </a:r>
            <a:r>
              <a:rPr lang="sv-SE" dirty="0" smtClean="0"/>
              <a:t> horisontellt</a:t>
            </a:r>
          </a:p>
          <a:p>
            <a:pPr marL="342900" indent="-342900">
              <a:buFont typeface="Arial" charset="0"/>
              <a:buChar char="•"/>
            </a:pPr>
            <a:r>
              <a:rPr lang="sv-SE" dirty="0" smtClean="0"/>
              <a:t>plugin (flash, </a:t>
            </a:r>
            <a:r>
              <a:rPr lang="sv-SE" dirty="0" err="1" smtClean="0"/>
              <a:t>silverlight</a:t>
            </a:r>
            <a:r>
              <a:rPr lang="sv-SE" dirty="0" smtClean="0"/>
              <a:t> etc.)</a:t>
            </a:r>
          </a:p>
          <a:p>
            <a:r>
              <a:rPr lang="sv-SE" dirty="0" smtClean="0"/>
              <a:t>Minimera:</a:t>
            </a:r>
          </a:p>
          <a:p>
            <a:pPr marL="342900" indent="-342900">
              <a:buFont typeface="Arial" charset="0"/>
              <a:buChar char="•"/>
            </a:pPr>
            <a:r>
              <a:rPr lang="sv-SE" dirty="0" smtClean="0"/>
              <a:t>minimera behovet av att ge indata via formulär.</a:t>
            </a:r>
          </a:p>
          <a:p>
            <a:pPr marL="342900" indent="-342900">
              <a:buFont typeface="Arial" charset="0"/>
              <a:buChar char="•"/>
            </a:pPr>
            <a:r>
              <a:rPr lang="sv-SE" dirty="0" smtClean="0"/>
              <a:t>Informationsmängden ( eller ? )</a:t>
            </a:r>
          </a:p>
          <a:p>
            <a:pPr marL="342900" indent="-342900">
              <a:buFont typeface="Arial" charset="0"/>
              <a:buChar char="•"/>
            </a:pPr>
            <a:endParaRPr lang="sv-SE" dirty="0" smtClean="0"/>
          </a:p>
          <a:p>
            <a:endParaRPr lang="sv-SE" dirty="0"/>
          </a:p>
          <a:p>
            <a:r>
              <a:rPr lang="sv-SE" dirty="0" smtClean="0"/>
              <a:t>bygg på höjden, inte bredden. (formulär, </a:t>
            </a:r>
            <a:r>
              <a:rPr lang="sv-SE" dirty="0" err="1" smtClean="0"/>
              <a:t>labels</a:t>
            </a:r>
            <a:r>
              <a:rPr lang="sv-SE" dirty="0" smtClean="0"/>
              <a:t> överst)</a:t>
            </a:r>
            <a:endParaRPr lang="sv-SE" dirty="0"/>
          </a:p>
        </p:txBody>
      </p:sp>
      <p:pic>
        <p:nvPicPr>
          <p:cNvPr id="4" name="Picture 2" descr="S:\dfm\info\icons\v-collections\v_collections_png\business_finance_data\256x256\shadow\mobilephon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48934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22807"/>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Möjligheter</a:t>
            </a:r>
            <a:endParaRPr lang="sv-SE" dirty="0"/>
          </a:p>
        </p:txBody>
      </p:sp>
      <p:sp>
        <p:nvSpPr>
          <p:cNvPr id="3" name="Subtitle 2"/>
          <p:cNvSpPr>
            <a:spLocks noGrp="1"/>
          </p:cNvSpPr>
          <p:nvPr>
            <p:ph type="subTitle" idx="1"/>
          </p:nvPr>
        </p:nvSpPr>
        <p:spPr>
          <a:xfrm>
            <a:off x="714348" y="1309676"/>
            <a:ext cx="6400800" cy="3059991"/>
          </a:xfrm>
        </p:spPr>
        <p:txBody>
          <a:bodyPr/>
          <a:lstStyle/>
          <a:p>
            <a:pPr marL="342900" indent="-342900">
              <a:buFont typeface="Arial" charset="0"/>
              <a:buChar char="•"/>
            </a:pPr>
            <a:r>
              <a:rPr lang="sv-SE" dirty="0" smtClean="0"/>
              <a:t>Använd gärna </a:t>
            </a:r>
            <a:r>
              <a:rPr lang="sv-SE" dirty="0" err="1" smtClean="0"/>
              <a:t>CSS-sprites</a:t>
            </a:r>
            <a:endParaRPr lang="sv-SE" dirty="0"/>
          </a:p>
          <a:p>
            <a:pPr marL="342900" indent="-342900">
              <a:buFont typeface="Arial" charset="0"/>
              <a:buChar char="•"/>
            </a:pPr>
            <a:r>
              <a:rPr lang="sv-SE" dirty="0" smtClean="0"/>
              <a:t>Ge möjligheten att ändra till desktop-version</a:t>
            </a:r>
          </a:p>
          <a:p>
            <a:pPr marL="342900" indent="-342900">
              <a:buFont typeface="Arial" charset="0"/>
              <a:buChar char="•"/>
            </a:pPr>
            <a:r>
              <a:rPr lang="sv-SE" dirty="0" smtClean="0"/>
              <a:t>Använd gärna </a:t>
            </a:r>
            <a:r>
              <a:rPr lang="sv-SE" dirty="0" err="1" smtClean="0"/>
              <a:t>select</a:t>
            </a:r>
            <a:r>
              <a:rPr lang="sv-SE" dirty="0" smtClean="0"/>
              <a:t>-rutor</a:t>
            </a:r>
          </a:p>
          <a:p>
            <a:pPr marL="342900" indent="-342900">
              <a:buFont typeface="Arial" charset="0"/>
              <a:buChar char="•"/>
            </a:pPr>
            <a:r>
              <a:rPr lang="sv-SE" dirty="0" smtClean="0"/>
              <a:t>Tänk scenarios, hur ska sidan användas? När?</a:t>
            </a:r>
          </a:p>
          <a:p>
            <a:pPr marL="342900" indent="-342900">
              <a:buFont typeface="Arial" charset="0"/>
              <a:buChar char="•"/>
            </a:pPr>
            <a:r>
              <a:rPr lang="sv-SE" dirty="0" smtClean="0"/>
              <a:t>Tänk på ljusförhållanden</a:t>
            </a:r>
            <a:endParaRPr lang="sv-SE" dirty="0"/>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577580"/>
            <a:ext cx="2305134"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129813"/>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4000" dirty="0" smtClean="0"/>
              <a:t>Skapa sidor för skärm och mobil</a:t>
            </a:r>
            <a:endParaRPr lang="sv-SE" sz="4000" dirty="0"/>
          </a:p>
        </p:txBody>
      </p:sp>
      <p:pic>
        <p:nvPicPr>
          <p:cNvPr id="135170" name="Picture 2" descr="L:\WorkSpace\tstjo\Icons\v_collection_png\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661" y="1273324"/>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WorkSpace\tstjo\Icons\v_collection_png\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273324"/>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35172" name="Picture 4" descr="L:\WorkSpace\tstjo\Icons\v_collection_png\256x256\shadow\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85696"/>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WorkSpace\tstjo\Icons\v_collection_png\256x256\shadow\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721596"/>
            <a:ext cx="1584176" cy="15841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2" idx="2"/>
          </p:cNvCxnSpPr>
          <p:nvPr/>
        </p:nvCxnSpPr>
        <p:spPr>
          <a:xfrm flipH="1">
            <a:off x="4499992" y="1059644"/>
            <a:ext cx="29118" cy="4462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5174" name="Picture 6" descr="L:\WorkSpace\tstjo\Icons\v_collection_png\128x128\shadow\p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225652"/>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WorkSpace\tstjo\Icons\v_collection_png\128x128\shadow\p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992" y="4225652"/>
            <a:ext cx="792088" cy="7920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915816" y="2497460"/>
            <a:ext cx="216024" cy="15121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763688" y="2569468"/>
            <a:ext cx="576064" cy="12961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912260" y="2641476"/>
            <a:ext cx="22264" cy="11442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6898348" y="1704831"/>
            <a:ext cx="1368152" cy="3024878"/>
          </a:xfrm>
          <a:prstGeom prst="arc">
            <a:avLst>
              <a:gd name="adj1" fmla="val 16200000"/>
              <a:gd name="adj2" fmla="val 5318758"/>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rot="1120241" flipH="1">
            <a:off x="4793001" y="1489077"/>
            <a:ext cx="1880592" cy="3240361"/>
          </a:xfrm>
          <a:prstGeom prst="arc">
            <a:avLst>
              <a:gd name="adj1" fmla="val 16200000"/>
              <a:gd name="adj2" fmla="val 623985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TextBox 26"/>
          <p:cNvSpPr txBox="1"/>
          <p:nvPr/>
        </p:nvSpPr>
        <p:spPr>
          <a:xfrm rot="17773661">
            <a:off x="237410" y="2753251"/>
            <a:ext cx="2048702" cy="369332"/>
          </a:xfrm>
          <a:prstGeom prst="rect">
            <a:avLst/>
          </a:prstGeom>
          <a:noFill/>
        </p:spPr>
        <p:txBody>
          <a:bodyPr wrap="none" rtlCol="0">
            <a:spAutoFit/>
          </a:bodyPr>
          <a:lstStyle/>
          <a:p>
            <a:r>
              <a:rPr lang="sv-SE" dirty="0" smtClean="0">
                <a:latin typeface="Minya Nouvelle" pitchFamily="2" charset="0"/>
              </a:rPr>
              <a:t>Version för skärm</a:t>
            </a:r>
          </a:p>
        </p:txBody>
      </p:sp>
      <p:sp>
        <p:nvSpPr>
          <p:cNvPr id="32" name="TextBox 31"/>
          <p:cNvSpPr txBox="1"/>
          <p:nvPr/>
        </p:nvSpPr>
        <p:spPr>
          <a:xfrm rot="4421545">
            <a:off x="2519826" y="3185560"/>
            <a:ext cx="2274725" cy="369332"/>
          </a:xfrm>
          <a:prstGeom prst="rect">
            <a:avLst/>
          </a:prstGeom>
          <a:noFill/>
        </p:spPr>
        <p:txBody>
          <a:bodyPr wrap="none" rtlCol="0">
            <a:spAutoFit/>
          </a:bodyPr>
          <a:lstStyle/>
          <a:p>
            <a:r>
              <a:rPr lang="sv-SE" dirty="0" smtClean="0">
                <a:latin typeface="Minya Nouvelle" pitchFamily="2" charset="0"/>
              </a:rPr>
              <a:t>Version handhållen</a:t>
            </a:r>
          </a:p>
        </p:txBody>
      </p:sp>
      <p:sp>
        <p:nvSpPr>
          <p:cNvPr id="33" name="TextBox 32"/>
          <p:cNvSpPr txBox="1"/>
          <p:nvPr/>
        </p:nvSpPr>
        <p:spPr>
          <a:xfrm rot="18793194">
            <a:off x="5191602" y="3145254"/>
            <a:ext cx="1935145" cy="369332"/>
          </a:xfrm>
          <a:prstGeom prst="rect">
            <a:avLst/>
          </a:prstGeom>
          <a:noFill/>
        </p:spPr>
        <p:txBody>
          <a:bodyPr wrap="none" rtlCol="0">
            <a:spAutoFit/>
          </a:bodyPr>
          <a:lstStyle/>
          <a:p>
            <a:r>
              <a:rPr lang="sv-SE" dirty="0" smtClean="0">
                <a:latin typeface="Minya Nouvelle" pitchFamily="2" charset="0"/>
              </a:rPr>
              <a:t>Samma innehåll</a:t>
            </a:r>
          </a:p>
        </p:txBody>
      </p:sp>
      <p:sp>
        <p:nvSpPr>
          <p:cNvPr id="28" name="TextBox 27"/>
          <p:cNvSpPr txBox="1"/>
          <p:nvPr/>
        </p:nvSpPr>
        <p:spPr>
          <a:xfrm rot="5588114">
            <a:off x="7558964" y="3106054"/>
            <a:ext cx="1670650" cy="369332"/>
          </a:xfrm>
          <a:prstGeom prst="rect">
            <a:avLst/>
          </a:prstGeom>
          <a:noFill/>
        </p:spPr>
        <p:txBody>
          <a:bodyPr wrap="none" rtlCol="0">
            <a:spAutoFit/>
          </a:bodyPr>
          <a:lstStyle/>
          <a:p>
            <a:r>
              <a:rPr lang="sv-SE" dirty="0" smtClean="0">
                <a:latin typeface="Minya Nouvelle" pitchFamily="2" charset="0"/>
              </a:rPr>
              <a:t>CSS för mobil</a:t>
            </a:r>
          </a:p>
        </p:txBody>
      </p:sp>
      <p:sp>
        <p:nvSpPr>
          <p:cNvPr id="35" name="TextBox 34"/>
          <p:cNvSpPr txBox="1"/>
          <p:nvPr/>
        </p:nvSpPr>
        <p:spPr>
          <a:xfrm rot="18118262">
            <a:off x="4285195" y="1772734"/>
            <a:ext cx="1702710" cy="369332"/>
          </a:xfrm>
          <a:prstGeom prst="rect">
            <a:avLst/>
          </a:prstGeom>
          <a:noFill/>
        </p:spPr>
        <p:txBody>
          <a:bodyPr wrap="none" rtlCol="0">
            <a:spAutoFit/>
          </a:bodyPr>
          <a:lstStyle/>
          <a:p>
            <a:r>
              <a:rPr lang="sv-SE" dirty="0" smtClean="0">
                <a:latin typeface="Minya Nouvelle" pitchFamily="2" charset="0"/>
              </a:rPr>
              <a:t>CSS för skärm</a:t>
            </a:r>
          </a:p>
        </p:txBody>
      </p:sp>
    </p:spTree>
    <p:extLst>
      <p:ext uri="{BB962C8B-B14F-4D97-AF65-F5344CB8AC3E}">
        <p14:creationId xmlns:p14="http://schemas.microsoft.com/office/powerpoint/2010/main" val="3008360208"/>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Responsiv</a:t>
            </a:r>
            <a:r>
              <a:rPr lang="sv-SE" dirty="0" smtClean="0"/>
              <a:t> webbdesign</a:t>
            </a:r>
            <a:endParaRPr lang="sv-SE" dirty="0"/>
          </a:p>
        </p:txBody>
      </p:sp>
      <p:pic>
        <p:nvPicPr>
          <p:cNvPr id="179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32" y="1417340"/>
            <a:ext cx="3153916" cy="178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9132" y="2469110"/>
            <a:ext cx="1420118" cy="160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5982" y="3577580"/>
            <a:ext cx="716952" cy="126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215152" y="3356388"/>
            <a:ext cx="1182254" cy="776328"/>
          </a:xfrm>
          <a:custGeom>
            <a:avLst/>
            <a:gdLst>
              <a:gd name="connsiteX0" fmla="*/ 0 w 1182254"/>
              <a:gd name="connsiteY0" fmla="*/ 0 h 776328"/>
              <a:gd name="connsiteX1" fmla="*/ 397163 w 1182254"/>
              <a:gd name="connsiteY1" fmla="*/ 738909 h 776328"/>
              <a:gd name="connsiteX2" fmla="*/ 1182254 w 1182254"/>
              <a:gd name="connsiteY2" fmla="*/ 600363 h 776328"/>
            </a:gdLst>
            <a:ahLst/>
            <a:cxnLst>
              <a:cxn ang="0">
                <a:pos x="connsiteX0" y="connsiteY0"/>
              </a:cxn>
              <a:cxn ang="0">
                <a:pos x="connsiteX1" y="connsiteY1"/>
              </a:cxn>
              <a:cxn ang="0">
                <a:pos x="connsiteX2" y="connsiteY2"/>
              </a:cxn>
            </a:cxnLst>
            <a:rect l="l" t="t" r="r" b="b"/>
            <a:pathLst>
              <a:path w="1182254" h="776328">
                <a:moveTo>
                  <a:pt x="0" y="0"/>
                </a:moveTo>
                <a:cubicBezTo>
                  <a:pt x="100060" y="319424"/>
                  <a:pt x="200121" y="638848"/>
                  <a:pt x="397163" y="738909"/>
                </a:cubicBezTo>
                <a:cubicBezTo>
                  <a:pt x="594205" y="838970"/>
                  <a:pt x="888229" y="719666"/>
                  <a:pt x="1182254" y="600363"/>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6"/>
          <p:cNvSpPr/>
          <p:nvPr/>
        </p:nvSpPr>
        <p:spPr>
          <a:xfrm>
            <a:off x="5367224" y="4270788"/>
            <a:ext cx="1173019" cy="608955"/>
          </a:xfrm>
          <a:custGeom>
            <a:avLst/>
            <a:gdLst>
              <a:gd name="connsiteX0" fmla="*/ 0 w 1173019"/>
              <a:gd name="connsiteY0" fmla="*/ 0 h 608955"/>
              <a:gd name="connsiteX1" fmla="*/ 572655 w 1173019"/>
              <a:gd name="connsiteY1" fmla="*/ 591127 h 608955"/>
              <a:gd name="connsiteX2" fmla="*/ 1173019 w 1173019"/>
              <a:gd name="connsiteY2" fmla="*/ 397163 h 608955"/>
            </a:gdLst>
            <a:ahLst/>
            <a:cxnLst>
              <a:cxn ang="0">
                <a:pos x="connsiteX0" y="connsiteY0"/>
              </a:cxn>
              <a:cxn ang="0">
                <a:pos x="connsiteX1" y="connsiteY1"/>
              </a:cxn>
              <a:cxn ang="0">
                <a:pos x="connsiteX2" y="connsiteY2"/>
              </a:cxn>
            </a:cxnLst>
            <a:rect l="l" t="t" r="r" b="b"/>
            <a:pathLst>
              <a:path w="1173019" h="608955">
                <a:moveTo>
                  <a:pt x="0" y="0"/>
                </a:moveTo>
                <a:cubicBezTo>
                  <a:pt x="188576" y="262466"/>
                  <a:pt x="377152" y="524933"/>
                  <a:pt x="572655" y="591127"/>
                </a:cubicBezTo>
                <a:cubicBezTo>
                  <a:pt x="768158" y="657321"/>
                  <a:pt x="970588" y="527242"/>
                  <a:pt x="1173019" y="397163"/>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 name="Picture 6" descr="L:\WorkSpace\tstjo\Icons\v_collection_png\128x128\shadow\pd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220" y="1082688"/>
            <a:ext cx="1224136" cy="1225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WorkSpace\tstjo\Icons\v_collection_png\256x256\shadow\lapto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644" y="3214478"/>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84322" name="Picture 2" descr="L:\WorkSpace\tstjo\Icons\v_collection_png\256x256\shadow\mobilephone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095" y="4592366"/>
            <a:ext cx="802515" cy="80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10810"/>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Hur testa?</a:t>
            </a:r>
            <a:endParaRPr lang="sv-SE" dirty="0"/>
          </a:p>
        </p:txBody>
      </p:sp>
      <p:sp>
        <p:nvSpPr>
          <p:cNvPr id="4" name="TextBox 3"/>
          <p:cNvSpPr txBox="1"/>
          <p:nvPr/>
        </p:nvSpPr>
        <p:spPr>
          <a:xfrm>
            <a:off x="348285" y="1107326"/>
            <a:ext cx="2331087" cy="461665"/>
          </a:xfrm>
          <a:prstGeom prst="rect">
            <a:avLst/>
          </a:prstGeom>
          <a:noFill/>
        </p:spPr>
        <p:txBody>
          <a:bodyPr wrap="none" rtlCol="0">
            <a:spAutoFit/>
          </a:bodyPr>
          <a:lstStyle/>
          <a:p>
            <a:r>
              <a:rPr lang="sv-SE" sz="2400" b="1" dirty="0" smtClean="0">
                <a:latin typeface="Minya Nouvelle" pitchFamily="2" charset="0"/>
              </a:rPr>
              <a:t>1: På telefoner</a:t>
            </a:r>
          </a:p>
        </p:txBody>
      </p:sp>
      <p:pic>
        <p:nvPicPr>
          <p:cNvPr id="168962" name="Picture 2" descr="L:\WorkSpace\tstjo\Icons\v_collection_png\256x256\shadow\mobilephon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192139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68964" name="Picture 4" descr="L:\WorkSpace\tstjo\Icons\v_collection_png\256x256\shadow\mobile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78549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68966" name="Picture 6" descr="L:\WorkSpace\tstjo\Icons\v_collection_png\256x256\shadow\mobilephon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27826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68968" name="Picture 8" descr="L:\WorkSpace\tstjo\Icons\v_collection_png\256x256\shadow\pd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8" y="1730597"/>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68970" name="Picture 10" descr="L:\WorkSpace\tstjo\Icons\v_collection_png\256x256\shadow\pd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1273175"/>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68972" name="Picture 12" descr="L:\WorkSpace\tstjo\Icons\v_collection_png\256x256\shadow\md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232" y="3505572"/>
            <a:ext cx="151216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478888"/>
      </p:ext>
    </p:extLst>
  </p:cSld>
  <p:clrMapOvr>
    <a:masterClrMapping/>
  </p:clrMapOvr>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Hur testa?</a:t>
            </a:r>
            <a:endParaRPr lang="sv-SE" dirty="0"/>
          </a:p>
        </p:txBody>
      </p:sp>
      <p:sp>
        <p:nvSpPr>
          <p:cNvPr id="4" name="TextBox 3"/>
          <p:cNvSpPr txBox="1"/>
          <p:nvPr/>
        </p:nvSpPr>
        <p:spPr>
          <a:xfrm>
            <a:off x="348285" y="1107326"/>
            <a:ext cx="2222083" cy="461665"/>
          </a:xfrm>
          <a:prstGeom prst="rect">
            <a:avLst/>
          </a:prstGeom>
          <a:noFill/>
        </p:spPr>
        <p:txBody>
          <a:bodyPr wrap="none" rtlCol="0">
            <a:spAutoFit/>
          </a:bodyPr>
          <a:lstStyle/>
          <a:p>
            <a:r>
              <a:rPr lang="sv-SE" sz="2400" b="1" dirty="0" smtClean="0">
                <a:latin typeface="Minya Nouvelle" pitchFamily="2" charset="0"/>
              </a:rPr>
              <a:t>2: Emulatorer</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964" y="3083546"/>
            <a:ext cx="1573982" cy="92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83768" y="3217540"/>
            <a:ext cx="2747868" cy="646331"/>
          </a:xfrm>
          <a:prstGeom prst="rect">
            <a:avLst/>
          </a:prstGeom>
          <a:noFill/>
        </p:spPr>
        <p:txBody>
          <a:bodyPr wrap="none" rtlCol="0">
            <a:spAutoFit/>
          </a:bodyPr>
          <a:lstStyle/>
          <a:p>
            <a:r>
              <a:rPr lang="sv-SE" dirty="0" smtClean="0">
                <a:latin typeface="Minya Nouvelle" pitchFamily="2" charset="0"/>
              </a:rPr>
              <a:t>http://create.msdn.com</a:t>
            </a:r>
          </a:p>
          <a:p>
            <a:r>
              <a:rPr lang="sv-SE" dirty="0" smtClean="0">
                <a:latin typeface="Minya Nouvelle" pitchFamily="2" charset="0"/>
              </a:rPr>
              <a:t>Enbart Windows</a:t>
            </a:r>
          </a:p>
        </p:txBody>
      </p:sp>
      <p:sp>
        <p:nvSpPr>
          <p:cNvPr id="7" name="TextBox 6"/>
          <p:cNvSpPr txBox="1"/>
          <p:nvPr/>
        </p:nvSpPr>
        <p:spPr>
          <a:xfrm>
            <a:off x="218013" y="2866792"/>
            <a:ext cx="1905715" cy="369332"/>
          </a:xfrm>
          <a:prstGeom prst="rect">
            <a:avLst/>
          </a:prstGeom>
          <a:noFill/>
        </p:spPr>
        <p:txBody>
          <a:bodyPr wrap="none" rtlCol="0">
            <a:spAutoFit/>
          </a:bodyPr>
          <a:lstStyle/>
          <a:p>
            <a:r>
              <a:rPr lang="sv-SE" b="1" dirty="0" smtClean="0">
                <a:latin typeface="Minya Nouvelle" pitchFamily="2" charset="0"/>
              </a:rPr>
              <a:t>Windows </a:t>
            </a:r>
            <a:r>
              <a:rPr lang="sv-SE" b="1" dirty="0" err="1" smtClean="0">
                <a:latin typeface="Minya Nouvelle" pitchFamily="2" charset="0"/>
              </a:rPr>
              <a:t>Phone</a:t>
            </a:r>
            <a:endParaRPr lang="sv-SE" b="1" dirty="0" smtClean="0">
              <a:latin typeface="Minya Nouvelle" pitchFamily="2"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4" y="2011988"/>
            <a:ext cx="1589916"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51520" y="1777380"/>
            <a:ext cx="1079142" cy="369332"/>
          </a:xfrm>
          <a:prstGeom prst="rect">
            <a:avLst/>
          </a:prstGeom>
          <a:noFill/>
        </p:spPr>
        <p:txBody>
          <a:bodyPr wrap="none" rtlCol="0">
            <a:spAutoFit/>
          </a:bodyPr>
          <a:lstStyle/>
          <a:p>
            <a:r>
              <a:rPr lang="sv-SE" b="1" dirty="0" err="1" smtClean="0">
                <a:latin typeface="Minya Nouvelle" pitchFamily="2" charset="0"/>
              </a:rPr>
              <a:t>Android</a:t>
            </a:r>
            <a:endParaRPr lang="sv-SE" b="1" dirty="0" smtClean="0">
              <a:latin typeface="Minya Nouvelle" pitchFamily="2" charset="0"/>
            </a:endParaRPr>
          </a:p>
        </p:txBody>
      </p:sp>
      <p:sp>
        <p:nvSpPr>
          <p:cNvPr id="10" name="TextBox 9"/>
          <p:cNvSpPr txBox="1"/>
          <p:nvPr/>
        </p:nvSpPr>
        <p:spPr>
          <a:xfrm>
            <a:off x="2483768" y="2223366"/>
            <a:ext cx="3304110" cy="369332"/>
          </a:xfrm>
          <a:prstGeom prst="rect">
            <a:avLst/>
          </a:prstGeom>
          <a:noFill/>
        </p:spPr>
        <p:txBody>
          <a:bodyPr wrap="none" rtlCol="0">
            <a:spAutoFit/>
          </a:bodyPr>
          <a:lstStyle/>
          <a:p>
            <a:r>
              <a:rPr lang="sv-SE" dirty="0" smtClean="0">
                <a:latin typeface="Minya Nouvelle" pitchFamily="2" charset="0"/>
              </a:rPr>
              <a:t>http://developer.android.com</a:t>
            </a:r>
          </a:p>
        </p:txBody>
      </p:sp>
      <p:pic>
        <p:nvPicPr>
          <p:cNvPr id="163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046" y="4297660"/>
            <a:ext cx="1590900" cy="948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51520" y="4081636"/>
            <a:ext cx="929485" cy="369332"/>
          </a:xfrm>
          <a:prstGeom prst="rect">
            <a:avLst/>
          </a:prstGeom>
          <a:noFill/>
        </p:spPr>
        <p:txBody>
          <a:bodyPr wrap="none" rtlCol="0">
            <a:spAutoFit/>
          </a:bodyPr>
          <a:lstStyle/>
          <a:p>
            <a:r>
              <a:rPr lang="sv-SE" b="1" dirty="0" err="1" smtClean="0">
                <a:latin typeface="Minya Nouvelle" pitchFamily="2" charset="0"/>
              </a:rPr>
              <a:t>iPhone</a:t>
            </a:r>
            <a:endParaRPr lang="sv-SE" b="1" dirty="0" smtClean="0">
              <a:latin typeface="Minya Nouvelle" pitchFamily="2" charset="0"/>
            </a:endParaRPr>
          </a:p>
        </p:txBody>
      </p:sp>
      <p:sp>
        <p:nvSpPr>
          <p:cNvPr id="13" name="TextBox 12"/>
          <p:cNvSpPr txBox="1"/>
          <p:nvPr/>
        </p:nvSpPr>
        <p:spPr>
          <a:xfrm>
            <a:off x="2483768" y="4513684"/>
            <a:ext cx="5280613" cy="646331"/>
          </a:xfrm>
          <a:prstGeom prst="rect">
            <a:avLst/>
          </a:prstGeom>
          <a:noFill/>
        </p:spPr>
        <p:txBody>
          <a:bodyPr wrap="none" rtlCol="0">
            <a:spAutoFit/>
          </a:bodyPr>
          <a:lstStyle/>
          <a:p>
            <a:r>
              <a:rPr lang="sv-SE" dirty="0">
                <a:latin typeface="Minya Nouvelle" pitchFamily="2" charset="0"/>
              </a:rPr>
              <a:t>http://</a:t>
            </a:r>
            <a:r>
              <a:rPr lang="sv-SE" dirty="0" smtClean="0">
                <a:latin typeface="Minya Nouvelle" pitchFamily="2" charset="0"/>
              </a:rPr>
              <a:t>developer.apple.com/technologies/tools/</a:t>
            </a:r>
            <a:br>
              <a:rPr lang="sv-SE" dirty="0" smtClean="0">
                <a:latin typeface="Minya Nouvelle" pitchFamily="2" charset="0"/>
              </a:rPr>
            </a:br>
            <a:r>
              <a:rPr lang="sv-SE" dirty="0" smtClean="0">
                <a:latin typeface="Minya Nouvelle" pitchFamily="2" charset="0"/>
              </a:rPr>
              <a:t>Enbart OSX</a:t>
            </a:r>
          </a:p>
        </p:txBody>
      </p:sp>
      <p:pic>
        <p:nvPicPr>
          <p:cNvPr id="163844" name="Picture 4" descr="C:\Users\tstjo\AppData\Local\Temp\SNAGHTML703076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380126"/>
            <a:ext cx="2592288" cy="248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915014"/>
      </p:ext>
    </p:extLst>
  </p:cSld>
  <p:clrMapOvr>
    <a:masterClrMapping/>
  </p:clrMapOvr>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Hur testa?</a:t>
            </a:r>
            <a:endParaRPr lang="sv-SE" dirty="0"/>
          </a:p>
        </p:txBody>
      </p:sp>
      <p:sp>
        <p:nvSpPr>
          <p:cNvPr id="4" name="TextBox 3"/>
          <p:cNvSpPr txBox="1"/>
          <p:nvPr/>
        </p:nvSpPr>
        <p:spPr>
          <a:xfrm>
            <a:off x="348285" y="1107326"/>
            <a:ext cx="2909771" cy="461665"/>
          </a:xfrm>
          <a:prstGeom prst="rect">
            <a:avLst/>
          </a:prstGeom>
          <a:noFill/>
        </p:spPr>
        <p:txBody>
          <a:bodyPr wrap="none" rtlCol="0">
            <a:spAutoFit/>
          </a:bodyPr>
          <a:lstStyle/>
          <a:p>
            <a:r>
              <a:rPr lang="sv-SE" sz="2400" b="1" dirty="0">
                <a:latin typeface="Minya Nouvelle" pitchFamily="2" charset="0"/>
              </a:rPr>
              <a:t>3</a:t>
            </a:r>
            <a:r>
              <a:rPr lang="sv-SE" sz="2400" b="1" dirty="0" smtClean="0">
                <a:latin typeface="Minya Nouvelle" pitchFamily="2" charset="0"/>
              </a:rPr>
              <a:t>: På vanlig skärm</a:t>
            </a:r>
          </a:p>
        </p:txBody>
      </p:sp>
      <p:pic>
        <p:nvPicPr>
          <p:cNvPr id="169988" name="Picture 4" descr="C:\Users\tstjo\AppData\Local\Temp\SNAGHTML703423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710" y="1993404"/>
            <a:ext cx="1437931" cy="2845138"/>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209428"/>
            <a:ext cx="24574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7506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a:endCxn id="8" idx="0"/>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532440" y="1218670"/>
            <a:ext cx="5132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2011</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C:\Users\tstjo\Downloads\StatCounter-mobile_vs_desktop-SE-monthly-201009-2012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3204"/>
            <a:ext cx="8732266"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79044"/>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C:\Users\tstjo\Downloads\StatCounter-mobile_browser-ww-monthly-201009-2012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5212"/>
            <a:ext cx="8609276"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5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Opera</a:t>
            </a:r>
            <a:endParaRPr lang="sv-SE" dirty="0"/>
          </a:p>
        </p:txBody>
      </p:sp>
      <p:pic>
        <p:nvPicPr>
          <p:cNvPr id="4" name="Picture 2" descr="http://www.opera.com/bitmaps/products/mobile/campaign/0710-3000/diag-mobile-mini.png"/>
          <p:cNvPicPr>
            <a:picLocks noChangeAspect="1" noChangeArrowheads="1"/>
          </p:cNvPicPr>
          <p:nvPr/>
        </p:nvPicPr>
        <p:blipFill>
          <a:blip r:embed="rId2" cstate="print"/>
          <a:srcRect/>
          <a:stretch>
            <a:fillRect/>
          </a:stretch>
        </p:blipFill>
        <p:spPr bwMode="auto">
          <a:xfrm>
            <a:off x="624496" y="1057300"/>
            <a:ext cx="7302942" cy="4299739"/>
          </a:xfrm>
          <a:prstGeom prst="rect">
            <a:avLst/>
          </a:prstGeom>
          <a:ln>
            <a:noFill/>
          </a:ln>
          <a:effectLst>
            <a:outerShdw blurRad="190500" algn="tl" rotWithShape="0">
              <a:srgbClr val="000000">
                <a:alpha val="70000"/>
              </a:srgbClr>
            </a:outerShdw>
          </a:effectLst>
        </p:spPr>
      </p:pic>
      <p:sp>
        <p:nvSpPr>
          <p:cNvPr id="5" name="Rectangle 4"/>
          <p:cNvSpPr/>
          <p:nvPr/>
        </p:nvSpPr>
        <p:spPr>
          <a:xfrm>
            <a:off x="3707904" y="5019481"/>
            <a:ext cx="4992873" cy="646331"/>
          </a:xfrm>
          <a:prstGeom prst="rect">
            <a:avLst/>
          </a:prstGeom>
        </p:spPr>
        <p:txBody>
          <a:bodyPr wrap="square">
            <a:spAutoFit/>
          </a:bodyPr>
          <a:lstStyle/>
          <a:p>
            <a:r>
              <a:rPr lang="sv-SE" dirty="0"/>
              <a:t>Källa: http://www.opera.com/mobile/specs/</a:t>
            </a:r>
          </a:p>
          <a:p>
            <a:endParaRPr lang="sv-SE" dirty="0"/>
          </a:p>
        </p:txBody>
      </p:sp>
      <p:pic>
        <p:nvPicPr>
          <p:cNvPr id="172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409228"/>
            <a:ext cx="1326148" cy="24482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862179151"/>
      </p:ext>
    </p:extLst>
  </p:cSld>
  <p:clrMapOvr>
    <a:masterClrMapping/>
  </p:clrMapOvr>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C:\Users\tstjo\Downloads\StatCounter-mobile_browser-SE-monthly-201009-2012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5212"/>
            <a:ext cx="8732266"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6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12" y="1201316"/>
            <a:ext cx="8712968" cy="2520280"/>
          </a:xfrm>
          <a:prstGeom prst="rect">
            <a:avLst/>
          </a:prstGeom>
          <a:solidFill>
            <a:schemeClr val="bg1"/>
          </a:solidFill>
          <a:ln w="15875">
            <a:noFill/>
            <a:tailEnd type="arrow"/>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Enhetsbredder</a:t>
            </a:r>
            <a:endParaRPr lang="sv-SE" dirty="0"/>
          </a:p>
        </p:txBody>
      </p:sp>
      <p:sp>
        <p:nvSpPr>
          <p:cNvPr id="5" name="TextBox 4"/>
          <p:cNvSpPr txBox="1"/>
          <p:nvPr/>
        </p:nvSpPr>
        <p:spPr>
          <a:xfrm>
            <a:off x="332017" y="3793607"/>
            <a:ext cx="1591786" cy="783193"/>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sv-SE" sz="2000" b="1" dirty="0" err="1" smtClean="0"/>
              <a:t>iPhone</a:t>
            </a:r>
            <a:r>
              <a:rPr lang="sv-SE" sz="2000" b="1" dirty="0" smtClean="0"/>
              <a:t> 3/3G</a:t>
            </a:r>
          </a:p>
          <a:p>
            <a:r>
              <a:rPr lang="sv-SE" sz="2000" dirty="0" smtClean="0"/>
              <a:t>480x</a:t>
            </a:r>
            <a:r>
              <a:rPr lang="sv-SE" sz="2000" b="1" dirty="0" smtClean="0"/>
              <a:t>320</a:t>
            </a:r>
            <a:endParaRPr lang="sv-SE" sz="2000" b="1" dirty="0"/>
          </a:p>
        </p:txBody>
      </p:sp>
      <p:pic>
        <p:nvPicPr>
          <p:cNvPr id="6" name="Picture 2" descr="iPhone 3GS"/>
          <p:cNvPicPr>
            <a:picLocks noChangeAspect="1" noChangeArrowheads="1"/>
          </p:cNvPicPr>
          <p:nvPr/>
        </p:nvPicPr>
        <p:blipFill>
          <a:blip r:embed="rId2" cstate="print"/>
          <a:srcRect/>
          <a:stretch>
            <a:fillRect/>
          </a:stretch>
        </p:blipFill>
        <p:spPr bwMode="auto">
          <a:xfrm>
            <a:off x="395536" y="1400174"/>
            <a:ext cx="1333784" cy="2179431"/>
          </a:xfrm>
          <a:prstGeom prst="rect">
            <a:avLst/>
          </a:prstGeom>
          <a:noFill/>
        </p:spPr>
      </p:pic>
      <p:pic>
        <p:nvPicPr>
          <p:cNvPr id="7" name="Picture 4" descr="iPhone 4"/>
          <p:cNvPicPr>
            <a:picLocks noChangeAspect="1" noChangeArrowheads="1"/>
          </p:cNvPicPr>
          <p:nvPr/>
        </p:nvPicPr>
        <p:blipFill>
          <a:blip r:embed="rId3" cstate="print"/>
          <a:srcRect/>
          <a:stretch>
            <a:fillRect/>
          </a:stretch>
        </p:blipFill>
        <p:spPr bwMode="auto">
          <a:xfrm>
            <a:off x="1873840" y="1377523"/>
            <a:ext cx="1821922" cy="2220682"/>
          </a:xfrm>
          <a:prstGeom prst="rect">
            <a:avLst/>
          </a:prstGeom>
          <a:noFill/>
        </p:spPr>
      </p:pic>
      <p:sp>
        <p:nvSpPr>
          <p:cNvPr id="8" name="TextBox 7"/>
          <p:cNvSpPr txBox="1"/>
          <p:nvPr/>
        </p:nvSpPr>
        <p:spPr>
          <a:xfrm>
            <a:off x="2189875" y="3793607"/>
            <a:ext cx="1189851" cy="783193"/>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sv-SE" sz="2000" b="1" dirty="0" err="1" smtClean="0"/>
              <a:t>iPhone</a:t>
            </a:r>
            <a:r>
              <a:rPr lang="sv-SE" sz="2000" b="1" dirty="0" smtClean="0"/>
              <a:t> 4</a:t>
            </a:r>
          </a:p>
          <a:p>
            <a:r>
              <a:rPr lang="sv-SE" sz="2000" dirty="0" smtClean="0"/>
              <a:t>960x</a:t>
            </a:r>
            <a:r>
              <a:rPr lang="sv-SE" sz="2000" b="1" dirty="0" smtClean="0"/>
              <a:t>640</a:t>
            </a:r>
            <a:endParaRPr lang="sv-SE" sz="2000" b="1" dirty="0"/>
          </a:p>
        </p:txBody>
      </p:sp>
      <p:pic>
        <p:nvPicPr>
          <p:cNvPr id="176130" name="Picture 2" descr="http://image1.pricedekho.com/p/1/8840/41276-samsung-galaxy-s3-picture-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1273324"/>
            <a:ext cx="2160240" cy="2160240"/>
          </a:xfrm>
          <a:prstGeom prst="rect">
            <a:avLst/>
          </a:prstGeom>
          <a:noFill/>
          <a:effectLst>
            <a:reflection stA="45000" endPos="10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92080" y="3793605"/>
            <a:ext cx="1509907" cy="1123712"/>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sv-SE" sz="2000" b="1" dirty="0" smtClean="0"/>
              <a:t>Nokia</a:t>
            </a:r>
            <a:br>
              <a:rPr lang="sv-SE" sz="2000" b="1" dirty="0" smtClean="0"/>
            </a:br>
            <a:r>
              <a:rPr lang="sv-SE" sz="2000" b="1" dirty="0" err="1" smtClean="0"/>
              <a:t>Lumina</a:t>
            </a:r>
            <a:r>
              <a:rPr lang="sv-SE" sz="2000" b="1" dirty="0" smtClean="0"/>
              <a:t> 920</a:t>
            </a:r>
          </a:p>
          <a:p>
            <a:r>
              <a:rPr lang="sv-SE" sz="2000" dirty="0" smtClean="0"/>
              <a:t>1280x</a:t>
            </a:r>
            <a:r>
              <a:rPr lang="sv-SE" sz="2000" b="1" dirty="0" smtClean="0"/>
              <a:t>768</a:t>
            </a:r>
            <a:endParaRPr lang="sv-SE" sz="2000" b="1" dirty="0"/>
          </a:p>
        </p:txBody>
      </p:sp>
      <p:sp>
        <p:nvSpPr>
          <p:cNvPr id="13" name="TextBox 12"/>
          <p:cNvSpPr txBox="1"/>
          <p:nvPr/>
        </p:nvSpPr>
        <p:spPr>
          <a:xfrm>
            <a:off x="7020272" y="3793604"/>
            <a:ext cx="1899883" cy="1123712"/>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sv-SE" sz="2000" b="1" dirty="0" err="1" smtClean="0"/>
              <a:t>iPad</a:t>
            </a:r>
            <a:endParaRPr lang="sv-SE" sz="2000" b="1" dirty="0" smtClean="0"/>
          </a:p>
          <a:p>
            <a:r>
              <a:rPr lang="sv-SE" sz="2000" dirty="0" smtClean="0"/>
              <a:t>2: 1024x</a:t>
            </a:r>
            <a:r>
              <a:rPr lang="sv-SE" sz="2000" b="1" dirty="0" smtClean="0"/>
              <a:t>768</a:t>
            </a:r>
            <a:r>
              <a:rPr lang="sv-SE" sz="2000" dirty="0"/>
              <a:t/>
            </a:r>
            <a:br>
              <a:rPr lang="sv-SE" sz="2000" dirty="0"/>
            </a:br>
            <a:r>
              <a:rPr lang="sv-SE" sz="2000" dirty="0" smtClean="0"/>
              <a:t>"3": 2048x</a:t>
            </a:r>
            <a:r>
              <a:rPr lang="sv-SE" sz="2000" b="1" dirty="0" smtClean="0"/>
              <a:t>1536</a:t>
            </a:r>
            <a:endParaRPr lang="sv-SE" sz="2000" dirty="0"/>
          </a:p>
        </p:txBody>
      </p:sp>
      <p:pic>
        <p:nvPicPr>
          <p:cNvPr id="1761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1259187"/>
            <a:ext cx="2180147" cy="2357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123728" y="4738603"/>
            <a:ext cx="1274051" cy="783193"/>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sv-SE" sz="2000" b="1" dirty="0" err="1" smtClean="0"/>
              <a:t>iPhone</a:t>
            </a:r>
            <a:r>
              <a:rPr lang="sv-SE" sz="2000" b="1" dirty="0" smtClean="0"/>
              <a:t> 5</a:t>
            </a:r>
          </a:p>
          <a:p>
            <a:r>
              <a:rPr lang="sv-SE" sz="2000" dirty="0" smtClean="0"/>
              <a:t>1136x</a:t>
            </a:r>
            <a:r>
              <a:rPr lang="sv-SE" sz="2000" b="1" dirty="0" smtClean="0"/>
              <a:t>640</a:t>
            </a:r>
            <a:endParaRPr lang="sv-SE" sz="2000" b="1" dirty="0"/>
          </a:p>
        </p:txBody>
      </p:sp>
      <p:sp>
        <p:nvSpPr>
          <p:cNvPr id="9" name="TextBox 8"/>
          <p:cNvSpPr txBox="1"/>
          <p:nvPr/>
        </p:nvSpPr>
        <p:spPr>
          <a:xfrm>
            <a:off x="3707904" y="3793606"/>
            <a:ext cx="1316865" cy="1123712"/>
          </a:xfrm>
          <a:prstGeom prst="round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sv-SE" sz="2000" b="1" dirty="0" smtClean="0"/>
              <a:t>Samsung</a:t>
            </a:r>
            <a:br>
              <a:rPr lang="sv-SE" sz="2000" b="1" dirty="0" smtClean="0"/>
            </a:br>
            <a:r>
              <a:rPr lang="sv-SE" sz="2000" b="1" dirty="0" err="1" smtClean="0"/>
              <a:t>Galaxy</a:t>
            </a:r>
            <a:r>
              <a:rPr lang="sv-SE" sz="2000" b="1" dirty="0" smtClean="0"/>
              <a:t> S3</a:t>
            </a:r>
          </a:p>
          <a:p>
            <a:r>
              <a:rPr lang="sv-SE" sz="2000" dirty="0" smtClean="0"/>
              <a:t>1280x</a:t>
            </a:r>
            <a:r>
              <a:rPr lang="sv-SE" sz="2000" b="1" dirty="0" smtClean="0"/>
              <a:t>720</a:t>
            </a:r>
            <a:endParaRPr lang="sv-SE" sz="2000" b="1" dirty="0"/>
          </a:p>
        </p:txBody>
      </p:sp>
      <p:pic>
        <p:nvPicPr>
          <p:cNvPr id="132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1678951"/>
            <a:ext cx="145250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220828"/>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1520" y="1273324"/>
            <a:ext cx="4536504" cy="2952328"/>
          </a:xfrm>
          <a:prstGeom prst="rect">
            <a:avLst/>
          </a:prstGeom>
          <a:solidFill>
            <a:schemeClr val="bg1"/>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err="1" smtClean="0"/>
              <a:t>iPhone</a:t>
            </a:r>
            <a:r>
              <a:rPr lang="sv-SE" dirty="0" smtClean="0"/>
              <a:t> 3 vs. </a:t>
            </a:r>
            <a:r>
              <a:rPr lang="sv-SE" dirty="0" err="1" smtClean="0"/>
              <a:t>iPhone</a:t>
            </a:r>
            <a:r>
              <a:rPr lang="sv-SE" dirty="0" smtClean="0"/>
              <a:t> Retina</a:t>
            </a:r>
            <a:endParaRPr lang="sv-SE" dirty="0"/>
          </a:p>
        </p:txBody>
      </p:sp>
      <p:pic>
        <p:nvPicPr>
          <p:cNvPr id="4" name="Picture 2" descr="iPhone 3GS"/>
          <p:cNvPicPr>
            <a:picLocks noChangeAspect="1" noChangeArrowheads="1"/>
          </p:cNvPicPr>
          <p:nvPr/>
        </p:nvPicPr>
        <p:blipFill>
          <a:blip r:embed="rId3" cstate="print"/>
          <a:srcRect/>
          <a:stretch>
            <a:fillRect/>
          </a:stretch>
        </p:blipFill>
        <p:spPr bwMode="auto">
          <a:xfrm>
            <a:off x="539552" y="1561356"/>
            <a:ext cx="1489256" cy="2433475"/>
          </a:xfrm>
          <a:prstGeom prst="rect">
            <a:avLst/>
          </a:prstGeom>
          <a:noFill/>
        </p:spPr>
      </p:pic>
      <p:pic>
        <p:nvPicPr>
          <p:cNvPr id="5" name="Picture 4" descr="iPhone 4"/>
          <p:cNvPicPr>
            <a:picLocks noChangeAspect="1" noChangeArrowheads="1"/>
          </p:cNvPicPr>
          <p:nvPr/>
        </p:nvPicPr>
        <p:blipFill>
          <a:blip r:embed="rId4" cstate="print"/>
          <a:srcRect/>
          <a:stretch>
            <a:fillRect/>
          </a:stretch>
        </p:blipFill>
        <p:spPr bwMode="auto">
          <a:xfrm>
            <a:off x="2339752" y="1520607"/>
            <a:ext cx="2063367" cy="2514972"/>
          </a:xfrm>
          <a:prstGeom prst="rect">
            <a:avLst/>
          </a:prstGeom>
          <a:noFill/>
        </p:spPr>
      </p:pic>
      <p:sp>
        <p:nvSpPr>
          <p:cNvPr id="6" name="TextBox 5"/>
          <p:cNvSpPr txBox="1"/>
          <p:nvPr/>
        </p:nvSpPr>
        <p:spPr>
          <a:xfrm>
            <a:off x="1763688" y="4441676"/>
            <a:ext cx="1288372" cy="78319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sv-SE" sz="2000" b="1" dirty="0" smtClean="0"/>
              <a:t>320px vs. 640px</a:t>
            </a:r>
            <a:endParaRPr lang="sv-SE" sz="2000" dirty="0"/>
          </a:p>
        </p:txBody>
      </p:sp>
      <p:sp>
        <p:nvSpPr>
          <p:cNvPr id="3" name="TextBox 2"/>
          <p:cNvSpPr txBox="1"/>
          <p:nvPr/>
        </p:nvSpPr>
        <p:spPr>
          <a:xfrm>
            <a:off x="3203848" y="4371607"/>
            <a:ext cx="607859" cy="923330"/>
          </a:xfrm>
          <a:prstGeom prst="rect">
            <a:avLst/>
          </a:prstGeom>
          <a:noFill/>
        </p:spPr>
        <p:txBody>
          <a:bodyPr wrap="none" rtlCol="0">
            <a:spAutoFit/>
          </a:bodyPr>
          <a:lstStyle/>
          <a:p>
            <a:r>
              <a:rPr lang="sv-SE" sz="5400" b="1" dirty="0" smtClean="0">
                <a:latin typeface="Minya Nouvelle" pitchFamily="2" charset="0"/>
              </a:rPr>
              <a:t>?</a:t>
            </a:r>
          </a:p>
        </p:txBody>
      </p:sp>
    </p:spTree>
    <p:extLst>
      <p:ext uri="{BB962C8B-B14F-4D97-AF65-F5344CB8AC3E}">
        <p14:creationId xmlns:p14="http://schemas.microsoft.com/office/powerpoint/2010/main" val="1530118490"/>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Hårdvarupixel/referenspixel</a:t>
            </a:r>
            <a:endParaRPr lang="sv-SE" dirty="0"/>
          </a:p>
        </p:txBody>
      </p:sp>
      <p:pic>
        <p:nvPicPr>
          <p:cNvPr id="177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77071"/>
            <a:ext cx="2831638" cy="424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563888" y="2065412"/>
            <a:ext cx="478609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sz="11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&lt;</a:t>
            </a:r>
            <a:r>
              <a:rPr lang="en-US" sz="1400" b="1" dirty="0" err="1" smtClean="0">
                <a:solidFill>
                  <a:srgbClr val="0070C0"/>
                </a:solidFill>
                <a:latin typeface="Courier New" pitchFamily="49" charset="0"/>
                <a:cs typeface="Courier New" pitchFamily="49" charset="0"/>
              </a:rPr>
              <a:t>img</a:t>
            </a:r>
            <a:r>
              <a:rPr lang="en-US" sz="1400" b="1" dirty="0" smtClean="0">
                <a:solidFill>
                  <a:srgbClr val="0070C0"/>
                </a:solidFill>
                <a:latin typeface="Courier New" pitchFamily="49" charset="0"/>
                <a:cs typeface="Courier New" pitchFamily="49" charset="0"/>
              </a:rPr>
              <a:t>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"photo640px.jpg" </a:t>
            </a:r>
            <a:r>
              <a:rPr lang="en-US" sz="1400" b="1" dirty="0" smtClean="0">
                <a:solidFill>
                  <a:srgbClr val="FF0000"/>
                </a:solidFill>
                <a:latin typeface="Courier New" pitchFamily="49" charset="0"/>
                <a:cs typeface="Courier New" pitchFamily="49" charset="0"/>
              </a:rPr>
              <a:t>width</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"320px" </a:t>
            </a:r>
            <a:r>
              <a:rPr lang="en-US" sz="1400" b="1" dirty="0" smtClean="0">
                <a:solidFill>
                  <a:srgbClr val="0070C0"/>
                </a:solidFill>
                <a:latin typeface="Courier New" pitchFamily="49" charset="0"/>
                <a:cs typeface="Courier New" pitchFamily="49" charset="0"/>
              </a:rPr>
              <a:t>/&gt;</a:t>
            </a:r>
          </a:p>
          <a:p>
            <a:endParaRPr lang="en-US" sz="1100" b="1" dirty="0" smtClean="0">
              <a:solidFill>
                <a:srgbClr val="0070C0"/>
              </a:solidFill>
              <a:latin typeface="Courier New" pitchFamily="49" charset="0"/>
              <a:cs typeface="Courier New" pitchFamily="49" charset="0"/>
            </a:endParaRPr>
          </a:p>
        </p:txBody>
      </p:sp>
      <p:sp>
        <p:nvSpPr>
          <p:cNvPr id="8" name="Rectangle 7"/>
          <p:cNvSpPr/>
          <p:nvPr/>
        </p:nvSpPr>
        <p:spPr>
          <a:xfrm>
            <a:off x="3563888" y="4153644"/>
            <a:ext cx="478609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endParaRPr lang="en-US" sz="11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&lt;</a:t>
            </a:r>
            <a:r>
              <a:rPr lang="en-US" sz="1400" b="1" dirty="0" err="1" smtClean="0">
                <a:solidFill>
                  <a:srgbClr val="0070C0"/>
                </a:solidFill>
                <a:latin typeface="Courier New" pitchFamily="49" charset="0"/>
                <a:cs typeface="Courier New" pitchFamily="49" charset="0"/>
              </a:rPr>
              <a:t>img</a:t>
            </a:r>
            <a:r>
              <a:rPr lang="en-US" sz="1400" b="1" dirty="0" smtClean="0">
                <a:solidFill>
                  <a:srgbClr val="0070C0"/>
                </a:solidFill>
                <a:latin typeface="Courier New" pitchFamily="49" charset="0"/>
                <a:cs typeface="Courier New" pitchFamily="49" charset="0"/>
              </a:rPr>
              <a:t> </a:t>
            </a:r>
            <a:r>
              <a:rPr lang="en-US" sz="1400" b="1" dirty="0" err="1" smtClean="0">
                <a:solidFill>
                  <a:srgbClr val="FF0000"/>
                </a:solidFill>
                <a:latin typeface="Courier New" pitchFamily="49" charset="0"/>
                <a:cs typeface="Courier New" pitchFamily="49" charset="0"/>
              </a:rPr>
              <a:t>src</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"photo320px.jpg" </a:t>
            </a:r>
            <a:r>
              <a:rPr lang="en-US" sz="1400" b="1" dirty="0" smtClean="0">
                <a:solidFill>
                  <a:srgbClr val="0070C0"/>
                </a:solidFill>
                <a:latin typeface="Courier New" pitchFamily="49" charset="0"/>
                <a:cs typeface="Courier New" pitchFamily="49" charset="0"/>
              </a:rPr>
              <a:t>/&gt;</a:t>
            </a:r>
          </a:p>
          <a:p>
            <a:endParaRPr lang="en-US" sz="1100" b="1" dirty="0" smtClean="0">
              <a:solidFill>
                <a:srgbClr val="0070C0"/>
              </a:solidFill>
              <a:latin typeface="Courier New" pitchFamily="49" charset="0"/>
              <a:cs typeface="Courier New" pitchFamily="49" charset="0"/>
            </a:endParaRPr>
          </a:p>
        </p:txBody>
      </p:sp>
      <p:sp>
        <p:nvSpPr>
          <p:cNvPr id="4" name="TextBox 3"/>
          <p:cNvSpPr txBox="1"/>
          <p:nvPr/>
        </p:nvSpPr>
        <p:spPr>
          <a:xfrm>
            <a:off x="4499992" y="5305772"/>
            <a:ext cx="4540025" cy="307777"/>
          </a:xfrm>
          <a:prstGeom prst="rect">
            <a:avLst/>
          </a:prstGeom>
          <a:noFill/>
        </p:spPr>
        <p:txBody>
          <a:bodyPr wrap="none" rtlCol="0">
            <a:spAutoFit/>
          </a:bodyPr>
          <a:lstStyle/>
          <a:p>
            <a:r>
              <a:rPr lang="sv-SE" sz="1400" i="1" dirty="0" smtClean="0">
                <a:latin typeface="Minya Nouvelle" pitchFamily="2" charset="0"/>
              </a:rPr>
              <a:t>(Obs: bilden är fejkad för presentation på vanlig skärm)</a:t>
            </a:r>
          </a:p>
        </p:txBody>
      </p:sp>
    </p:spTree>
    <p:extLst>
      <p:ext uri="{BB962C8B-B14F-4D97-AF65-F5344CB8AC3E}">
        <p14:creationId xmlns:p14="http://schemas.microsoft.com/office/powerpoint/2010/main" val="4072132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28" y="1129307"/>
            <a:ext cx="8568952" cy="4176465"/>
          </a:xfrm>
          <a:prstGeom prst="rect">
            <a:avLst/>
          </a:prstGeom>
          <a:solidFill>
            <a:schemeClr val="bg1"/>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Mobil/</a:t>
            </a:r>
            <a:r>
              <a:rPr lang="sv-SE" dirty="0" err="1" smtClean="0"/>
              <a:t>Smartphone</a:t>
            </a:r>
            <a:endParaRPr lang="sv-SE" dirty="0"/>
          </a:p>
        </p:txBody>
      </p:sp>
      <p:pic>
        <p:nvPicPr>
          <p:cNvPr id="6" name="Picture 2" descr="Much better browsing"/>
          <p:cNvPicPr>
            <a:picLocks noChangeAspect="1" noChangeArrowheads="1"/>
          </p:cNvPicPr>
          <p:nvPr/>
        </p:nvPicPr>
        <p:blipFill>
          <a:blip r:embed="rId2" cstate="print"/>
          <a:srcRect/>
          <a:stretch>
            <a:fillRect/>
          </a:stretch>
        </p:blipFill>
        <p:spPr bwMode="auto">
          <a:xfrm>
            <a:off x="4860032" y="1273324"/>
            <a:ext cx="2133600" cy="2808094"/>
          </a:xfrm>
          <a:prstGeom prst="rect">
            <a:avLst/>
          </a:prstGeom>
          <a:noFill/>
        </p:spPr>
      </p:pic>
      <p:pic>
        <p:nvPicPr>
          <p:cNvPr id="7" name="Picture 4" descr="http://images.apple.com/euro/iphone/features/images/safari-zoom-20100607.png"/>
          <p:cNvPicPr>
            <a:picLocks noChangeAspect="1" noChangeArrowheads="1"/>
          </p:cNvPicPr>
          <p:nvPr/>
        </p:nvPicPr>
        <p:blipFill>
          <a:blip r:embed="rId3" cstate="print"/>
          <a:srcRect/>
          <a:stretch>
            <a:fillRect/>
          </a:stretch>
        </p:blipFill>
        <p:spPr bwMode="auto">
          <a:xfrm>
            <a:off x="5664324" y="2865598"/>
            <a:ext cx="3124200" cy="2024798"/>
          </a:xfrm>
          <a:prstGeom prst="rect">
            <a:avLst/>
          </a:prstGeom>
          <a:noFill/>
        </p:spPr>
      </p:pic>
      <p:pic>
        <p:nvPicPr>
          <p:cNvPr id="8" name="Picture 9" descr="http://www.slashphone.com/media/data/766/digia-mobile-browser.jpg"/>
          <p:cNvPicPr>
            <a:picLocks noChangeAspect="1" noChangeArrowheads="1"/>
          </p:cNvPicPr>
          <p:nvPr/>
        </p:nvPicPr>
        <p:blipFill>
          <a:blip r:embed="rId4" cstate="print"/>
          <a:srcRect/>
          <a:stretch>
            <a:fillRect/>
          </a:stretch>
        </p:blipFill>
        <p:spPr bwMode="auto">
          <a:xfrm>
            <a:off x="994660" y="1692374"/>
            <a:ext cx="2857500" cy="3181350"/>
          </a:xfrm>
          <a:prstGeom prst="rect">
            <a:avLst/>
          </a:prstGeom>
          <a:noFill/>
        </p:spPr>
      </p:pic>
      <p:sp>
        <p:nvSpPr>
          <p:cNvPr id="10" name="Rectangle 9"/>
          <p:cNvSpPr/>
          <p:nvPr/>
        </p:nvSpPr>
        <p:spPr>
          <a:xfrm>
            <a:off x="380944" y="1387014"/>
            <a:ext cx="468055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900" b="1" dirty="0" smtClean="0">
                <a:solidFill>
                  <a:srgbClr val="0070C0"/>
                </a:solidFill>
                <a:latin typeface="Courier New" pitchFamily="49" charset="0"/>
                <a:cs typeface="Courier New" pitchFamily="49" charset="0"/>
              </a:rPr>
              <a:t>&lt;link </a:t>
            </a:r>
            <a:r>
              <a:rPr lang="en-US" sz="900" b="1" dirty="0" err="1" smtClean="0">
                <a:solidFill>
                  <a:srgbClr val="FF0000"/>
                </a:solidFill>
                <a:latin typeface="Courier New" pitchFamily="49" charset="0"/>
                <a:cs typeface="Courier New" pitchFamily="49" charset="0"/>
              </a:rPr>
              <a:t>rel</a:t>
            </a:r>
            <a:r>
              <a:rPr lang="en-US" sz="900" b="1" dirty="0" smtClean="0">
                <a:solidFill>
                  <a:srgbClr val="0070C0"/>
                </a:solidFill>
                <a:latin typeface="Courier New" pitchFamily="49" charset="0"/>
                <a:cs typeface="Courier New" pitchFamily="49" charset="0"/>
              </a:rPr>
              <a:t>=</a:t>
            </a:r>
            <a:r>
              <a:rPr lang="en-US" sz="900" b="1" dirty="0" smtClean="0">
                <a:solidFill>
                  <a:srgbClr val="7030A0"/>
                </a:solidFill>
                <a:latin typeface="Courier New" pitchFamily="49" charset="0"/>
                <a:cs typeface="Courier New" pitchFamily="49" charset="0"/>
              </a:rPr>
              <a:t>"</a:t>
            </a:r>
            <a:r>
              <a:rPr lang="en-US" sz="900" b="1" dirty="0" err="1" smtClean="0">
                <a:solidFill>
                  <a:srgbClr val="7030A0"/>
                </a:solidFill>
                <a:latin typeface="Courier New" pitchFamily="49" charset="0"/>
                <a:cs typeface="Courier New" pitchFamily="49" charset="0"/>
              </a:rPr>
              <a:t>stylesheet</a:t>
            </a:r>
            <a:r>
              <a:rPr lang="en-US" sz="9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"handheld"</a:t>
            </a:r>
            <a:r>
              <a:rPr lang="en-US" sz="900" b="1" dirty="0">
                <a:solidFill>
                  <a:srgbClr val="FF0000"/>
                </a:solidFill>
                <a:latin typeface="Courier New" pitchFamily="49" charset="0"/>
                <a:cs typeface="Courier New" pitchFamily="49" charset="0"/>
              </a:rPr>
              <a:t> </a:t>
            </a:r>
            <a:r>
              <a:rPr lang="en-US" sz="900" b="1" dirty="0" err="1" smtClean="0">
                <a:solidFill>
                  <a:srgbClr val="FF0000"/>
                </a:solidFill>
                <a:latin typeface="Courier New" pitchFamily="49" charset="0"/>
                <a:cs typeface="Courier New" pitchFamily="49" charset="0"/>
              </a:rPr>
              <a:t>href</a:t>
            </a:r>
            <a:r>
              <a:rPr lang="en-US" sz="900" b="1" dirty="0" smtClean="0">
                <a:solidFill>
                  <a:srgbClr val="0070C0"/>
                </a:solidFill>
                <a:latin typeface="Courier New" pitchFamily="49" charset="0"/>
                <a:cs typeface="Courier New" pitchFamily="49" charset="0"/>
              </a:rPr>
              <a:t>=</a:t>
            </a:r>
            <a:r>
              <a:rPr lang="en-US" sz="900" b="1" dirty="0" smtClean="0">
                <a:solidFill>
                  <a:srgbClr val="7030A0"/>
                </a:solidFill>
                <a:latin typeface="Courier New" pitchFamily="49" charset="0"/>
                <a:cs typeface="Courier New" pitchFamily="49" charset="0"/>
              </a:rPr>
              <a:t>"mobile.css" /&gt;</a:t>
            </a:r>
            <a:endParaRPr lang="en-US" sz="900" b="1" dirty="0">
              <a:solidFill>
                <a:srgbClr val="0070C0"/>
              </a:solidFill>
              <a:latin typeface="Courier New" pitchFamily="49" charset="0"/>
              <a:cs typeface="Courier New" pitchFamily="49" charset="0"/>
            </a:endParaRPr>
          </a:p>
        </p:txBody>
      </p:sp>
      <p:sp>
        <p:nvSpPr>
          <p:cNvPr id="11" name="Rectangle 10"/>
          <p:cNvSpPr/>
          <p:nvPr/>
        </p:nvSpPr>
        <p:spPr>
          <a:xfrm>
            <a:off x="4107972" y="4713691"/>
            <a:ext cx="468055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900" b="1" dirty="0" smtClean="0">
                <a:solidFill>
                  <a:srgbClr val="0070C0"/>
                </a:solidFill>
                <a:latin typeface="Courier New" pitchFamily="49" charset="0"/>
                <a:cs typeface="Courier New" pitchFamily="49" charset="0"/>
              </a:rPr>
              <a:t>&lt;link </a:t>
            </a:r>
            <a:r>
              <a:rPr lang="en-US" sz="900" b="1" dirty="0" err="1" smtClean="0">
                <a:solidFill>
                  <a:srgbClr val="FF0000"/>
                </a:solidFill>
                <a:latin typeface="Courier New" pitchFamily="49" charset="0"/>
                <a:cs typeface="Courier New" pitchFamily="49" charset="0"/>
              </a:rPr>
              <a:t>rel</a:t>
            </a:r>
            <a:r>
              <a:rPr lang="en-US" sz="900" b="1" dirty="0" smtClean="0">
                <a:solidFill>
                  <a:srgbClr val="0070C0"/>
                </a:solidFill>
                <a:latin typeface="Courier New" pitchFamily="49" charset="0"/>
                <a:cs typeface="Courier New" pitchFamily="49" charset="0"/>
              </a:rPr>
              <a:t>=</a:t>
            </a:r>
            <a:r>
              <a:rPr lang="en-US" sz="900" b="1" dirty="0" smtClean="0">
                <a:solidFill>
                  <a:srgbClr val="7030A0"/>
                </a:solidFill>
                <a:latin typeface="Courier New" pitchFamily="49" charset="0"/>
                <a:cs typeface="Courier New" pitchFamily="49" charset="0"/>
              </a:rPr>
              <a:t>"</a:t>
            </a:r>
            <a:r>
              <a:rPr lang="en-US" sz="900" b="1" dirty="0" err="1" smtClean="0">
                <a:solidFill>
                  <a:srgbClr val="7030A0"/>
                </a:solidFill>
                <a:latin typeface="Courier New" pitchFamily="49" charset="0"/>
                <a:cs typeface="Courier New" pitchFamily="49" charset="0"/>
              </a:rPr>
              <a:t>stylesheet</a:t>
            </a:r>
            <a:r>
              <a:rPr lang="en-US" sz="9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a:t>
            </a:r>
            <a:r>
              <a:rPr lang="en-US" sz="900" b="1" dirty="0" smtClean="0">
                <a:solidFill>
                  <a:srgbClr val="FF0000"/>
                </a:solidFill>
                <a:latin typeface="Courier New" pitchFamily="49" charset="0"/>
                <a:cs typeface="Courier New" pitchFamily="49" charset="0"/>
              </a:rPr>
              <a:t> </a:t>
            </a:r>
            <a:r>
              <a:rPr lang="en-US" sz="900" b="1" dirty="0" err="1" smtClean="0">
                <a:solidFill>
                  <a:srgbClr val="FF0000"/>
                </a:solidFill>
                <a:latin typeface="Courier New" pitchFamily="49" charset="0"/>
                <a:cs typeface="Courier New" pitchFamily="49" charset="0"/>
              </a:rPr>
              <a:t>href</a:t>
            </a:r>
            <a:r>
              <a:rPr lang="en-US" sz="900" b="1" dirty="0" smtClean="0">
                <a:solidFill>
                  <a:srgbClr val="0070C0"/>
                </a:solidFill>
                <a:latin typeface="Courier New" pitchFamily="49" charset="0"/>
                <a:cs typeface="Courier New" pitchFamily="49" charset="0"/>
              </a:rPr>
              <a:t>=</a:t>
            </a:r>
            <a:r>
              <a:rPr lang="en-US" sz="900" b="1" dirty="0" smtClean="0">
                <a:solidFill>
                  <a:srgbClr val="7030A0"/>
                </a:solidFill>
                <a:latin typeface="Courier New" pitchFamily="49" charset="0"/>
                <a:cs typeface="Courier New" pitchFamily="49" charset="0"/>
              </a:rPr>
              <a:t>"screen.css" /&gt;</a:t>
            </a:r>
            <a:endParaRPr lang="en-US" sz="9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59400860"/>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975" y="1303951"/>
            <a:ext cx="5331329" cy="4073829"/>
          </a:xfrm>
          <a:prstGeom prst="rect">
            <a:avLst/>
          </a:prstGeom>
          <a:ln w="38100">
            <a:solidFill>
              <a:schemeClr val="tx1">
                <a:lumMod val="50000"/>
                <a:lumOff val="50000"/>
              </a:schemeClr>
            </a:solidFill>
            <a:prstDash val="dash"/>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ctrTitle"/>
          </p:nvPr>
        </p:nvSpPr>
        <p:spPr/>
        <p:txBody>
          <a:bodyPr/>
          <a:lstStyle/>
          <a:p>
            <a:r>
              <a:rPr lang="sv-SE" dirty="0" err="1" smtClean="0"/>
              <a:t>Viewport</a:t>
            </a:r>
            <a:endParaRPr lang="sv-SE" dirty="0"/>
          </a:p>
        </p:txBody>
      </p:sp>
      <p:pic>
        <p:nvPicPr>
          <p:cNvPr id="129029" name="Picture 5" descr="C:\Users\tstjo\AppData\Local\Temp\SNAGHTML57c301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796" y="1150016"/>
            <a:ext cx="2493077" cy="37396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471873" y="1303951"/>
            <a:ext cx="2836431" cy="4073829"/>
          </a:xfrm>
          <a:prstGeom prst="rect">
            <a:avLst/>
          </a:prstGeom>
          <a:solidFill>
            <a:schemeClr val="bg1">
              <a:alpha val="80000"/>
            </a:schemeClr>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Rectangle 9"/>
          <p:cNvSpPr/>
          <p:nvPr/>
        </p:nvSpPr>
        <p:spPr>
          <a:xfrm>
            <a:off x="1993140" y="4889632"/>
            <a:ext cx="2478733" cy="488148"/>
          </a:xfrm>
          <a:prstGeom prst="rect">
            <a:avLst/>
          </a:prstGeom>
          <a:solidFill>
            <a:schemeClr val="bg1">
              <a:alpha val="80000"/>
            </a:schemeClr>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6" name="Straight Connector 5"/>
          <p:cNvCxnSpPr/>
          <p:nvPr/>
        </p:nvCxnSpPr>
        <p:spPr>
          <a:xfrm>
            <a:off x="4471873" y="1150016"/>
            <a:ext cx="0" cy="3739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65312" y="1155716"/>
            <a:ext cx="0" cy="3739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65312" y="4895332"/>
            <a:ext cx="25065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965312" y="1150016"/>
            <a:ext cx="250656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5702400" y="647517"/>
            <a:ext cx="2535817" cy="2182083"/>
          </a:xfrm>
          <a:custGeom>
            <a:avLst/>
            <a:gdLst>
              <a:gd name="connsiteX0" fmla="*/ 0 w 2535817"/>
              <a:gd name="connsiteY0" fmla="*/ 29283 h 2182083"/>
              <a:gd name="connsiteX1" fmla="*/ 72000 w 2535817"/>
              <a:gd name="connsiteY1" fmla="*/ 22083 h 2182083"/>
              <a:gd name="connsiteX2" fmla="*/ 2520000 w 2535817"/>
              <a:gd name="connsiteY2" fmla="*/ 223683 h 2182083"/>
              <a:gd name="connsiteX3" fmla="*/ 936000 w 2535817"/>
              <a:gd name="connsiteY3" fmla="*/ 2182083 h 2182083"/>
            </a:gdLst>
            <a:ahLst/>
            <a:cxnLst>
              <a:cxn ang="0">
                <a:pos x="connsiteX0" y="connsiteY0"/>
              </a:cxn>
              <a:cxn ang="0">
                <a:pos x="connsiteX1" y="connsiteY1"/>
              </a:cxn>
              <a:cxn ang="0">
                <a:pos x="connsiteX2" y="connsiteY2"/>
              </a:cxn>
              <a:cxn ang="0">
                <a:pos x="connsiteX3" y="connsiteY3"/>
              </a:cxn>
            </a:cxnLst>
            <a:rect l="l" t="t" r="r" b="b"/>
            <a:pathLst>
              <a:path w="2535817" h="2182083">
                <a:moveTo>
                  <a:pt x="0" y="29283"/>
                </a:moveTo>
                <a:lnTo>
                  <a:pt x="72000" y="22083"/>
                </a:lnTo>
                <a:cubicBezTo>
                  <a:pt x="492000" y="54483"/>
                  <a:pt x="2376000" y="-136317"/>
                  <a:pt x="2520000" y="223683"/>
                </a:cubicBezTo>
                <a:cubicBezTo>
                  <a:pt x="2664000" y="583683"/>
                  <a:pt x="1800000" y="1382883"/>
                  <a:pt x="936000" y="218208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705810267"/>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Viewport</a:t>
            </a:r>
            <a:endParaRPr lang="sv-SE" dirty="0"/>
          </a:p>
        </p:txBody>
      </p:sp>
      <p:pic>
        <p:nvPicPr>
          <p:cNvPr id="4" name="Picture 2"/>
          <p:cNvPicPr>
            <a:picLocks noChangeAspect="1" noChangeArrowheads="1"/>
          </p:cNvPicPr>
          <p:nvPr/>
        </p:nvPicPr>
        <p:blipFill>
          <a:blip r:embed="rId3" cstate="print"/>
          <a:srcRect/>
          <a:stretch>
            <a:fillRect/>
          </a:stretch>
        </p:blipFill>
        <p:spPr bwMode="auto">
          <a:xfrm>
            <a:off x="4917736" y="2019555"/>
            <a:ext cx="2091112" cy="3136668"/>
          </a:xfrm>
          <a:prstGeom prst="rect">
            <a:avLst/>
          </a:prstGeom>
          <a:ln>
            <a:noFill/>
          </a:ln>
          <a:effectLst>
            <a:outerShdw blurRad="190500" algn="tl" rotWithShape="0">
              <a:srgbClr val="000000">
                <a:alpha val="70000"/>
              </a:srgbClr>
            </a:outerShdw>
          </a:effectLst>
        </p:spPr>
      </p:pic>
      <p:pic>
        <p:nvPicPr>
          <p:cNvPr id="5" name="Picture 1"/>
          <p:cNvPicPr>
            <a:picLocks noChangeAspect="1" noChangeArrowheads="1"/>
          </p:cNvPicPr>
          <p:nvPr/>
        </p:nvPicPr>
        <p:blipFill>
          <a:blip r:embed="rId4" cstate="print"/>
          <a:srcRect/>
          <a:stretch>
            <a:fillRect/>
          </a:stretch>
        </p:blipFill>
        <p:spPr bwMode="auto">
          <a:xfrm>
            <a:off x="1043608" y="1986087"/>
            <a:ext cx="2112235" cy="3168352"/>
          </a:xfrm>
          <a:prstGeom prst="rect">
            <a:avLst/>
          </a:prstGeom>
          <a:ln>
            <a:noFill/>
          </a:ln>
          <a:effectLst>
            <a:outerShdw blurRad="190500" algn="tl" rotWithShape="0">
              <a:srgbClr val="000000">
                <a:alpha val="70000"/>
              </a:srgbClr>
            </a:outerShdw>
          </a:effectLst>
        </p:spPr>
      </p:pic>
      <p:pic>
        <p:nvPicPr>
          <p:cNvPr id="131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784" y="3587889"/>
            <a:ext cx="1152128" cy="19105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581" y="3587889"/>
            <a:ext cx="1168524" cy="19339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67544" y="1201316"/>
            <a:ext cx="7920880"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&lt;meta </a:t>
            </a:r>
            <a:r>
              <a:rPr lang="en-US" sz="1400" b="1" dirty="0" smtClean="0">
                <a:solidFill>
                  <a:srgbClr val="FF0000"/>
                </a:solidFill>
                <a:latin typeface="Courier New" pitchFamily="49" charset="0"/>
                <a:cs typeface="Courier New" pitchFamily="49" charset="0"/>
              </a:rPr>
              <a:t>name=</a:t>
            </a:r>
            <a:r>
              <a:rPr lang="en-US" sz="1400" b="1" dirty="0" smtClean="0">
                <a:solidFill>
                  <a:srgbClr val="7030A0"/>
                </a:solidFill>
                <a:latin typeface="Courier New" pitchFamily="49" charset="0"/>
                <a:cs typeface="Courier New" pitchFamily="49" charset="0"/>
              </a:rPr>
              <a:t>"viewport" </a:t>
            </a:r>
            <a:r>
              <a:rPr lang="en-US" sz="1400" b="1" dirty="0" smtClean="0">
                <a:solidFill>
                  <a:srgbClr val="FF0000"/>
                </a:solidFill>
                <a:latin typeface="Courier New" pitchFamily="49" charset="0"/>
                <a:cs typeface="Courier New" pitchFamily="49" charset="0"/>
              </a:rPr>
              <a:t>content=</a:t>
            </a:r>
            <a:r>
              <a:rPr lang="en-US" sz="1400" b="1" dirty="0" smtClean="0">
                <a:solidFill>
                  <a:srgbClr val="7030A0"/>
                </a:solidFill>
                <a:latin typeface="Courier New" pitchFamily="49" charset="0"/>
                <a:cs typeface="Courier New" pitchFamily="49" charset="0"/>
              </a:rPr>
              <a:t>"</a:t>
            </a:r>
            <a:r>
              <a:rPr lang="en-US" sz="1400" b="1" dirty="0" err="1" smtClean="0">
                <a:solidFill>
                  <a:srgbClr val="7030A0"/>
                </a:solidFill>
                <a:latin typeface="Courier New" pitchFamily="49" charset="0"/>
                <a:cs typeface="Courier New" pitchFamily="49" charset="0"/>
              </a:rPr>
              <a:t>width:device-width</a:t>
            </a:r>
            <a:r>
              <a:rPr lang="en-US" sz="1400" b="1" dirty="0" smtClean="0">
                <a:solidFill>
                  <a:srgbClr val="7030A0"/>
                </a:solidFill>
                <a:latin typeface="Courier New" pitchFamily="49" charset="0"/>
                <a:cs typeface="Courier New" pitchFamily="49" charset="0"/>
              </a:rPr>
              <a:t>, initial-scale=1.0" /</a:t>
            </a:r>
            <a:r>
              <a:rPr lang="en-US" sz="1400" b="1" dirty="0" smtClean="0">
                <a:solidFill>
                  <a:srgbClr val="0070C0"/>
                </a:solidFill>
                <a:latin typeface="Courier New" pitchFamily="49" charset="0"/>
                <a:cs typeface="Courier New" pitchFamily="49" charset="0"/>
              </a:rPr>
              <a:t>&gt;</a:t>
            </a:r>
            <a:endParaRPr lang="en-US" sz="1400" b="1" dirty="0">
              <a:solidFill>
                <a:srgbClr val="0070C0"/>
              </a:solidFill>
              <a:latin typeface="Courier New" pitchFamily="49" charset="0"/>
              <a:cs typeface="Courier New" pitchFamily="49" charset="0"/>
            </a:endParaRPr>
          </a:p>
        </p:txBody>
      </p:sp>
      <p:sp>
        <p:nvSpPr>
          <p:cNvPr id="6" name="Freeform 5"/>
          <p:cNvSpPr/>
          <p:nvPr/>
        </p:nvSpPr>
        <p:spPr>
          <a:xfrm>
            <a:off x="7315200" y="1461600"/>
            <a:ext cx="1421618" cy="1684800"/>
          </a:xfrm>
          <a:custGeom>
            <a:avLst/>
            <a:gdLst>
              <a:gd name="connsiteX0" fmla="*/ 907200 w 1421618"/>
              <a:gd name="connsiteY0" fmla="*/ 0 h 1684800"/>
              <a:gd name="connsiteX1" fmla="*/ 1382400 w 1421618"/>
              <a:gd name="connsiteY1" fmla="*/ 388800 h 1684800"/>
              <a:gd name="connsiteX2" fmla="*/ 0 w 1421618"/>
              <a:gd name="connsiteY2" fmla="*/ 1684800 h 1684800"/>
            </a:gdLst>
            <a:ahLst/>
            <a:cxnLst>
              <a:cxn ang="0">
                <a:pos x="connsiteX0" y="connsiteY0"/>
              </a:cxn>
              <a:cxn ang="0">
                <a:pos x="connsiteX1" y="connsiteY1"/>
              </a:cxn>
              <a:cxn ang="0">
                <a:pos x="connsiteX2" y="connsiteY2"/>
              </a:cxn>
            </a:cxnLst>
            <a:rect l="l" t="t" r="r" b="b"/>
            <a:pathLst>
              <a:path w="1421618" h="1684800">
                <a:moveTo>
                  <a:pt x="907200" y="0"/>
                </a:moveTo>
                <a:cubicBezTo>
                  <a:pt x="1220400" y="54000"/>
                  <a:pt x="1533600" y="108000"/>
                  <a:pt x="1382400" y="388800"/>
                </a:cubicBezTo>
                <a:cubicBezTo>
                  <a:pt x="1231200" y="669600"/>
                  <a:pt x="615600" y="1177200"/>
                  <a:pt x="0" y="168480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8" name="Straight Arrow Connector 7"/>
          <p:cNvCxnSpPr/>
          <p:nvPr/>
        </p:nvCxnSpPr>
        <p:spPr>
          <a:xfrm>
            <a:off x="1043608" y="1849388"/>
            <a:ext cx="211223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8095" y="1561356"/>
            <a:ext cx="1720343" cy="369332"/>
          </a:xfrm>
          <a:prstGeom prst="rect">
            <a:avLst/>
          </a:prstGeom>
          <a:noFill/>
        </p:spPr>
        <p:txBody>
          <a:bodyPr wrap="none" rtlCol="0">
            <a:spAutoFit/>
          </a:bodyPr>
          <a:lstStyle/>
          <a:p>
            <a:r>
              <a:rPr lang="sv-SE" dirty="0" smtClean="0">
                <a:latin typeface="Minya Nouvelle" pitchFamily="2" charset="0"/>
              </a:rPr>
              <a:t>"800px-1024px"</a:t>
            </a:r>
          </a:p>
        </p:txBody>
      </p:sp>
      <p:cxnSp>
        <p:nvCxnSpPr>
          <p:cNvPr id="14" name="Straight Arrow Connector 13"/>
          <p:cNvCxnSpPr/>
          <p:nvPr/>
        </p:nvCxnSpPr>
        <p:spPr>
          <a:xfrm>
            <a:off x="4908037" y="1849388"/>
            <a:ext cx="211223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56109" y="1561356"/>
            <a:ext cx="734496" cy="369332"/>
          </a:xfrm>
          <a:prstGeom prst="rect">
            <a:avLst/>
          </a:prstGeom>
          <a:noFill/>
        </p:spPr>
        <p:txBody>
          <a:bodyPr wrap="none" rtlCol="0">
            <a:spAutoFit/>
          </a:bodyPr>
          <a:lstStyle/>
          <a:p>
            <a:r>
              <a:rPr lang="sv-SE" dirty="0" smtClean="0">
                <a:latin typeface="Minya Nouvelle" pitchFamily="2" charset="0"/>
              </a:rPr>
              <a:t>320px</a:t>
            </a:r>
          </a:p>
        </p:txBody>
      </p:sp>
    </p:spTree>
    <p:extLst>
      <p:ext uri="{BB962C8B-B14F-4D97-AF65-F5344CB8AC3E}">
        <p14:creationId xmlns:p14="http://schemas.microsoft.com/office/powerpoint/2010/main" val="9698923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a:endCxn id="8" idx="0"/>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532440" y="1218670"/>
            <a:ext cx="5132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2011</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smtClean="0">
                <a:latin typeface="Minya Nouvelle" pitchFamily="2" charset="0"/>
              </a:rPr>
              <a:t>Last call maj 2011</a:t>
            </a:r>
          </a:p>
          <a:p>
            <a:pPr marL="285750" indent="-285750">
              <a:buFont typeface="Arial" charset="0"/>
              <a:buChar char="•"/>
            </a:pPr>
            <a:r>
              <a:rPr lang="sv-SE" dirty="0" smtClean="0">
                <a:latin typeface="Minya Nouvelle" pitchFamily="2" charset="0"/>
              </a:rPr>
              <a:t>Färdigt, Q1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Responsiv</a:t>
            </a:r>
            <a:r>
              <a:rPr lang="sv-SE" dirty="0" smtClean="0"/>
              <a:t> webbdesign</a:t>
            </a:r>
            <a:endParaRPr lang="sv-SE" dirty="0"/>
          </a:p>
        </p:txBody>
      </p:sp>
      <p:pic>
        <p:nvPicPr>
          <p:cNvPr id="1822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11" y="1154038"/>
            <a:ext cx="4360013" cy="407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75"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6663" y="1633364"/>
            <a:ext cx="3009753" cy="338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183883"/>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Exempel</a:t>
            </a:r>
            <a:endParaRPr lang="sv-SE" dirty="0"/>
          </a:p>
        </p:txBody>
      </p:sp>
      <p:sp>
        <p:nvSpPr>
          <p:cNvPr id="4" name="Rectangle 3"/>
          <p:cNvSpPr/>
          <p:nvPr/>
        </p:nvSpPr>
        <p:spPr>
          <a:xfrm>
            <a:off x="5967001" y="5152464"/>
            <a:ext cx="3069495" cy="369332"/>
          </a:xfrm>
          <a:prstGeom prst="rect">
            <a:avLst/>
          </a:prstGeom>
        </p:spPr>
        <p:txBody>
          <a:bodyPr wrap="none">
            <a:spAutoFit/>
          </a:bodyPr>
          <a:lstStyle/>
          <a:p>
            <a:r>
              <a:rPr lang="sv-SE" dirty="0"/>
              <a:t>http://mediaqueri.es/popular/</a:t>
            </a:r>
          </a:p>
        </p:txBody>
      </p:sp>
      <p:pic>
        <p:nvPicPr>
          <p:cNvPr id="1812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201316"/>
            <a:ext cx="8316416" cy="296848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angle 5"/>
          <p:cNvSpPr/>
          <p:nvPr/>
        </p:nvSpPr>
        <p:spPr>
          <a:xfrm>
            <a:off x="6746317" y="4585692"/>
            <a:ext cx="2290179" cy="369332"/>
          </a:xfrm>
          <a:prstGeom prst="rect">
            <a:avLst/>
          </a:prstGeom>
        </p:spPr>
        <p:txBody>
          <a:bodyPr wrap="none">
            <a:spAutoFit/>
          </a:bodyPr>
          <a:lstStyle/>
          <a:p>
            <a:r>
              <a:rPr lang="sv-SE" dirty="0"/>
              <a:t>http://staffanstorp.se/</a:t>
            </a:r>
          </a:p>
        </p:txBody>
      </p:sp>
      <p:pic>
        <p:nvPicPr>
          <p:cNvPr id="181252"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12814">
            <a:off x="3134483" y="3732166"/>
            <a:ext cx="2847975" cy="17240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81251" name="Picture 3">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3851230"/>
            <a:ext cx="2343150" cy="1485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8" name="Rectangle 7"/>
          <p:cNvSpPr/>
          <p:nvPr/>
        </p:nvSpPr>
        <p:spPr>
          <a:xfrm>
            <a:off x="4392488" y="4864432"/>
            <a:ext cx="4572000" cy="369332"/>
          </a:xfrm>
          <a:prstGeom prst="rect">
            <a:avLst/>
          </a:prstGeom>
        </p:spPr>
        <p:txBody>
          <a:bodyPr>
            <a:spAutoFit/>
          </a:bodyPr>
          <a:lstStyle/>
          <a:p>
            <a:pPr algn="r"/>
            <a:r>
              <a:rPr lang="sv-SE" dirty="0"/>
              <a:t>http</a:t>
            </a:r>
            <a:r>
              <a:rPr lang="sv-SE" dirty="0" smtClean="0"/>
              <a:t>://www.cacaotour.com/</a:t>
            </a:r>
          </a:p>
        </p:txBody>
      </p:sp>
    </p:spTree>
    <p:extLst>
      <p:ext uri="{BB962C8B-B14F-4D97-AF65-F5344CB8AC3E}">
        <p14:creationId xmlns:p14="http://schemas.microsoft.com/office/powerpoint/2010/main" val="2317731057"/>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Bilder/Video</a:t>
            </a:r>
            <a:endParaRPr lang="sv-SE" dirty="0"/>
          </a:p>
        </p:txBody>
      </p:sp>
      <p:sp>
        <p:nvSpPr>
          <p:cNvPr id="5" name="Rectangle 4"/>
          <p:cNvSpPr/>
          <p:nvPr/>
        </p:nvSpPr>
        <p:spPr>
          <a:xfrm>
            <a:off x="2411760" y="1201316"/>
            <a:ext cx="2522898" cy="2952328"/>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83298" name="Picture 2" descr="http://homepage.lnu.se/staff/tstjo/lab/responsive/peo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232" y="1219789"/>
            <a:ext cx="2502081" cy="23062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42998" y="1201316"/>
            <a:ext cx="1269513" cy="2952328"/>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 name="Picture 2" descr="http://homepage.lnu.se/staff/tstjo/lab/responsive/peo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1470" y="1219789"/>
            <a:ext cx="1221873" cy="11262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4709129" y="3874378"/>
            <a:ext cx="50405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902100" y="3819892"/>
            <a:ext cx="92712" cy="9486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2" name="Straight Arrow Connector 11"/>
          <p:cNvCxnSpPr/>
          <p:nvPr/>
        </p:nvCxnSpPr>
        <p:spPr>
          <a:xfrm flipH="1">
            <a:off x="6372200" y="3848090"/>
            <a:ext cx="50405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565171" y="3793604"/>
            <a:ext cx="92712" cy="94868"/>
          </a:xfrm>
          <a:prstGeom prst="ellipse">
            <a:avLst/>
          </a:prstGeom>
          <a:solidFill>
            <a:schemeClr val="tx1"/>
          </a:solidFill>
          <a:ln w="158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ectangle 13"/>
          <p:cNvSpPr/>
          <p:nvPr/>
        </p:nvSpPr>
        <p:spPr>
          <a:xfrm>
            <a:off x="1979712" y="4297660"/>
            <a:ext cx="5256584"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endParaRPr lang="en-US" sz="1400" b="1" dirty="0" smtClean="0">
              <a:solidFill>
                <a:srgbClr val="C00000"/>
              </a:solidFill>
              <a:latin typeface="Courier New" pitchFamily="49" charset="0"/>
              <a:cs typeface="Courier New" pitchFamily="49" charset="0"/>
            </a:endParaRPr>
          </a:p>
          <a:p>
            <a:r>
              <a:rPr lang="en-US" sz="1400" b="1" dirty="0" err="1" smtClean="0">
                <a:solidFill>
                  <a:srgbClr val="C00000"/>
                </a:solidFill>
                <a:latin typeface="Courier New" pitchFamily="49" charset="0"/>
                <a:cs typeface="Courier New" pitchFamily="49" charset="0"/>
              </a:rPr>
              <a:t>img</a:t>
            </a:r>
            <a:r>
              <a:rPr lang="en-US" sz="1400" b="1" dirty="0" smtClean="0">
                <a:solidFill>
                  <a:srgbClr val="C00000"/>
                </a:solidFill>
                <a:latin typeface="Courier New" pitchFamily="49" charset="0"/>
                <a:cs typeface="Courier New" pitchFamily="49" charset="0"/>
              </a:rPr>
              <a:t>, video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max-width</a:t>
            </a:r>
            <a:r>
              <a:rPr lang="en-US" sz="1400" b="1" dirty="0" smtClean="0">
                <a:solidFill>
                  <a:schemeClr val="tx1"/>
                </a:solidFill>
                <a:latin typeface="Courier New" pitchFamily="49" charset="0"/>
                <a:cs typeface="Courier New" pitchFamily="49" charset="0"/>
              </a:rPr>
              <a:t>: 100%; }</a:t>
            </a:r>
          </a:p>
          <a:p>
            <a:endParaRPr lang="en-US" sz="1400" b="1" dirty="0" smtClean="0">
              <a:solidFill>
                <a:schemeClr val="tx1"/>
              </a:solidFill>
              <a:latin typeface="Courier New" pitchFamily="49" charset="0"/>
              <a:cs typeface="Courier New" pitchFamily="49" charset="0"/>
            </a:endParaRPr>
          </a:p>
          <a:p>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thatimg</a:t>
            </a:r>
            <a:r>
              <a:rPr lang="en-US" sz="1400" b="1" dirty="0" smtClean="0">
                <a:solidFill>
                  <a:srgbClr val="C00000"/>
                </a:solidFill>
                <a:latin typeface="Courier New" pitchFamily="49" charset="0"/>
                <a:cs typeface="Courier New" pitchFamily="49" charset="0"/>
              </a:rPr>
              <a:t> </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width</a:t>
            </a:r>
            <a:r>
              <a:rPr lang="en-US" sz="1400" b="1" dirty="0" smtClean="0">
                <a:solidFill>
                  <a:schemeClr val="tx1"/>
                </a:solidFill>
                <a:latin typeface="Courier New" pitchFamily="49" charset="0"/>
                <a:cs typeface="Courier New" pitchFamily="49" charset="0"/>
              </a:rPr>
              <a:t>: 450px; } </a:t>
            </a:r>
            <a:r>
              <a:rPr lang="en-US" sz="1400" b="1" dirty="0" smtClean="0">
                <a:solidFill>
                  <a:srgbClr val="00B050"/>
                </a:solidFill>
                <a:latin typeface="Courier New" pitchFamily="49" charset="0"/>
                <a:cs typeface="Courier New" pitchFamily="49" charset="0"/>
              </a:rPr>
              <a:t>// </a:t>
            </a:r>
            <a:r>
              <a:rPr lang="en-US" sz="1400" b="1" dirty="0" err="1" smtClean="0">
                <a:solidFill>
                  <a:srgbClr val="00B050"/>
                </a:solidFill>
                <a:latin typeface="Courier New" pitchFamily="49" charset="0"/>
                <a:cs typeface="Courier New" pitchFamily="49" charset="0"/>
              </a:rPr>
              <a:t>Ej</a:t>
            </a:r>
            <a:r>
              <a:rPr lang="en-US" sz="1400" b="1" dirty="0" smtClean="0">
                <a:solidFill>
                  <a:srgbClr val="00B050"/>
                </a:solidFill>
                <a:latin typeface="Courier New" pitchFamily="49" charset="0"/>
                <a:cs typeface="Courier New" pitchFamily="49" charset="0"/>
              </a:rPr>
              <a:t> height!</a:t>
            </a:r>
            <a:endParaRPr lang="en-US" sz="1400" b="1" dirty="0">
              <a:solidFill>
                <a:srgbClr val="00B050"/>
              </a:solidFill>
              <a:latin typeface="Courier New" pitchFamily="49" charset="0"/>
              <a:cs typeface="Courier New" pitchFamily="49" charset="0"/>
            </a:endParaRPr>
          </a:p>
          <a:p>
            <a:endParaRPr lang="en-US" sz="14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6705840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Media </a:t>
            </a:r>
            <a:r>
              <a:rPr lang="sv-SE" dirty="0" err="1" smtClean="0"/>
              <a:t>Queries</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1793305308"/>
              </p:ext>
            </p:extLst>
          </p:nvPr>
        </p:nvGraphicFramePr>
        <p:xfrm>
          <a:off x="899592" y="1129308"/>
          <a:ext cx="7058867" cy="2437806"/>
        </p:xfrm>
        <a:graphic>
          <a:graphicData uri="http://schemas.openxmlformats.org/drawingml/2006/table">
            <a:tbl>
              <a:tblPr firstRow="1" bandRow="1">
                <a:tableStyleId>{21E4AEA4-8DFA-4A89-87EB-49C32662AFE0}</a:tableStyleId>
              </a:tblPr>
              <a:tblGrid>
                <a:gridCol w="1576791"/>
                <a:gridCol w="875995"/>
                <a:gridCol w="1751990"/>
                <a:gridCol w="2854091"/>
              </a:tblGrid>
              <a:tr h="273726">
                <a:tc>
                  <a:txBody>
                    <a:bodyPr/>
                    <a:lstStyle/>
                    <a:p>
                      <a:r>
                        <a:rPr lang="sv-SE" sz="1200" dirty="0" smtClean="0"/>
                        <a:t>Media feature</a:t>
                      </a:r>
                      <a:endParaRPr lang="sv-SE" sz="1200" dirty="0"/>
                    </a:p>
                  </a:txBody>
                  <a:tcPr marL="76200" marR="76200" marT="38100" marB="38100"/>
                </a:tc>
                <a:tc>
                  <a:txBody>
                    <a:bodyPr/>
                    <a:lstStyle/>
                    <a:p>
                      <a:r>
                        <a:rPr lang="sv-SE" sz="1200" dirty="0" smtClean="0"/>
                        <a:t>max/min</a:t>
                      </a:r>
                      <a:endParaRPr lang="sv-SE" sz="1200" dirty="0"/>
                    </a:p>
                  </a:txBody>
                  <a:tcPr marL="76200" marR="76200" marT="38100" marB="38100"/>
                </a:tc>
                <a:tc>
                  <a:txBody>
                    <a:bodyPr/>
                    <a:lstStyle/>
                    <a:p>
                      <a:r>
                        <a:rPr lang="sv-SE" sz="1200" dirty="0" smtClean="0"/>
                        <a:t>Värde</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600" b="1" dirty="0" err="1" smtClean="0"/>
                        <a:t>width</a:t>
                      </a:r>
                      <a:endParaRPr lang="sv-SE" sz="1600" b="1" dirty="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Bredd</a:t>
                      </a:r>
                      <a:r>
                        <a:rPr lang="sv-SE" sz="1600" b="1" baseline="0" dirty="0" smtClean="0"/>
                        <a:t> på aktuell </a:t>
                      </a:r>
                      <a:r>
                        <a:rPr lang="sv-SE" sz="1600" b="1" baseline="0" dirty="0" err="1" smtClean="0"/>
                        <a:t>visningsyta</a:t>
                      </a:r>
                      <a:endParaRPr lang="sv-SE" sz="1600" b="1" dirty="0"/>
                    </a:p>
                  </a:txBody>
                  <a:tcPr marL="76200" marR="76200" marT="38100" marB="38100"/>
                </a:tc>
              </a:tr>
              <a:tr h="273726">
                <a:tc>
                  <a:txBody>
                    <a:bodyPr/>
                    <a:lstStyle/>
                    <a:p>
                      <a:r>
                        <a:rPr lang="sv-SE" sz="1600" b="0" dirty="0" err="1" smtClean="0"/>
                        <a:t>height</a:t>
                      </a:r>
                      <a:endParaRPr lang="sv-SE" sz="1600" b="0" dirty="0"/>
                    </a:p>
                  </a:txBody>
                  <a:tcPr marL="76200" marR="76200" marT="38100" marB="38100"/>
                </a:tc>
                <a:tc>
                  <a:txBody>
                    <a:bodyPr/>
                    <a:lstStyle/>
                    <a:p>
                      <a:r>
                        <a:rPr lang="sv-SE" sz="1600" b="0" dirty="0" smtClean="0"/>
                        <a:t>Ja</a:t>
                      </a:r>
                      <a:endParaRPr lang="sv-SE" sz="1600" b="0" dirty="0"/>
                    </a:p>
                  </a:txBody>
                  <a:tcPr marL="76200" marR="76200" marT="38100" marB="38100"/>
                </a:tc>
                <a:tc>
                  <a:txBody>
                    <a:bodyPr/>
                    <a:lstStyle/>
                    <a:p>
                      <a:r>
                        <a:rPr lang="sv-SE" sz="1600" b="0" dirty="0" smtClean="0"/>
                        <a:t>längd</a:t>
                      </a:r>
                      <a:endParaRPr lang="sv-SE" sz="1600" b="0" dirty="0"/>
                    </a:p>
                  </a:txBody>
                  <a:tcPr marL="76200" marR="76200" marT="38100" marB="38100"/>
                </a:tc>
                <a:tc>
                  <a:txBody>
                    <a:bodyPr/>
                    <a:lstStyle/>
                    <a:p>
                      <a:r>
                        <a:rPr lang="sv-SE" sz="1600" b="0" dirty="0" smtClean="0"/>
                        <a:t>Höjd på aktuell </a:t>
                      </a:r>
                      <a:r>
                        <a:rPr lang="sv-SE" sz="1600" b="0" dirty="0" err="1" smtClean="0"/>
                        <a:t>visningsyta</a:t>
                      </a:r>
                      <a:endParaRPr lang="sv-SE" sz="1600" b="0" dirty="0"/>
                    </a:p>
                  </a:txBody>
                  <a:tcPr marL="76200" marR="76200" marT="38100" marB="38100"/>
                </a:tc>
              </a:tr>
              <a:tr h="273726">
                <a:tc>
                  <a:txBody>
                    <a:bodyPr/>
                    <a:lstStyle/>
                    <a:p>
                      <a:r>
                        <a:rPr lang="sv-SE" sz="1600" b="1" dirty="0" err="1" smtClean="0"/>
                        <a:t>device-width</a:t>
                      </a:r>
                      <a:endParaRPr lang="sv-SE" sz="1600" b="1" dirty="0" smtClean="0"/>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längd</a:t>
                      </a:r>
                      <a:endParaRPr lang="sv-SE" sz="1600" b="1" dirty="0"/>
                    </a:p>
                  </a:txBody>
                  <a:tcPr marL="76200" marR="76200" marT="38100" marB="38100"/>
                </a:tc>
                <a:tc>
                  <a:txBody>
                    <a:bodyPr/>
                    <a:lstStyle/>
                    <a:p>
                      <a:r>
                        <a:rPr lang="sv-SE" sz="1600" b="1" dirty="0" smtClean="0"/>
                        <a:t>Enhetens totala </a:t>
                      </a:r>
                      <a:r>
                        <a:rPr lang="sv-SE" sz="1600" b="1" dirty="0" err="1" smtClean="0"/>
                        <a:t>visningsyta</a:t>
                      </a:r>
                      <a:endParaRPr lang="sv-SE" sz="1600" b="1" dirty="0"/>
                    </a:p>
                  </a:txBody>
                  <a:tcPr marL="76200" marR="76200" marT="38100" marB="38100"/>
                </a:tc>
              </a:tr>
              <a:tr h="273726">
                <a:tc>
                  <a:txBody>
                    <a:bodyPr/>
                    <a:lstStyle/>
                    <a:p>
                      <a:r>
                        <a:rPr lang="sv-SE" sz="1600" b="0" dirty="0" err="1" smtClean="0"/>
                        <a:t>device-height</a:t>
                      </a:r>
                      <a:endParaRPr lang="sv-SE" sz="1600" b="0" dirty="0" smtClean="0"/>
                    </a:p>
                  </a:txBody>
                  <a:tcPr marL="76200" marR="76200" marT="38100" marB="38100"/>
                </a:tc>
                <a:tc>
                  <a:txBody>
                    <a:bodyPr/>
                    <a:lstStyle/>
                    <a:p>
                      <a:r>
                        <a:rPr lang="sv-SE" sz="1600" b="0" dirty="0" smtClean="0"/>
                        <a:t>Ja</a:t>
                      </a:r>
                      <a:endParaRPr lang="sv-SE" sz="1600" b="0" dirty="0"/>
                    </a:p>
                  </a:txBody>
                  <a:tcPr marL="76200" marR="76200" marT="38100" marB="38100"/>
                </a:tc>
                <a:tc>
                  <a:txBody>
                    <a:bodyPr/>
                    <a:lstStyle/>
                    <a:p>
                      <a:r>
                        <a:rPr lang="sv-SE" sz="1600" b="0" dirty="0" smtClean="0"/>
                        <a:t>längd</a:t>
                      </a:r>
                      <a:endParaRPr lang="sv-SE" sz="1600" b="0" dirty="0"/>
                    </a:p>
                  </a:txBody>
                  <a:tcPr marL="76200" marR="76200" marT="38100" marB="38100"/>
                </a:tc>
                <a:tc>
                  <a:txBody>
                    <a:bodyPr/>
                    <a:lstStyle/>
                    <a:p>
                      <a:r>
                        <a:rPr lang="sv-SE" sz="1600" b="0" dirty="0" smtClean="0"/>
                        <a:t>Enhetens totala </a:t>
                      </a:r>
                      <a:r>
                        <a:rPr lang="sv-SE" sz="1600" b="0" dirty="0" err="1" smtClean="0"/>
                        <a:t>visningsyta</a:t>
                      </a:r>
                      <a:endParaRPr lang="sv-SE" sz="1600" b="0" dirty="0"/>
                    </a:p>
                  </a:txBody>
                  <a:tcPr marL="76200" marR="76200" marT="38100" marB="38100"/>
                </a:tc>
              </a:tr>
              <a:tr h="273726">
                <a:tc>
                  <a:txBody>
                    <a:bodyPr/>
                    <a:lstStyle/>
                    <a:p>
                      <a:r>
                        <a:rPr lang="sv-SE" sz="1600" b="1" dirty="0" err="1" smtClean="0"/>
                        <a:t>orientation</a:t>
                      </a:r>
                      <a:endParaRPr lang="sv-SE" sz="1600" b="1" dirty="0" smtClean="0"/>
                    </a:p>
                  </a:txBody>
                  <a:tcPr marL="76200" marR="76200" marT="38100" marB="38100"/>
                </a:tc>
                <a:tc>
                  <a:txBody>
                    <a:bodyPr/>
                    <a:lstStyle/>
                    <a:p>
                      <a:r>
                        <a:rPr lang="sv-SE" sz="1600" b="1" dirty="0" smtClean="0"/>
                        <a:t>Nej</a:t>
                      </a:r>
                      <a:endParaRPr lang="sv-SE" sz="1600" b="1" dirty="0"/>
                    </a:p>
                  </a:txBody>
                  <a:tcPr marL="76200" marR="76200" marT="38100" marB="38100"/>
                </a:tc>
                <a:tc>
                  <a:txBody>
                    <a:bodyPr/>
                    <a:lstStyle/>
                    <a:p>
                      <a:r>
                        <a:rPr lang="sv-SE" sz="1600" b="1" dirty="0" err="1" smtClean="0"/>
                        <a:t>portrait|landscape</a:t>
                      </a:r>
                      <a:endParaRPr lang="sv-SE" sz="1600" b="1" dirty="0"/>
                    </a:p>
                  </a:txBody>
                  <a:tcPr marL="76200" marR="76200" marT="38100" marB="38100"/>
                </a:tc>
                <a:tc>
                  <a:txBody>
                    <a:bodyPr/>
                    <a:lstStyle/>
                    <a:p>
                      <a:r>
                        <a:rPr lang="sv-SE" sz="1600" b="1" dirty="0" smtClean="0"/>
                        <a:t>Stående eller liggande</a:t>
                      </a:r>
                      <a:endParaRPr lang="sv-SE" sz="1600" b="1" dirty="0"/>
                    </a:p>
                  </a:txBody>
                  <a:tcPr marL="76200" marR="76200" marT="38100" marB="38100"/>
                </a:tc>
              </a:tr>
              <a:tr h="273726">
                <a:tc>
                  <a:txBody>
                    <a:bodyPr/>
                    <a:lstStyle/>
                    <a:p>
                      <a:r>
                        <a:rPr lang="sv-SE" sz="1600" b="1" dirty="0" smtClean="0"/>
                        <a:t>resolution</a:t>
                      </a:r>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dpi</a:t>
                      </a:r>
                      <a:r>
                        <a:rPr lang="sv-SE" sz="1600" b="1" baseline="0" dirty="0" smtClean="0"/>
                        <a:t>/</a:t>
                      </a:r>
                      <a:r>
                        <a:rPr lang="sv-SE" sz="1600" b="1" baseline="0" dirty="0" err="1" smtClean="0"/>
                        <a:t>dpcm</a:t>
                      </a:r>
                      <a:r>
                        <a:rPr lang="sv-SE" sz="1600" b="1" baseline="0" dirty="0" smtClean="0"/>
                        <a:t> </a:t>
                      </a:r>
                      <a:r>
                        <a:rPr lang="sv-SE" sz="1600" b="0" i="1" baseline="0" dirty="0" smtClean="0"/>
                        <a:t>(</a:t>
                      </a:r>
                      <a:r>
                        <a:rPr lang="sv-SE" sz="1600" b="0" i="1" dirty="0" err="1" smtClean="0"/>
                        <a:t>dppx</a:t>
                      </a:r>
                      <a:r>
                        <a:rPr lang="sv-SE" sz="1600" b="0" i="1" baseline="0" dirty="0" smtClean="0"/>
                        <a:t>)</a:t>
                      </a:r>
                      <a:endParaRPr lang="sv-SE" sz="1600" b="0" i="1" dirty="0"/>
                    </a:p>
                  </a:txBody>
                  <a:tcPr marL="76200" marR="76200" marT="38100" marB="38100"/>
                </a:tc>
                <a:tc>
                  <a:txBody>
                    <a:bodyPr/>
                    <a:lstStyle/>
                    <a:p>
                      <a:r>
                        <a:rPr lang="sv-SE" sz="1600" b="1" dirty="0" smtClean="0"/>
                        <a:t>Antalet hårdvarupixlar</a:t>
                      </a:r>
                      <a:r>
                        <a:rPr lang="sv-SE" sz="1600" b="1" baseline="0" dirty="0" smtClean="0"/>
                        <a:t> på en CSS-pixel</a:t>
                      </a:r>
                      <a:endParaRPr lang="sv-SE" sz="1600" b="1" dirty="0"/>
                    </a:p>
                  </a:txBody>
                  <a:tcPr marL="76200" marR="76200" marT="38100" marB="38100"/>
                </a:tc>
              </a:tr>
            </a:tbl>
          </a:graphicData>
        </a:graphic>
      </p:graphicFrame>
      <p:sp>
        <p:nvSpPr>
          <p:cNvPr id="5" name="Rectangle 4"/>
          <p:cNvSpPr/>
          <p:nvPr/>
        </p:nvSpPr>
        <p:spPr>
          <a:xfrm>
            <a:off x="727126" y="3851384"/>
            <a:ext cx="7632848" cy="44627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 and (min-width:481px)"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"http://…" </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1266757948"/>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129308"/>
            <a:ext cx="7964438" cy="230832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339933"/>
                </a:solidFill>
                <a:latin typeface="Courier New" pitchFamily="49" charset="0"/>
                <a:cs typeface="Courier New" pitchFamily="49" charset="0"/>
              </a:rPr>
              <a:t>&lt;!– All devices --&gt;</a:t>
            </a: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link </a:t>
            </a:r>
            <a:r>
              <a:rPr lang="en-US" sz="1200" b="1" dirty="0" err="1">
                <a:solidFill>
                  <a:srgbClr val="FF0000"/>
                </a:solidFill>
                <a:latin typeface="Courier New" pitchFamily="49" charset="0"/>
                <a:cs typeface="Courier New" pitchFamily="49" charset="0"/>
              </a:rPr>
              <a:t>rel</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err="1">
                <a:solidFill>
                  <a:srgbClr val="7030A0"/>
                </a:solidFill>
                <a:latin typeface="Courier New" pitchFamily="49" charset="0"/>
                <a:cs typeface="Courier New" pitchFamily="49" charset="0"/>
              </a:rPr>
              <a:t>stylesheet</a:t>
            </a:r>
            <a:r>
              <a:rPr lang="en-US" sz="1200" b="1" dirty="0">
                <a:solidFill>
                  <a:srgbClr val="7030A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"main.css</a:t>
            </a:r>
            <a:r>
              <a:rPr lang="en-US" sz="1200" b="1" dirty="0">
                <a:solidFill>
                  <a:srgbClr val="7030A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/&gt;</a:t>
            </a:r>
          </a:p>
          <a:p>
            <a:endParaRPr lang="en-US" sz="1200" b="1" dirty="0" smtClean="0">
              <a:solidFill>
                <a:srgbClr val="339933"/>
              </a:solidFill>
              <a:latin typeface="Courier New" pitchFamily="49" charset="0"/>
              <a:cs typeface="Courier New" pitchFamily="49" charset="0"/>
            </a:endParaRPr>
          </a:p>
          <a:p>
            <a:r>
              <a:rPr lang="en-US" sz="1200" b="1" dirty="0" smtClean="0">
                <a:solidFill>
                  <a:srgbClr val="339933"/>
                </a:solidFill>
                <a:latin typeface="Courier New" pitchFamily="49" charset="0"/>
                <a:cs typeface="Courier New" pitchFamily="49" charset="0"/>
              </a:rPr>
              <a:t>&lt;!– Screens &gt; 480px </a:t>
            </a:r>
            <a:r>
              <a:rPr lang="en-US" sz="1200" b="1" dirty="0">
                <a:solidFill>
                  <a:srgbClr val="339933"/>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 and (min-width:481px)"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"screen.css" </a:t>
            </a:r>
            <a:r>
              <a:rPr lang="en-US" sz="1200" b="1" dirty="0" smtClean="0">
                <a:solidFill>
                  <a:srgbClr val="0070C0"/>
                </a:solidFill>
                <a:latin typeface="Courier New" pitchFamily="49" charset="0"/>
                <a:cs typeface="Courier New" pitchFamily="49" charset="0"/>
              </a:rPr>
              <a:t>/&gt;</a:t>
            </a:r>
          </a:p>
          <a:p>
            <a:endParaRPr lang="en-US" sz="1200" b="1" dirty="0" smtClean="0">
              <a:solidFill>
                <a:srgbClr val="0070C0"/>
              </a:solidFill>
              <a:latin typeface="Courier New" pitchFamily="49" charset="0"/>
              <a:cs typeface="Courier New" pitchFamily="49" charset="0"/>
            </a:endParaRPr>
          </a:p>
          <a:p>
            <a:r>
              <a:rPr lang="en-US" sz="1200" b="1" dirty="0">
                <a:solidFill>
                  <a:srgbClr val="339933"/>
                </a:solidFill>
                <a:latin typeface="Courier New" pitchFamily="49" charset="0"/>
                <a:cs typeface="Courier New" pitchFamily="49" charset="0"/>
              </a:rPr>
              <a:t>&lt;!– </a:t>
            </a:r>
            <a:r>
              <a:rPr lang="en-US" sz="1200" b="1" dirty="0" smtClean="0">
                <a:solidFill>
                  <a:srgbClr val="339933"/>
                </a:solidFill>
                <a:latin typeface="Courier New" pitchFamily="49" charset="0"/>
                <a:cs typeface="Courier New" pitchFamily="49" charset="0"/>
              </a:rPr>
              <a:t>Smartphones &lt;= </a:t>
            </a:r>
            <a:r>
              <a:rPr lang="en-US" sz="1200" b="1" dirty="0">
                <a:solidFill>
                  <a:srgbClr val="339933"/>
                </a:solidFill>
                <a:latin typeface="Courier New" pitchFamily="49" charset="0"/>
                <a:cs typeface="Courier New" pitchFamily="49" charset="0"/>
              </a:rPr>
              <a:t>480px --&gt;</a:t>
            </a: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link </a:t>
            </a:r>
            <a:r>
              <a:rPr lang="en-US" sz="1200" b="1" dirty="0" err="1">
                <a:solidFill>
                  <a:srgbClr val="FF0000"/>
                </a:solidFill>
                <a:latin typeface="Courier New" pitchFamily="49" charset="0"/>
                <a:cs typeface="Courier New" pitchFamily="49" charset="0"/>
              </a:rPr>
              <a:t>rel</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err="1">
                <a:solidFill>
                  <a:srgbClr val="7030A0"/>
                </a:solidFill>
                <a:latin typeface="Courier New" pitchFamily="49" charset="0"/>
                <a:cs typeface="Courier New" pitchFamily="49" charset="0"/>
              </a:rPr>
              <a:t>stylesheet</a:t>
            </a:r>
            <a:r>
              <a:rPr lang="en-US" sz="1200" b="1" dirty="0">
                <a:solidFill>
                  <a:srgbClr val="7030A0"/>
                </a:solidFill>
                <a:latin typeface="Courier New" pitchFamily="49" charset="0"/>
                <a:cs typeface="Courier New" pitchFamily="49" charset="0"/>
              </a:rPr>
              <a:t>" </a:t>
            </a:r>
            <a:r>
              <a:rPr lang="en-US" sz="1200" b="1" dirty="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"only screen </a:t>
            </a:r>
            <a:r>
              <a:rPr lang="en-US" sz="1200" b="1" dirty="0">
                <a:solidFill>
                  <a:srgbClr val="7030A0"/>
                </a:solidFill>
                <a:latin typeface="Courier New" pitchFamily="49" charset="0"/>
                <a:cs typeface="Courier New" pitchFamily="49" charset="0"/>
              </a:rPr>
              <a:t>and (</a:t>
            </a:r>
            <a:r>
              <a:rPr lang="en-US" sz="1200" b="1" dirty="0" smtClean="0">
                <a:solidFill>
                  <a:srgbClr val="7030A0"/>
                </a:solidFill>
                <a:latin typeface="Courier New" pitchFamily="49" charset="0"/>
                <a:cs typeface="Courier New" pitchFamily="49" charset="0"/>
              </a:rPr>
              <a:t>max-width:480px</a:t>
            </a:r>
            <a:r>
              <a:rPr lang="en-US" sz="1200" b="1" dirty="0">
                <a:solidFill>
                  <a:srgbClr val="7030A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"sp.css</a:t>
            </a:r>
            <a:r>
              <a:rPr lang="en-US" sz="1200" b="1" dirty="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endParaRPr lang="en-US" sz="1200" b="1" dirty="0" smtClean="0">
              <a:solidFill>
                <a:srgbClr val="0070C0"/>
              </a:solidFill>
              <a:latin typeface="Courier New" pitchFamily="49" charset="0"/>
              <a:cs typeface="Courier New" pitchFamily="49" charset="0"/>
            </a:endParaRPr>
          </a:p>
          <a:p>
            <a:r>
              <a:rPr lang="en-US" sz="1200" b="1" dirty="0">
                <a:solidFill>
                  <a:srgbClr val="339933"/>
                </a:solidFill>
                <a:latin typeface="Courier New" pitchFamily="49" charset="0"/>
                <a:cs typeface="Courier New" pitchFamily="49" charset="0"/>
              </a:rPr>
              <a:t>&lt;!– </a:t>
            </a:r>
            <a:r>
              <a:rPr lang="en-US" sz="1200" b="1" dirty="0" smtClean="0">
                <a:solidFill>
                  <a:srgbClr val="339933"/>
                </a:solidFill>
                <a:latin typeface="Courier New" pitchFamily="49" charset="0"/>
                <a:cs typeface="Courier New" pitchFamily="49" charset="0"/>
              </a:rPr>
              <a:t>Regular handheld </a:t>
            </a:r>
            <a:r>
              <a:rPr lang="en-US" sz="1200" b="1" dirty="0">
                <a:solidFill>
                  <a:srgbClr val="339933"/>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link </a:t>
            </a:r>
            <a:r>
              <a:rPr lang="en-US" sz="1200" b="1" dirty="0" err="1">
                <a:solidFill>
                  <a:srgbClr val="FF0000"/>
                </a:solidFill>
                <a:latin typeface="Courier New" pitchFamily="49" charset="0"/>
                <a:cs typeface="Courier New" pitchFamily="49" charset="0"/>
              </a:rPr>
              <a:t>rel</a:t>
            </a:r>
            <a:r>
              <a:rPr lang="en-US" sz="1200" b="1" dirty="0">
                <a:solidFill>
                  <a:srgbClr val="0070C0"/>
                </a:solidFill>
                <a:latin typeface="Courier New" pitchFamily="49" charset="0"/>
                <a:cs typeface="Courier New" pitchFamily="49" charset="0"/>
              </a:rPr>
              <a:t>=</a:t>
            </a:r>
            <a:r>
              <a:rPr lang="en-US" sz="1200" b="1" dirty="0">
                <a:solidFill>
                  <a:srgbClr val="7030A0"/>
                </a:solidFill>
                <a:latin typeface="Courier New" pitchFamily="49" charset="0"/>
                <a:cs typeface="Courier New" pitchFamily="49" charset="0"/>
              </a:rPr>
              <a:t>"</a:t>
            </a:r>
            <a:r>
              <a:rPr lang="en-US" sz="1200" b="1" dirty="0" err="1">
                <a:solidFill>
                  <a:srgbClr val="7030A0"/>
                </a:solidFill>
                <a:latin typeface="Courier New" pitchFamily="49" charset="0"/>
                <a:cs typeface="Courier New" pitchFamily="49" charset="0"/>
              </a:rPr>
              <a:t>stylesheet</a:t>
            </a:r>
            <a:r>
              <a:rPr lang="en-US" sz="1200" b="1" dirty="0">
                <a:solidFill>
                  <a:srgbClr val="7030A0"/>
                </a:solidFill>
                <a:latin typeface="Courier New" pitchFamily="49" charset="0"/>
                <a:cs typeface="Courier New" pitchFamily="49" charset="0"/>
              </a:rPr>
              <a:t>" </a:t>
            </a:r>
            <a:r>
              <a:rPr lang="en-US" sz="1200" b="1" dirty="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"handheld" </a:t>
            </a:r>
            <a:r>
              <a:rPr lang="en-US" sz="1200" b="1" dirty="0" err="1">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"handheld.css</a:t>
            </a:r>
            <a:r>
              <a:rPr lang="en-US" sz="1200" b="1" dirty="0">
                <a:solidFill>
                  <a:srgbClr val="7030A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/&gt;</a:t>
            </a:r>
          </a:p>
          <a:p>
            <a:endParaRPr lang="en-US" sz="1200" b="1" dirty="0">
              <a:solidFill>
                <a:srgbClr val="0070C0"/>
              </a:solidFill>
              <a:latin typeface="Courier New" pitchFamily="49" charset="0"/>
              <a:cs typeface="Courier New" pitchFamily="49" charset="0"/>
            </a:endParaRPr>
          </a:p>
        </p:txBody>
      </p:sp>
      <p:sp>
        <p:nvSpPr>
          <p:cNvPr id="15" name="Rectangle 14"/>
          <p:cNvSpPr/>
          <p:nvPr/>
        </p:nvSpPr>
        <p:spPr>
          <a:xfrm>
            <a:off x="7030746" y="2857500"/>
            <a:ext cx="1821002" cy="2448272"/>
          </a:xfrm>
          <a:prstGeom prst="rect">
            <a:avLst/>
          </a:prstGeom>
          <a:solidFill>
            <a:schemeClr val="bg1"/>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Media </a:t>
            </a:r>
            <a:r>
              <a:rPr lang="sv-SE" dirty="0" err="1" smtClean="0"/>
              <a:t>Queries</a:t>
            </a:r>
            <a:endParaRPr lang="sv-SE" dirty="0"/>
          </a:p>
        </p:txBody>
      </p:sp>
      <p:cxnSp>
        <p:nvCxnSpPr>
          <p:cNvPr id="9" name="Straight Arrow Connector 8"/>
          <p:cNvCxnSpPr/>
          <p:nvPr/>
        </p:nvCxnSpPr>
        <p:spPr>
          <a:xfrm>
            <a:off x="7030746" y="4945732"/>
            <a:ext cx="1821002" cy="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30746" y="3652082"/>
            <a:ext cx="774571" cy="369332"/>
          </a:xfrm>
          <a:prstGeom prst="rect">
            <a:avLst/>
          </a:prstGeom>
          <a:noFill/>
        </p:spPr>
        <p:txBody>
          <a:bodyPr wrap="none" rtlCol="0">
            <a:spAutoFit/>
          </a:bodyPr>
          <a:lstStyle/>
          <a:p>
            <a:r>
              <a:rPr lang="sv-SE" dirty="0" smtClean="0">
                <a:solidFill>
                  <a:srgbClr val="FF0000"/>
                </a:solidFill>
                <a:latin typeface="Minya Nouvelle" pitchFamily="2" charset="0"/>
              </a:rPr>
              <a:t>480px</a:t>
            </a:r>
          </a:p>
        </p:txBody>
      </p:sp>
      <p:sp>
        <p:nvSpPr>
          <p:cNvPr id="14" name="TextBox 13"/>
          <p:cNvSpPr txBox="1"/>
          <p:nvPr/>
        </p:nvSpPr>
        <p:spPr>
          <a:xfrm>
            <a:off x="7524328" y="4585692"/>
            <a:ext cx="734496" cy="369332"/>
          </a:xfrm>
          <a:prstGeom prst="rect">
            <a:avLst/>
          </a:prstGeom>
          <a:noFill/>
        </p:spPr>
        <p:txBody>
          <a:bodyPr wrap="none" rtlCol="0">
            <a:spAutoFit/>
          </a:bodyPr>
          <a:lstStyle/>
          <a:p>
            <a:r>
              <a:rPr lang="sv-SE" dirty="0" smtClean="0">
                <a:solidFill>
                  <a:srgbClr val="FF0000"/>
                </a:solidFill>
                <a:latin typeface="Minya Nouvelle" pitchFamily="2" charset="0"/>
              </a:rPr>
              <a:t>320px</a:t>
            </a:r>
          </a:p>
        </p:txBody>
      </p:sp>
      <p:pic>
        <p:nvPicPr>
          <p:cNvPr id="7" name="Picture 5" descr="C:\Users\tstjo\AppData\Local\Temp\SNAGHTML57c301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2785492"/>
            <a:ext cx="1821002" cy="2731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7020272" y="2785492"/>
            <a:ext cx="0" cy="2731504"/>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1282992">
            <a:off x="1403648" y="4081636"/>
            <a:ext cx="3168352" cy="923330"/>
          </a:xfrm>
          <a:prstGeom prst="rect">
            <a:avLst/>
          </a:prstGeom>
          <a:noFill/>
        </p:spPr>
        <p:txBody>
          <a:bodyPr wrap="square" rtlCol="0">
            <a:spAutoFit/>
          </a:bodyPr>
          <a:lstStyle/>
          <a:p>
            <a:r>
              <a:rPr lang="sv-SE" dirty="0" smtClean="0">
                <a:solidFill>
                  <a:srgbClr val="FF0000"/>
                </a:solidFill>
                <a:latin typeface="Minya Nouvelle" pitchFamily="2" charset="0"/>
              </a:rPr>
              <a:t>max-</a:t>
            </a:r>
            <a:r>
              <a:rPr lang="sv-SE" dirty="0" err="1" smtClean="0">
                <a:solidFill>
                  <a:srgbClr val="FF0000"/>
                </a:solidFill>
                <a:latin typeface="Minya Nouvelle" pitchFamily="2" charset="0"/>
              </a:rPr>
              <a:t>device</a:t>
            </a:r>
            <a:r>
              <a:rPr lang="sv-SE" dirty="0" smtClean="0">
                <a:solidFill>
                  <a:srgbClr val="FF0000"/>
                </a:solidFill>
                <a:latin typeface="Minya Nouvelle" pitchFamily="2" charset="0"/>
              </a:rPr>
              <a:t>-</a:t>
            </a:r>
            <a:r>
              <a:rPr lang="sv-SE" dirty="0" err="1" smtClean="0">
                <a:solidFill>
                  <a:srgbClr val="FF0000"/>
                </a:solidFill>
                <a:latin typeface="Minya Nouvelle" pitchFamily="2" charset="0"/>
              </a:rPr>
              <a:t>width</a:t>
            </a:r>
            <a:r>
              <a:rPr lang="sv-SE" dirty="0" smtClean="0">
                <a:solidFill>
                  <a:srgbClr val="FF0000"/>
                </a:solidFill>
                <a:latin typeface="Minya Nouvelle" pitchFamily="2" charset="0"/>
              </a:rPr>
              <a:t> går också bra om </a:t>
            </a:r>
            <a:r>
              <a:rPr lang="sv-SE" dirty="0" err="1" smtClean="0">
                <a:solidFill>
                  <a:srgbClr val="FF0000"/>
                </a:solidFill>
                <a:latin typeface="Minya Nouvelle" pitchFamily="2" charset="0"/>
              </a:rPr>
              <a:t>viewport</a:t>
            </a:r>
            <a:r>
              <a:rPr lang="sv-SE" dirty="0" smtClean="0">
                <a:solidFill>
                  <a:srgbClr val="FF0000"/>
                </a:solidFill>
                <a:latin typeface="Minya Nouvelle" pitchFamily="2" charset="0"/>
              </a:rPr>
              <a:t> är omställd till </a:t>
            </a:r>
            <a:r>
              <a:rPr lang="sv-SE" dirty="0" err="1" smtClean="0">
                <a:solidFill>
                  <a:srgbClr val="FF0000"/>
                </a:solidFill>
                <a:latin typeface="Minya Nouvelle" pitchFamily="2" charset="0"/>
              </a:rPr>
              <a:t>width:device-width</a:t>
            </a:r>
            <a:endParaRPr lang="sv-SE" dirty="0" smtClean="0">
              <a:solidFill>
                <a:srgbClr val="FF0000"/>
              </a:solidFill>
              <a:latin typeface="Minya Nouvelle" pitchFamily="2" charset="0"/>
            </a:endParaRPr>
          </a:p>
        </p:txBody>
      </p:sp>
      <p:sp>
        <p:nvSpPr>
          <p:cNvPr id="17" name="Freeform 16"/>
          <p:cNvSpPr/>
          <p:nvPr/>
        </p:nvSpPr>
        <p:spPr>
          <a:xfrm>
            <a:off x="4447642" y="2633472"/>
            <a:ext cx="2307085" cy="1820073"/>
          </a:xfrm>
          <a:custGeom>
            <a:avLst/>
            <a:gdLst>
              <a:gd name="connsiteX0" fmla="*/ 0 w 2307085"/>
              <a:gd name="connsiteY0" fmla="*/ 1792224 h 1820073"/>
              <a:gd name="connsiteX1" fmla="*/ 1580083 w 2307085"/>
              <a:gd name="connsiteY1" fmla="*/ 1638605 h 1820073"/>
              <a:gd name="connsiteX2" fmla="*/ 2296972 w 2307085"/>
              <a:gd name="connsiteY2" fmla="*/ 424282 h 1820073"/>
              <a:gd name="connsiteX3" fmla="*/ 1097280 w 2307085"/>
              <a:gd name="connsiteY3" fmla="*/ 0 h 1820073"/>
            </a:gdLst>
            <a:ahLst/>
            <a:cxnLst>
              <a:cxn ang="0">
                <a:pos x="connsiteX0" y="connsiteY0"/>
              </a:cxn>
              <a:cxn ang="0">
                <a:pos x="connsiteX1" y="connsiteY1"/>
              </a:cxn>
              <a:cxn ang="0">
                <a:pos x="connsiteX2" y="connsiteY2"/>
              </a:cxn>
              <a:cxn ang="0">
                <a:pos x="connsiteX3" y="connsiteY3"/>
              </a:cxn>
            </a:cxnLst>
            <a:rect l="l" t="t" r="r" b="b"/>
            <a:pathLst>
              <a:path w="2307085" h="1820073">
                <a:moveTo>
                  <a:pt x="0" y="1792224"/>
                </a:moveTo>
                <a:cubicBezTo>
                  <a:pt x="598627" y="1829409"/>
                  <a:pt x="1197254" y="1866595"/>
                  <a:pt x="1580083" y="1638605"/>
                </a:cubicBezTo>
                <a:cubicBezTo>
                  <a:pt x="1962912" y="1410615"/>
                  <a:pt x="2377439" y="697383"/>
                  <a:pt x="2296972" y="424282"/>
                </a:cubicBezTo>
                <a:cubicBezTo>
                  <a:pt x="2216505" y="151181"/>
                  <a:pt x="1656892" y="75590"/>
                  <a:pt x="109728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9" name="Straight Connector 18"/>
          <p:cNvCxnSpPr/>
          <p:nvPr/>
        </p:nvCxnSpPr>
        <p:spPr>
          <a:xfrm>
            <a:off x="3275856" y="2641476"/>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447857"/>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Media </a:t>
            </a:r>
            <a:r>
              <a:rPr lang="sv-SE" dirty="0" err="1" smtClean="0"/>
              <a:t>Queries</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4180229697"/>
              </p:ext>
            </p:extLst>
          </p:nvPr>
        </p:nvGraphicFramePr>
        <p:xfrm>
          <a:off x="899592" y="1129308"/>
          <a:ext cx="7058867" cy="837606"/>
        </p:xfrm>
        <a:graphic>
          <a:graphicData uri="http://schemas.openxmlformats.org/drawingml/2006/table">
            <a:tbl>
              <a:tblPr firstRow="1" bandRow="1">
                <a:tableStyleId>{21E4AEA4-8DFA-4A89-87EB-49C32662AFE0}</a:tableStyleId>
              </a:tblPr>
              <a:tblGrid>
                <a:gridCol w="1576791"/>
                <a:gridCol w="875995"/>
                <a:gridCol w="1751990"/>
                <a:gridCol w="2854091"/>
              </a:tblGrid>
              <a:tr h="273726">
                <a:tc>
                  <a:txBody>
                    <a:bodyPr/>
                    <a:lstStyle/>
                    <a:p>
                      <a:r>
                        <a:rPr lang="sv-SE" sz="1200" dirty="0" smtClean="0"/>
                        <a:t>Media feature</a:t>
                      </a:r>
                      <a:endParaRPr lang="sv-SE" sz="1200" dirty="0"/>
                    </a:p>
                  </a:txBody>
                  <a:tcPr marL="76200" marR="76200" marT="38100" marB="38100"/>
                </a:tc>
                <a:tc>
                  <a:txBody>
                    <a:bodyPr/>
                    <a:lstStyle/>
                    <a:p>
                      <a:r>
                        <a:rPr lang="sv-SE" sz="1200" dirty="0" smtClean="0"/>
                        <a:t>max/min</a:t>
                      </a:r>
                      <a:endParaRPr lang="sv-SE" sz="1200" dirty="0"/>
                    </a:p>
                  </a:txBody>
                  <a:tcPr marL="76200" marR="76200" marT="38100" marB="38100"/>
                </a:tc>
                <a:tc>
                  <a:txBody>
                    <a:bodyPr/>
                    <a:lstStyle/>
                    <a:p>
                      <a:r>
                        <a:rPr lang="sv-SE" sz="1200" dirty="0" smtClean="0"/>
                        <a:t>Värde</a:t>
                      </a:r>
                      <a:endParaRPr lang="sv-SE" sz="1200" dirty="0"/>
                    </a:p>
                  </a:txBody>
                  <a:tcPr marL="76200" marR="76200" marT="38100" marB="38100"/>
                </a:tc>
                <a:tc>
                  <a:txBody>
                    <a:bodyPr/>
                    <a:lstStyle/>
                    <a:p>
                      <a:endParaRPr lang="sv-SE" sz="1200" dirty="0"/>
                    </a:p>
                  </a:txBody>
                  <a:tcPr marL="76200" marR="76200" marT="38100" marB="38100"/>
                </a:tc>
              </a:tr>
              <a:tr h="273726">
                <a:tc>
                  <a:txBody>
                    <a:bodyPr/>
                    <a:lstStyle/>
                    <a:p>
                      <a:r>
                        <a:rPr lang="sv-SE" sz="1600" b="1" dirty="0" smtClean="0"/>
                        <a:t>resolution</a:t>
                      </a:r>
                    </a:p>
                  </a:txBody>
                  <a:tcPr marL="76200" marR="76200" marT="38100" marB="38100"/>
                </a:tc>
                <a:tc>
                  <a:txBody>
                    <a:bodyPr/>
                    <a:lstStyle/>
                    <a:p>
                      <a:r>
                        <a:rPr lang="sv-SE" sz="1600" b="1" dirty="0" smtClean="0"/>
                        <a:t>Ja</a:t>
                      </a:r>
                      <a:endParaRPr lang="sv-SE" sz="1600" b="1" dirty="0"/>
                    </a:p>
                  </a:txBody>
                  <a:tcPr marL="76200" marR="76200" marT="38100" marB="38100"/>
                </a:tc>
                <a:tc>
                  <a:txBody>
                    <a:bodyPr/>
                    <a:lstStyle/>
                    <a:p>
                      <a:r>
                        <a:rPr lang="sv-SE" sz="1600" b="1" dirty="0" smtClean="0"/>
                        <a:t>dpi</a:t>
                      </a:r>
                      <a:r>
                        <a:rPr lang="sv-SE" sz="1600" b="1" baseline="0" dirty="0" smtClean="0"/>
                        <a:t>/</a:t>
                      </a:r>
                      <a:r>
                        <a:rPr lang="sv-SE" sz="1600" b="1" baseline="0" dirty="0" err="1" smtClean="0"/>
                        <a:t>dpcm</a:t>
                      </a:r>
                      <a:r>
                        <a:rPr lang="sv-SE" sz="1600" b="1" baseline="0" dirty="0" smtClean="0"/>
                        <a:t> </a:t>
                      </a:r>
                      <a:r>
                        <a:rPr lang="sv-SE" sz="1600" b="0" i="1" baseline="0" dirty="0" smtClean="0"/>
                        <a:t>(</a:t>
                      </a:r>
                      <a:r>
                        <a:rPr lang="sv-SE" sz="1600" b="0" i="1" dirty="0" err="1" smtClean="0"/>
                        <a:t>dppx</a:t>
                      </a:r>
                      <a:r>
                        <a:rPr lang="sv-SE" sz="1600" b="0" i="1" baseline="0" dirty="0" smtClean="0"/>
                        <a:t>)</a:t>
                      </a:r>
                      <a:endParaRPr lang="sv-SE" sz="1600" b="0" i="1" dirty="0"/>
                    </a:p>
                  </a:txBody>
                  <a:tcPr marL="76200" marR="76200" marT="38100" marB="38100"/>
                </a:tc>
                <a:tc>
                  <a:txBody>
                    <a:bodyPr/>
                    <a:lstStyle/>
                    <a:p>
                      <a:r>
                        <a:rPr lang="sv-SE" sz="1600" b="1" dirty="0" smtClean="0"/>
                        <a:t>Antalet hårdvarupixlar</a:t>
                      </a:r>
                      <a:r>
                        <a:rPr lang="sv-SE" sz="1600" b="1" baseline="0" dirty="0" smtClean="0"/>
                        <a:t> på en CSS-pixel</a:t>
                      </a:r>
                      <a:endParaRPr lang="sv-SE" sz="1600" b="1" dirty="0"/>
                    </a:p>
                  </a:txBody>
                  <a:tcPr marL="76200" marR="76200" marT="38100" marB="38100"/>
                </a:tc>
              </a:tr>
            </a:tbl>
          </a:graphicData>
        </a:graphic>
      </p:graphicFrame>
      <p:sp>
        <p:nvSpPr>
          <p:cNvPr id="3" name="TextBox 2"/>
          <p:cNvSpPr txBox="1"/>
          <p:nvPr/>
        </p:nvSpPr>
        <p:spPr>
          <a:xfrm>
            <a:off x="886845" y="2065412"/>
            <a:ext cx="6186309" cy="1754326"/>
          </a:xfrm>
          <a:prstGeom prst="rect">
            <a:avLst/>
          </a:prstGeom>
          <a:noFill/>
        </p:spPr>
        <p:txBody>
          <a:bodyPr wrap="none" rtlCol="0">
            <a:spAutoFit/>
          </a:bodyPr>
          <a:lstStyle/>
          <a:p>
            <a:r>
              <a:rPr lang="sv-SE" dirty="0" smtClean="0">
                <a:latin typeface="Minya Nouvelle" pitchFamily="2" charset="0"/>
              </a:rPr>
              <a:t>Förhållandet mellan dpi och </a:t>
            </a:r>
            <a:r>
              <a:rPr lang="sv-SE" dirty="0" err="1" smtClean="0">
                <a:latin typeface="Minya Nouvelle" pitchFamily="2" charset="0"/>
              </a:rPr>
              <a:t>px</a:t>
            </a:r>
            <a:r>
              <a:rPr lang="sv-SE" dirty="0" smtClean="0">
                <a:latin typeface="Minya Nouvelle" pitchFamily="2" charset="0"/>
              </a:rPr>
              <a:t> i CSS är 1/96. (1in är 96px)</a:t>
            </a:r>
          </a:p>
          <a:p>
            <a:endParaRPr lang="sv-SE" dirty="0">
              <a:latin typeface="Minya Nouvelle" pitchFamily="2" charset="0"/>
            </a:endParaRPr>
          </a:p>
          <a:p>
            <a:r>
              <a:rPr lang="sv-SE" dirty="0" smtClean="0">
                <a:latin typeface="Minya Nouvelle" pitchFamily="2" charset="0"/>
              </a:rPr>
              <a:t>Alltså är 1dppx == 96dpi.</a:t>
            </a:r>
          </a:p>
          <a:p>
            <a:endParaRPr lang="sv-SE" dirty="0">
              <a:latin typeface="Minya Nouvelle" pitchFamily="2" charset="0"/>
            </a:endParaRPr>
          </a:p>
          <a:p>
            <a:r>
              <a:rPr lang="sv-SE" b="1" dirty="0" smtClean="0">
                <a:latin typeface="Minya Nouvelle" pitchFamily="2" charset="0"/>
              </a:rPr>
              <a:t>Exempel: </a:t>
            </a:r>
            <a:r>
              <a:rPr lang="sv-SE" b="1" dirty="0" err="1" smtClean="0">
                <a:latin typeface="Minya Nouvelle" pitchFamily="2" charset="0"/>
              </a:rPr>
              <a:t>iPhone</a:t>
            </a:r>
            <a:r>
              <a:rPr lang="sv-SE" b="1" dirty="0" smtClean="0">
                <a:latin typeface="Minya Nouvelle" pitchFamily="2" charset="0"/>
              </a:rPr>
              <a:t> 4-</a:t>
            </a:r>
            <a:endParaRPr lang="sv-SE" b="1" dirty="0">
              <a:latin typeface="Minya Nouvelle" pitchFamily="2" charset="0"/>
            </a:endParaRPr>
          </a:p>
          <a:p>
            <a:r>
              <a:rPr lang="sv-SE" dirty="0" smtClean="0">
                <a:latin typeface="Minya Nouvelle" pitchFamily="2" charset="0"/>
              </a:rPr>
              <a:t>192dpi == 2dppx</a:t>
            </a:r>
          </a:p>
        </p:txBody>
      </p:sp>
      <p:sp>
        <p:nvSpPr>
          <p:cNvPr id="7" name="Rectangle 6"/>
          <p:cNvSpPr/>
          <p:nvPr/>
        </p:nvSpPr>
        <p:spPr>
          <a:xfrm>
            <a:off x="1259632" y="5224472"/>
            <a:ext cx="7758608" cy="369332"/>
          </a:xfrm>
          <a:prstGeom prst="rect">
            <a:avLst/>
          </a:prstGeom>
        </p:spPr>
        <p:txBody>
          <a:bodyPr wrap="square">
            <a:spAutoFit/>
          </a:bodyPr>
          <a:lstStyle/>
          <a:p>
            <a:pPr algn="r"/>
            <a:r>
              <a:rPr lang="sv-SE" dirty="0"/>
              <a:t>http://girliemac.com/blog/2012/08/03/resolution-in-media-queries/</a:t>
            </a:r>
          </a:p>
        </p:txBody>
      </p:sp>
      <p:sp>
        <p:nvSpPr>
          <p:cNvPr id="8" name="Rectangle 7"/>
          <p:cNvSpPr/>
          <p:nvPr/>
        </p:nvSpPr>
        <p:spPr>
          <a:xfrm>
            <a:off x="3995936" y="3173407"/>
            <a:ext cx="4572000" cy="646331"/>
          </a:xfrm>
          <a:prstGeom prst="rect">
            <a:avLst/>
          </a:prstGeom>
        </p:spPr>
        <p:txBody>
          <a:bodyPr>
            <a:spAutoFit/>
          </a:bodyPr>
          <a:lstStyle/>
          <a:p>
            <a:r>
              <a:rPr lang="sv-SE" b="1" dirty="0">
                <a:latin typeface="Minya Nouvelle" pitchFamily="2" charset="0"/>
              </a:rPr>
              <a:t>Exempel: </a:t>
            </a:r>
            <a:r>
              <a:rPr lang="sv-SE" b="1" dirty="0" smtClean="0">
                <a:latin typeface="Minya Nouvelle" pitchFamily="2" charset="0"/>
              </a:rPr>
              <a:t>Många </a:t>
            </a:r>
            <a:r>
              <a:rPr lang="sv-SE" b="1" dirty="0" err="1" smtClean="0">
                <a:latin typeface="Minya Nouvelle" pitchFamily="2" charset="0"/>
              </a:rPr>
              <a:t>Android</a:t>
            </a:r>
            <a:r>
              <a:rPr lang="sv-SE" b="1" dirty="0" smtClean="0">
                <a:latin typeface="Minya Nouvelle" pitchFamily="2" charset="0"/>
              </a:rPr>
              <a:t> telefoner</a:t>
            </a:r>
          </a:p>
          <a:p>
            <a:r>
              <a:rPr lang="sv-SE" dirty="0" smtClean="0">
                <a:latin typeface="Minya Nouvelle" pitchFamily="2" charset="0"/>
              </a:rPr>
              <a:t>144dpi </a:t>
            </a:r>
            <a:r>
              <a:rPr lang="sv-SE" dirty="0">
                <a:latin typeface="Minya Nouvelle" pitchFamily="2" charset="0"/>
              </a:rPr>
              <a:t>== </a:t>
            </a:r>
            <a:r>
              <a:rPr lang="sv-SE" dirty="0" smtClean="0">
                <a:latin typeface="Minya Nouvelle" pitchFamily="2" charset="0"/>
              </a:rPr>
              <a:t>1.5dppx</a:t>
            </a:r>
            <a:endParaRPr lang="sv-SE" dirty="0">
              <a:latin typeface="Minya Nouvelle" pitchFamily="2" charset="0"/>
            </a:endParaRPr>
          </a:p>
        </p:txBody>
      </p:sp>
      <p:sp>
        <p:nvSpPr>
          <p:cNvPr id="9" name="Rectangle 8"/>
          <p:cNvSpPr/>
          <p:nvPr/>
        </p:nvSpPr>
        <p:spPr>
          <a:xfrm>
            <a:off x="323528" y="3865612"/>
            <a:ext cx="8381378" cy="63094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
            </a:r>
            <a:br>
              <a:rPr lang="en-US" sz="1200" b="1" dirty="0" smtClean="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 and (min-resolution:144dpi)"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"http://…" </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
        <p:nvSpPr>
          <p:cNvPr id="10" name="Rectangle 9"/>
          <p:cNvSpPr/>
          <p:nvPr/>
        </p:nvSpPr>
        <p:spPr>
          <a:xfrm>
            <a:off x="323528" y="4602822"/>
            <a:ext cx="8381378" cy="63094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
            </a:r>
            <a:br>
              <a:rPr lang="en-US" sz="1200" b="1" dirty="0" smtClean="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stylesheet</a:t>
            </a:r>
            <a:r>
              <a:rPr lang="en-US" sz="1200" b="1" dirty="0" smtClean="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media</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"screen and </a:t>
            </a:r>
            <a:r>
              <a:rPr lang="en-US" sz="1200" b="1" dirty="0">
                <a:solidFill>
                  <a:srgbClr val="7030A0"/>
                </a:solidFill>
                <a:latin typeface="Courier New" pitchFamily="49" charset="0"/>
                <a:cs typeface="Courier New" pitchFamily="49" charset="0"/>
              </a:rPr>
              <a:t>(min-resolution: 1.5dppx)"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"http://…" </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4190203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057300"/>
            <a:ext cx="8784976" cy="4464496"/>
          </a:xfrm>
          <a:prstGeom prst="rect">
            <a:avLst/>
          </a:prstGeom>
          <a:solidFill>
            <a:schemeClr val="bg1"/>
          </a:solidFill>
          <a:ln w="15875">
            <a:no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 name="Title 1"/>
          <p:cNvSpPr>
            <a:spLocks noGrp="1"/>
          </p:cNvSpPr>
          <p:nvPr>
            <p:ph type="ctrTitle"/>
          </p:nvPr>
        </p:nvSpPr>
        <p:spPr/>
        <p:txBody>
          <a:bodyPr/>
          <a:lstStyle/>
          <a:p>
            <a:r>
              <a:rPr lang="sv-SE" dirty="0" smtClean="0"/>
              <a:t>För högupplösta skärmar</a:t>
            </a:r>
            <a:endParaRPr lang="sv-SE" dirty="0"/>
          </a:p>
        </p:txBody>
      </p:sp>
      <p:pic>
        <p:nvPicPr>
          <p:cNvPr id="178180" name="Picture 4" descr="apple-iphon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6558">
            <a:off x="4808627" y="3296959"/>
            <a:ext cx="291652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ge1.pricedekho.com/p/1/8840/41276-samsung-galaxy-s3-picture-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433564"/>
            <a:ext cx="1728192" cy="1728192"/>
          </a:xfrm>
          <a:prstGeom prst="rect">
            <a:avLst/>
          </a:prstGeom>
          <a:noFill/>
          <a:effectLst>
            <a:reflection stA="45000" endPos="10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78182" name="Picture 6" descr="http://techsmush.com/wp-content/uploads/2012/06/macbook-pro-with-retina-displ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649588"/>
            <a:ext cx="3220555" cy="1701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81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470670"/>
            <a:ext cx="7613225" cy="19628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42610135"/>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Orientation</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6876256" y="1057299"/>
            <a:ext cx="1900826" cy="2851239"/>
          </a:xfrm>
          <a:prstGeom prst="rect">
            <a:avLst/>
          </a:prstGeom>
          <a:ln>
            <a:noFill/>
          </a:ln>
          <a:effectLst>
            <a:outerShdw blurRad="190500" algn="tl" rotWithShape="0">
              <a:srgbClr val="000000">
                <a:alpha val="70000"/>
              </a:srgbClr>
            </a:outerShdw>
          </a:effectLst>
        </p:spPr>
      </p:pic>
      <p:pic>
        <p:nvPicPr>
          <p:cNvPr id="5" name="Picture 3"/>
          <p:cNvPicPr>
            <a:picLocks noChangeAspect="1" noChangeArrowheads="1"/>
          </p:cNvPicPr>
          <p:nvPr/>
        </p:nvPicPr>
        <p:blipFill>
          <a:blip r:embed="rId3" cstate="print"/>
          <a:srcRect/>
          <a:stretch>
            <a:fillRect/>
          </a:stretch>
        </p:blipFill>
        <p:spPr bwMode="auto">
          <a:xfrm rot="16200000">
            <a:off x="5467911" y="2681669"/>
            <a:ext cx="2143485" cy="3215227"/>
          </a:xfrm>
          <a:prstGeom prst="rect">
            <a:avLst/>
          </a:prstGeom>
          <a:ln>
            <a:noFill/>
          </a:ln>
          <a:effectLst>
            <a:outerShdw blurRad="190500" algn="tl" rotWithShape="0">
              <a:srgbClr val="000000">
                <a:alpha val="70000"/>
              </a:srgbClr>
            </a:outerShdw>
          </a:effectLst>
        </p:spPr>
      </p:pic>
      <p:sp>
        <p:nvSpPr>
          <p:cNvPr id="7" name="Rectangle 6"/>
          <p:cNvSpPr/>
          <p:nvPr/>
        </p:nvSpPr>
        <p:spPr>
          <a:xfrm>
            <a:off x="236680" y="1273324"/>
            <a:ext cx="4608512" cy="375487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339933"/>
                </a:solidFill>
                <a:latin typeface="Courier New" pitchFamily="49" charset="0"/>
                <a:cs typeface="Courier New" pitchFamily="49" charset="0"/>
              </a:rPr>
              <a:t>/* Portrait */</a:t>
            </a:r>
          </a:p>
          <a:p>
            <a:r>
              <a:rPr lang="en-US" sz="1400" b="1" dirty="0" smtClean="0">
                <a:solidFill>
                  <a:srgbClr val="FF0000"/>
                </a:solidFill>
                <a:latin typeface="Courier New" pitchFamily="49" charset="0"/>
                <a:cs typeface="Courier New" pitchFamily="49" charset="0"/>
              </a:rPr>
              <a:t>@media screen and (</a:t>
            </a:r>
            <a:r>
              <a:rPr lang="en-US" sz="1400" b="1" dirty="0" err="1" smtClean="0">
                <a:solidFill>
                  <a:srgbClr val="FF0000"/>
                </a:solidFill>
                <a:latin typeface="Courier New" pitchFamily="49" charset="0"/>
                <a:cs typeface="Courier New" pitchFamily="49" charset="0"/>
              </a:rPr>
              <a:t>orientation:portrait</a:t>
            </a:r>
            <a:r>
              <a:rPr lang="en-US" sz="1400" b="1" dirty="0" smtClean="0">
                <a:solidFill>
                  <a:srgbClr val="FF0000"/>
                </a:solidFill>
                <a:latin typeface="Courier New" pitchFamily="49" charset="0"/>
                <a:cs typeface="Courier New" pitchFamily="49" charset="0"/>
              </a:rPr>
              <a:t>)</a:t>
            </a:r>
            <a:br>
              <a:rPr lang="en-US" sz="1400" b="1" dirty="0" smtClean="0">
                <a:solidFill>
                  <a:srgbClr val="FF0000"/>
                </a:solidFill>
                <a:latin typeface="Courier New" pitchFamily="49" charset="0"/>
                <a:cs typeface="Courier New" pitchFamily="49" charset="0"/>
              </a:rPr>
            </a:b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br>
              <a:rPr lang="en-US" sz="1400" b="1" dirty="0" smtClean="0">
                <a:solidFill>
                  <a:srgbClr val="0070C0"/>
                </a:solidFill>
                <a:latin typeface="Courier New" pitchFamily="49" charset="0"/>
                <a:cs typeface="Courier New" pitchFamily="49" charset="0"/>
              </a:rPr>
            </a:br>
            <a:r>
              <a:rPr lang="en-US" sz="1400" b="1" dirty="0" smtClean="0">
                <a:solidFill>
                  <a:srgbClr val="0070C0"/>
                </a:solidFill>
                <a:latin typeface="Courier New" pitchFamily="49" charset="0"/>
                <a:cs typeface="Courier New" pitchFamily="49" charset="0"/>
              </a:rPr>
              <a:t>  </a:t>
            </a:r>
            <a:r>
              <a:rPr lang="en-US" sz="1400" b="1" dirty="0" smtClean="0">
                <a:solidFill>
                  <a:srgbClr val="C00000"/>
                </a:solidFill>
                <a:latin typeface="Courier New" pitchFamily="49" charset="0"/>
                <a:cs typeface="Courier New" pitchFamily="49" charset="0"/>
              </a:rPr>
              <a:t>#</a:t>
            </a:r>
            <a:r>
              <a:rPr lang="en-US" sz="1400" b="1" dirty="0" err="1" smtClean="0">
                <a:solidFill>
                  <a:srgbClr val="C00000"/>
                </a:solidFill>
                <a:latin typeface="Courier New" pitchFamily="49" charset="0"/>
                <a:cs typeface="Courier New" pitchFamily="49" charset="0"/>
              </a:rPr>
              <a:t>topImage</a:t>
            </a:r>
            <a:r>
              <a:rPr lang="en-US" sz="1400" b="1" dirty="0" smtClean="0">
                <a:solidFill>
                  <a:srgbClr val="C0000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display</a:t>
            </a:r>
            <a:r>
              <a:rPr lang="en-US" sz="1400" b="1" dirty="0" smtClean="0">
                <a:solidFill>
                  <a:schemeClr val="tx1"/>
                </a:solidFill>
                <a:latin typeface="Courier New" pitchFamily="49" charset="0"/>
                <a:cs typeface="Courier New" pitchFamily="49" charset="0"/>
              </a:rPr>
              <a:t>: block;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  }</a:t>
            </a:r>
          </a:p>
          <a:p>
            <a:r>
              <a:rPr lang="en-US" sz="1400" b="1" dirty="0" smtClean="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a:p>
            <a:r>
              <a:rPr lang="en-US" sz="1400" b="1" dirty="0">
                <a:solidFill>
                  <a:srgbClr val="339933"/>
                </a:solidFill>
                <a:latin typeface="Courier New" pitchFamily="49" charset="0"/>
                <a:cs typeface="Courier New" pitchFamily="49" charset="0"/>
              </a:rPr>
              <a:t>/* </a:t>
            </a:r>
            <a:r>
              <a:rPr lang="en-US" sz="1400" b="1" dirty="0" smtClean="0">
                <a:solidFill>
                  <a:srgbClr val="339933"/>
                </a:solidFill>
                <a:latin typeface="Courier New" pitchFamily="49" charset="0"/>
                <a:cs typeface="Courier New" pitchFamily="49" charset="0"/>
              </a:rPr>
              <a:t>Landscape*/</a:t>
            </a:r>
            <a:endParaRPr lang="en-US" sz="1400" b="1" dirty="0">
              <a:solidFill>
                <a:srgbClr val="339933"/>
              </a:solidFill>
              <a:latin typeface="Courier New" pitchFamily="49" charset="0"/>
              <a:cs typeface="Courier New" pitchFamily="49" charset="0"/>
            </a:endParaRPr>
          </a:p>
          <a:p>
            <a:r>
              <a:rPr lang="en-US" sz="1400" b="1" dirty="0">
                <a:solidFill>
                  <a:srgbClr val="FF0000"/>
                </a:solidFill>
                <a:latin typeface="Courier New" pitchFamily="49" charset="0"/>
                <a:cs typeface="Courier New" pitchFamily="49" charset="0"/>
              </a:rPr>
              <a:t>@media screen and (</a:t>
            </a:r>
            <a:r>
              <a:rPr lang="en-US" sz="1400" b="1" dirty="0" err="1" smtClean="0">
                <a:solidFill>
                  <a:srgbClr val="FF0000"/>
                </a:solidFill>
                <a:latin typeface="Courier New" pitchFamily="49" charset="0"/>
                <a:cs typeface="Courier New" pitchFamily="49" charset="0"/>
              </a:rPr>
              <a:t>orientation:landscape</a:t>
            </a:r>
            <a:r>
              <a:rPr lang="en-US" sz="1400" b="1" dirty="0" smtClean="0">
                <a:solidFill>
                  <a:srgbClr val="FF0000"/>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
            </a:r>
            <a:br>
              <a:rPr lang="en-US" sz="1400" b="1" dirty="0">
                <a:solidFill>
                  <a:srgbClr val="FF0000"/>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br>
              <a:rPr lang="en-US" sz="1400" b="1" dirty="0">
                <a:solidFill>
                  <a:srgbClr val="0070C0"/>
                </a:solidFill>
                <a:latin typeface="Courier New" pitchFamily="49" charset="0"/>
                <a:cs typeface="Courier New" pitchFamily="49" charset="0"/>
              </a:rPr>
            </a:br>
            <a:r>
              <a:rPr lang="en-US" sz="1400" b="1" dirty="0">
                <a:solidFill>
                  <a:srgbClr val="0070C0"/>
                </a:solidFill>
                <a:latin typeface="Courier New" pitchFamily="49" charset="0"/>
                <a:cs typeface="Courier New" pitchFamily="49" charset="0"/>
              </a:rPr>
              <a:t>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topImage</a:t>
            </a:r>
            <a:r>
              <a:rPr lang="en-US" sz="1400" b="1" dirty="0">
                <a:solidFill>
                  <a:srgbClr val="C00000"/>
                </a:solidFill>
                <a:latin typeface="Courier New" pitchFamily="49" charset="0"/>
                <a:cs typeface="Courier New" pitchFamily="49" charset="0"/>
              </a:rPr>
              <a:t>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p>
          <a:p>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float</a:t>
            </a:r>
            <a:r>
              <a:rPr lang="en-US" sz="1400" b="1" dirty="0" smtClean="0">
                <a:solidFill>
                  <a:schemeClr val="tx1"/>
                </a:solidFill>
                <a:latin typeface="Courier New" pitchFamily="49" charset="0"/>
                <a:cs typeface="Courier New" pitchFamily="49" charset="0"/>
              </a:rPr>
              <a:t>: left; </a:t>
            </a:r>
            <a:endParaRPr lang="en-US" sz="1400" b="1" dirty="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a:t>
            </a:r>
            <a:endParaRPr lang="en-US" sz="1400" b="1" dirty="0">
              <a:solidFill>
                <a:schemeClr val="tx1"/>
              </a:solidFill>
              <a:latin typeface="Courier New" pitchFamily="49" charset="0"/>
              <a:cs typeface="Courier New" pitchFamily="49" charset="0"/>
            </a:endParaRPr>
          </a:p>
          <a:p>
            <a:r>
              <a:rPr lang="en-US" sz="1400" b="1" dirty="0">
                <a:solidFill>
                  <a:schemeClr val="tx1"/>
                </a:solidFill>
                <a:latin typeface="Courier New" pitchFamily="49" charset="0"/>
                <a:cs typeface="Courier New" pitchFamily="49" charset="0"/>
              </a:rPr>
              <a:t>}</a:t>
            </a:r>
          </a:p>
          <a:p>
            <a:endParaRPr lang="en-US" sz="1400" b="1" dirty="0">
              <a:solidFill>
                <a:schemeClr val="tx1"/>
              </a:solidFill>
              <a:latin typeface="Courier New" pitchFamily="49" charset="0"/>
              <a:cs typeface="Courier New" pitchFamily="49" charset="0"/>
            </a:endParaRPr>
          </a:p>
        </p:txBody>
      </p:sp>
      <p:sp>
        <p:nvSpPr>
          <p:cNvPr id="10" name="Arc 9"/>
          <p:cNvSpPr/>
          <p:nvPr/>
        </p:nvSpPr>
        <p:spPr>
          <a:xfrm>
            <a:off x="5868144" y="2137420"/>
            <a:ext cx="1368152" cy="1368152"/>
          </a:xfrm>
          <a:prstGeom prst="arc">
            <a:avLst>
              <a:gd name="adj1" fmla="val 10658615"/>
              <a:gd name="adj2" fmla="val 16124967"/>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334071383"/>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Faviconer</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179512" y="1295400"/>
            <a:ext cx="2438400" cy="1370251"/>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1551112" y="1981200"/>
            <a:ext cx="3598333" cy="762000"/>
          </a:xfrm>
          <a:prstGeom prst="rect">
            <a:avLst/>
          </a:prstGeom>
          <a:noFill/>
          <a:ln w="9525">
            <a:noFill/>
            <a:miter lim="800000"/>
            <a:headEnd/>
            <a:tailEnd/>
          </a:ln>
        </p:spPr>
      </p:pic>
      <p:sp>
        <p:nvSpPr>
          <p:cNvPr id="6" name="TextBox 5"/>
          <p:cNvSpPr txBox="1"/>
          <p:nvPr/>
        </p:nvSpPr>
        <p:spPr>
          <a:xfrm>
            <a:off x="4716016" y="1373748"/>
            <a:ext cx="3886327" cy="1123712"/>
          </a:xfrm>
          <a:prstGeom prst="round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sv-SE" sz="2000" b="1" dirty="0" smtClean="0"/>
              <a:t>Storlek:	</a:t>
            </a:r>
            <a:r>
              <a:rPr lang="sv-SE" sz="2000" dirty="0" smtClean="0"/>
              <a:t>16px*16px alt. 32px*32px</a:t>
            </a:r>
          </a:p>
          <a:p>
            <a:r>
              <a:rPr lang="sv-SE" sz="2000" b="1" dirty="0" smtClean="0"/>
              <a:t>Färger:</a:t>
            </a:r>
            <a:r>
              <a:rPr lang="sv-SE" sz="2000" dirty="0" smtClean="0"/>
              <a:t>	8bitar eller 24bitar</a:t>
            </a:r>
          </a:p>
          <a:p>
            <a:r>
              <a:rPr lang="sv-SE" sz="2000" b="1" dirty="0" smtClean="0"/>
              <a:t>Filtyp:</a:t>
            </a:r>
            <a:r>
              <a:rPr lang="sv-SE" sz="2000" dirty="0" smtClean="0"/>
              <a:t>	.</a:t>
            </a:r>
            <a:r>
              <a:rPr lang="sv-SE" sz="2000" dirty="0" err="1" smtClean="0"/>
              <a:t>ico</a:t>
            </a:r>
            <a:endParaRPr lang="sv-SE" sz="2000" dirty="0"/>
          </a:p>
        </p:txBody>
      </p:sp>
      <p:sp>
        <p:nvSpPr>
          <p:cNvPr id="9" name="Rectangle 8"/>
          <p:cNvSpPr/>
          <p:nvPr/>
        </p:nvSpPr>
        <p:spPr>
          <a:xfrm>
            <a:off x="323528" y="4452709"/>
            <a:ext cx="640871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"shortcut icon"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"favicon.ico"</a:t>
            </a:r>
            <a:r>
              <a:rPr lang="en-US" sz="1200" b="1" dirty="0">
                <a:solidFill>
                  <a:srgbClr val="7030A0"/>
                </a:solidFill>
                <a:latin typeface="Courier New" pitchFamily="49" charset="0"/>
                <a:cs typeface="Courier New" pitchFamily="49" charset="0"/>
              </a:rPr>
              <a:t>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"image/x-icon" </a:t>
            </a:r>
            <a:r>
              <a:rPr lang="en-US" sz="1200" b="1" dirty="0" smtClean="0">
                <a:solidFill>
                  <a:srgbClr val="0070C0"/>
                </a:solidFill>
                <a:latin typeface="Courier New" pitchFamily="49" charset="0"/>
                <a:cs typeface="Courier New" pitchFamily="49" charset="0"/>
              </a:rPr>
              <a:t>/&gt;</a:t>
            </a:r>
            <a:endParaRPr lang="en-US" sz="1050" b="1" dirty="0">
              <a:solidFill>
                <a:srgbClr val="0070C0"/>
              </a:solidFill>
              <a:latin typeface="Courier New" pitchFamily="49" charset="0"/>
              <a:cs typeface="Courier New" pitchFamily="49" charset="0"/>
            </a:endParaRPr>
          </a:p>
        </p:txBody>
      </p:sp>
      <p:sp>
        <p:nvSpPr>
          <p:cNvPr id="10" name="Rectangle 9"/>
          <p:cNvSpPr/>
          <p:nvPr/>
        </p:nvSpPr>
        <p:spPr>
          <a:xfrm>
            <a:off x="323528" y="5028773"/>
            <a:ext cx="6408712" cy="27699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&lt;link </a:t>
            </a:r>
            <a:r>
              <a:rPr lang="en-US" sz="1200" b="1" dirty="0" err="1" smtClean="0">
                <a:solidFill>
                  <a:srgbClr val="FF0000"/>
                </a:solidFill>
                <a:latin typeface="Courier New" pitchFamily="49" charset="0"/>
                <a:cs typeface="Courier New" pitchFamily="49" charset="0"/>
              </a:rPr>
              <a:t>rel</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"shortcut icon" </a:t>
            </a:r>
            <a:r>
              <a:rPr lang="en-US" sz="1200" b="1" dirty="0" err="1" smtClean="0">
                <a:solidFill>
                  <a:srgbClr val="FF0000"/>
                </a:solidFill>
                <a:latin typeface="Courier New" pitchFamily="49" charset="0"/>
                <a:cs typeface="Courier New" pitchFamily="49" charset="0"/>
              </a:rPr>
              <a:t>href</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"favicon.png" </a:t>
            </a:r>
            <a:r>
              <a:rPr lang="en-US" sz="1200" b="1" dirty="0" smtClean="0">
                <a:solidFill>
                  <a:srgbClr val="FF0000"/>
                </a:solidFill>
                <a:latin typeface="Courier New" pitchFamily="49" charset="0"/>
                <a:cs typeface="Courier New" pitchFamily="49" charset="0"/>
              </a:rPr>
              <a:t>type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"image/</a:t>
            </a:r>
            <a:r>
              <a:rPr lang="en-US" sz="1200" b="1" dirty="0" err="1" smtClean="0">
                <a:solidFill>
                  <a:srgbClr val="7030A0"/>
                </a:solidFill>
                <a:latin typeface="Courier New" pitchFamily="49" charset="0"/>
                <a:cs typeface="Courier New" pitchFamily="49" charset="0"/>
              </a:rPr>
              <a:t>png</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endParaRPr lang="en-US" sz="1050" b="1" dirty="0">
              <a:solidFill>
                <a:srgbClr val="0070C0"/>
              </a:solidFill>
              <a:latin typeface="Courier New" pitchFamily="49" charset="0"/>
              <a:cs typeface="Courier New" pitchFamily="49" charset="0"/>
            </a:endParaRPr>
          </a:p>
        </p:txBody>
      </p:sp>
      <p:pic>
        <p:nvPicPr>
          <p:cNvPr id="11" name="Picture 10" descr="http://www.favbrowser.com/wp-content/uploads/2010/08/internetexplorer7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3442" y="4353219"/>
            <a:ext cx="418174" cy="4181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frannie84.files.wordpress.com/2010/08/firefo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0949" y="4420033"/>
            <a:ext cx="355790" cy="34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macses.files.wordpress.com/2010/03/apple_safar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4505" y="4372680"/>
            <a:ext cx="391398" cy="3913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s://2002138315848640006-a-pressatgoogle-com-s-sites.googlegroups.com/a/pressatgoogle.com/chromepress/Home/google-chrome-chromium/images/chrome-256-medium.png?attachauth=ANoY7cqXW-gWwbYn-3rsDWvqEtLbE4_sLghHFnNhnIstJ9e16n6Lwq7qESQOnn_bDcbnfpRD1OI2gCDJCWKSZ93_rXUQSVhfxNUuI1ntPHlq1mKdw7o__jbWaF8DNnl9LL1kQxTH66_2l6XeXobx-c5H6ndfOwN4uMk8eun3vKudXwGlro_0ECjT1MbbEM54KbNMRddkAz-RO0BzLqwjMJxC4G87lD1mc3jtT2Vn4CCSd5IolcNcnftDOt1E_FuwdLpL3iUAj6wpWoEiAJ9IgmTvPPr0iHkEpg%3D%3D&amp;attredirects=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6566" y="4384298"/>
            <a:ext cx="369196" cy="3691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neowin.net/images/uploaded/Opera_256x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0392" y="4381558"/>
            <a:ext cx="373642" cy="3736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ttp://frannie84.files.wordpress.com/2010/08/firefo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264" y="4996097"/>
            <a:ext cx="355790" cy="34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macses.files.wordpress.com/2010/03/apple_safar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4505" y="4948744"/>
            <a:ext cx="391398" cy="3913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2002138315848640006-a-pressatgoogle-com-s-sites.googlegroups.com/a/pressatgoogle.com/chromepress/Home/google-chrome-chromium/images/chrome-256-medium.png?attachauth=ANoY7cqXW-gWwbYn-3rsDWvqEtLbE4_sLghHFnNhnIstJ9e16n6Lwq7qESQOnn_bDcbnfpRD1OI2gCDJCWKSZ93_rXUQSVhfxNUuI1ntPHlq1mKdw7o__jbWaF8DNnl9LL1kQxTH66_2l6XeXobx-c5H6ndfOwN4uMk8eun3vKudXwGlro_0ECjT1MbbEM54KbNMRddkAz-RO0BzLqwjMJxC4G87lD1mc3jtT2Vn4CCSd5IolcNcnftDOt1E_FuwdLpL3iUAj6wpWoEiAJ9IgmTvPPr0iHkEpg%3D%3D&amp;attredirects=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31196" y="4945732"/>
            <a:ext cx="369196" cy="3691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neowin.net/images/uploaded/Opera_256x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0392" y="4957622"/>
            <a:ext cx="373642" cy="37364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23528" y="3145532"/>
            <a:ext cx="8348183" cy="646331"/>
          </a:xfrm>
          <a:prstGeom prst="rect">
            <a:avLst/>
          </a:prstGeom>
          <a:noFill/>
        </p:spPr>
        <p:txBody>
          <a:bodyPr wrap="none" rtlCol="0">
            <a:spAutoFit/>
          </a:bodyPr>
          <a:lstStyle/>
          <a:p>
            <a:r>
              <a:rPr lang="sv-SE" dirty="0">
                <a:latin typeface="Minya Nouvelle" pitchFamily="2" charset="0"/>
              </a:rPr>
              <a:t>För att skapa </a:t>
            </a:r>
            <a:r>
              <a:rPr lang="sv-SE" dirty="0" err="1">
                <a:latin typeface="Minya Nouvelle" pitchFamily="2" charset="0"/>
              </a:rPr>
              <a:t>ico</a:t>
            </a:r>
            <a:r>
              <a:rPr lang="sv-SE" dirty="0">
                <a:latin typeface="Minya Nouvelle" pitchFamily="2" charset="0"/>
              </a:rPr>
              <a:t>-filer kan du använda gratisverktyg på nätet eller Photoshop.</a:t>
            </a:r>
          </a:p>
          <a:p>
            <a:endParaRPr lang="sv-SE" dirty="0" smtClean="0">
              <a:latin typeface="Minya Nouvelle" pitchFamily="2" charset="0"/>
            </a:endParaRPr>
          </a:p>
        </p:txBody>
      </p:sp>
    </p:spTree>
    <p:extLst>
      <p:ext uri="{BB962C8B-B14F-4D97-AF65-F5344CB8AC3E}">
        <p14:creationId xmlns:p14="http://schemas.microsoft.com/office/powerpoint/2010/main" val="910514258"/>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Apple Touch Icon</a:t>
            </a:r>
            <a:endParaRPr lang="sv-SE" dirty="0"/>
          </a:p>
        </p:txBody>
      </p:sp>
      <p:pic>
        <p:nvPicPr>
          <p:cNvPr id="4" name="Picture 2"/>
          <p:cNvPicPr>
            <a:picLocks noChangeAspect="1" noChangeArrowheads="1"/>
          </p:cNvPicPr>
          <p:nvPr/>
        </p:nvPicPr>
        <p:blipFill>
          <a:blip r:embed="rId3" cstate="print"/>
          <a:srcRect/>
          <a:stretch>
            <a:fillRect/>
          </a:stretch>
        </p:blipFill>
        <p:spPr bwMode="auto">
          <a:xfrm>
            <a:off x="6095256" y="1137595"/>
            <a:ext cx="2490753" cy="3736129"/>
          </a:xfrm>
          <a:prstGeom prst="rect">
            <a:avLst/>
          </a:prstGeom>
          <a:noFill/>
          <a:ln w="9525">
            <a:noFill/>
            <a:miter lim="800000"/>
            <a:headEnd/>
            <a:tailEnd/>
          </a:ln>
          <a:effectLst/>
        </p:spPr>
      </p:pic>
      <p:pic>
        <p:nvPicPr>
          <p:cNvPr id="5" name="Picture 5"/>
          <p:cNvPicPr>
            <a:picLocks noChangeAspect="1" noChangeArrowheads="1"/>
          </p:cNvPicPr>
          <p:nvPr/>
        </p:nvPicPr>
        <p:blipFill>
          <a:blip r:embed="rId4" cstate="print"/>
          <a:srcRect/>
          <a:stretch>
            <a:fillRect/>
          </a:stretch>
        </p:blipFill>
        <p:spPr bwMode="auto">
          <a:xfrm>
            <a:off x="3923169" y="2497460"/>
            <a:ext cx="1515688" cy="2273532"/>
          </a:xfrm>
          <a:prstGeom prst="rect">
            <a:avLst/>
          </a:prstGeom>
          <a:noFill/>
          <a:ln w="9525">
            <a:noFill/>
            <a:miter lim="800000"/>
            <a:headEnd/>
            <a:tailEnd/>
          </a:ln>
          <a:effectLst/>
        </p:spPr>
      </p:pic>
      <p:pic>
        <p:nvPicPr>
          <p:cNvPr id="6" name="Picture 6"/>
          <p:cNvPicPr>
            <a:picLocks noChangeAspect="1" noChangeArrowheads="1"/>
          </p:cNvPicPr>
          <p:nvPr/>
        </p:nvPicPr>
        <p:blipFill>
          <a:blip r:embed="rId5" cstate="print"/>
          <a:srcRect/>
          <a:stretch>
            <a:fillRect/>
          </a:stretch>
        </p:blipFill>
        <p:spPr bwMode="auto">
          <a:xfrm>
            <a:off x="5124061" y="2701165"/>
            <a:ext cx="1536171" cy="2304256"/>
          </a:xfrm>
          <a:prstGeom prst="rect">
            <a:avLst/>
          </a:prstGeom>
          <a:noFill/>
          <a:ln w="9525">
            <a:noFill/>
            <a:miter lim="800000"/>
            <a:headEnd/>
            <a:tailEnd/>
          </a:ln>
          <a:effectLst/>
        </p:spPr>
      </p:pic>
      <p:pic>
        <p:nvPicPr>
          <p:cNvPr id="7" name="Picture 3" descr="V:\_app\pic\apple-touch-icon.png"/>
          <p:cNvPicPr>
            <a:picLocks noChangeAspect="1" noChangeArrowheads="1"/>
          </p:cNvPicPr>
          <p:nvPr/>
        </p:nvPicPr>
        <p:blipFill>
          <a:blip r:embed="rId6" cstate="print"/>
          <a:srcRect/>
          <a:stretch>
            <a:fillRect/>
          </a:stretch>
        </p:blipFill>
        <p:spPr bwMode="auto">
          <a:xfrm>
            <a:off x="2434761" y="1297075"/>
            <a:ext cx="1368152" cy="1368152"/>
          </a:xfrm>
          <a:prstGeom prst="rect">
            <a:avLst/>
          </a:prstGeom>
          <a:noFill/>
        </p:spPr>
      </p:pic>
      <p:sp>
        <p:nvSpPr>
          <p:cNvPr id="9" name="Freeform 8"/>
          <p:cNvSpPr/>
          <p:nvPr/>
        </p:nvSpPr>
        <p:spPr>
          <a:xfrm>
            <a:off x="3935578" y="1213558"/>
            <a:ext cx="2238451" cy="468938"/>
          </a:xfrm>
          <a:custGeom>
            <a:avLst/>
            <a:gdLst>
              <a:gd name="connsiteX0" fmla="*/ 0 w 2238451"/>
              <a:gd name="connsiteY0" fmla="*/ 468938 h 468938"/>
              <a:gd name="connsiteX1" fmla="*/ 863193 w 2238451"/>
              <a:gd name="connsiteY1" fmla="*/ 765 h 468938"/>
              <a:gd name="connsiteX2" fmla="*/ 2238451 w 2238451"/>
              <a:gd name="connsiteY2" fmla="*/ 381156 h 468938"/>
            </a:gdLst>
            <a:ahLst/>
            <a:cxnLst>
              <a:cxn ang="0">
                <a:pos x="connsiteX0" y="connsiteY0"/>
              </a:cxn>
              <a:cxn ang="0">
                <a:pos x="connsiteX1" y="connsiteY1"/>
              </a:cxn>
              <a:cxn ang="0">
                <a:pos x="connsiteX2" y="connsiteY2"/>
              </a:cxn>
            </a:cxnLst>
            <a:rect l="l" t="t" r="r" b="b"/>
            <a:pathLst>
              <a:path w="2238451" h="468938">
                <a:moveTo>
                  <a:pt x="0" y="468938"/>
                </a:moveTo>
                <a:cubicBezTo>
                  <a:pt x="245059" y="242166"/>
                  <a:pt x="490118" y="15395"/>
                  <a:pt x="863193" y="765"/>
                </a:cubicBezTo>
                <a:cubicBezTo>
                  <a:pt x="1236268" y="-13865"/>
                  <a:pt x="1737359" y="183645"/>
                  <a:pt x="2238451" y="38115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TextBox 9"/>
          <p:cNvSpPr txBox="1"/>
          <p:nvPr/>
        </p:nvSpPr>
        <p:spPr>
          <a:xfrm>
            <a:off x="692081" y="2761421"/>
            <a:ext cx="2171218" cy="1804749"/>
          </a:xfrm>
          <a:prstGeom prst="round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sv-SE" sz="2000" b="1" dirty="0" smtClean="0"/>
              <a:t>Storlek:	</a:t>
            </a:r>
            <a:r>
              <a:rPr lang="sv-SE" sz="2000" dirty="0" smtClean="0"/>
              <a:t>57*57</a:t>
            </a:r>
          </a:p>
          <a:p>
            <a:r>
              <a:rPr lang="sv-SE" sz="2000" dirty="0" smtClean="0"/>
              <a:t>	72*72</a:t>
            </a:r>
          </a:p>
          <a:p>
            <a:r>
              <a:rPr lang="sv-SE" sz="2000" dirty="0" smtClean="0"/>
              <a:t>	114*114</a:t>
            </a:r>
            <a:br>
              <a:rPr lang="sv-SE" sz="2000" dirty="0" smtClean="0"/>
            </a:br>
            <a:r>
              <a:rPr lang="sv-SE" sz="2000" dirty="0" smtClean="0"/>
              <a:t>	</a:t>
            </a:r>
            <a:r>
              <a:rPr lang="sv-SE" sz="2000" b="1" dirty="0" smtClean="0"/>
              <a:t>144*144</a:t>
            </a:r>
          </a:p>
          <a:p>
            <a:r>
              <a:rPr lang="sv-SE" sz="2000" b="1" dirty="0" smtClean="0"/>
              <a:t>Filtyp:</a:t>
            </a:r>
            <a:r>
              <a:rPr lang="sv-SE" sz="2000" dirty="0" smtClean="0"/>
              <a:t>	.</a:t>
            </a:r>
            <a:r>
              <a:rPr lang="sv-SE" sz="2000" dirty="0" err="1" smtClean="0"/>
              <a:t>png</a:t>
            </a:r>
            <a:endParaRPr lang="sv-SE" sz="2000" dirty="0"/>
          </a:p>
        </p:txBody>
      </p:sp>
      <p:sp>
        <p:nvSpPr>
          <p:cNvPr id="12" name="Rectangle 11"/>
          <p:cNvSpPr/>
          <p:nvPr/>
        </p:nvSpPr>
        <p:spPr>
          <a:xfrm>
            <a:off x="539552" y="5070003"/>
            <a:ext cx="8165354"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b="1" dirty="0" smtClean="0">
                <a:solidFill>
                  <a:srgbClr val="0070C0"/>
                </a:solidFill>
                <a:latin typeface="Courier New" pitchFamily="49" charset="0"/>
                <a:cs typeface="Courier New" pitchFamily="49" charset="0"/>
              </a:rPr>
              <a:t>&lt;link </a:t>
            </a:r>
            <a:r>
              <a:rPr lang="en-US" sz="1400" b="1" dirty="0" err="1" smtClean="0">
                <a:solidFill>
                  <a:srgbClr val="FF0000"/>
                </a:solidFill>
                <a:latin typeface="Courier New" pitchFamily="49" charset="0"/>
                <a:cs typeface="Courier New" pitchFamily="49" charset="0"/>
              </a:rPr>
              <a:t>rel</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"apple-touch-icon" </a:t>
            </a:r>
            <a:r>
              <a:rPr lang="en-US" sz="1400" b="1" dirty="0" err="1" smtClean="0">
                <a:solidFill>
                  <a:srgbClr val="FF0000"/>
                </a:solidFill>
                <a:latin typeface="Courier New" pitchFamily="49" charset="0"/>
                <a:cs typeface="Courier New" pitchFamily="49" charset="0"/>
              </a:rPr>
              <a:t>href</a:t>
            </a:r>
            <a:r>
              <a:rPr lang="en-US" sz="1400" b="1" dirty="0" smtClean="0">
                <a:solidFill>
                  <a:srgbClr val="0070C0"/>
                </a:solidFill>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"../_app/pic/apple-touch-icon.png" </a:t>
            </a:r>
            <a:r>
              <a:rPr lang="en-US" sz="1400" b="1" dirty="0" smtClean="0">
                <a:solidFill>
                  <a:srgbClr val="0070C0"/>
                </a:solidFill>
                <a:latin typeface="Courier New" pitchFamily="49" charset="0"/>
                <a:cs typeface="Courier New" pitchFamily="49" charset="0"/>
              </a:rPr>
              <a:t>/&gt;</a:t>
            </a:r>
            <a:endParaRPr lang="en-US" sz="11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34754491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Polyglot</a:t>
            </a:r>
            <a:endParaRPr lang="sv-SE" dirty="0"/>
          </a:p>
        </p:txBody>
      </p:sp>
      <p:sp>
        <p:nvSpPr>
          <p:cNvPr id="4" name="Oval 3"/>
          <p:cNvSpPr/>
          <p:nvPr/>
        </p:nvSpPr>
        <p:spPr>
          <a:xfrm>
            <a:off x="379600" y="1324015"/>
            <a:ext cx="3168352" cy="3168352"/>
          </a:xfrm>
          <a:prstGeom prst="ellipse">
            <a:avLst/>
          </a:prstGeom>
          <a:gradFill>
            <a:gsLst>
              <a:gs pos="0">
                <a:schemeClr val="accent1">
                  <a:shade val="51000"/>
                  <a:satMod val="130000"/>
                  <a:alpha val="87000"/>
                </a:schemeClr>
              </a:gs>
              <a:gs pos="80000">
                <a:schemeClr val="accent1">
                  <a:shade val="93000"/>
                  <a:satMod val="130000"/>
                </a:schemeClr>
              </a:gs>
              <a:gs pos="100000">
                <a:schemeClr val="accent1">
                  <a:shade val="94000"/>
                  <a:satMod val="135000"/>
                </a:schemeClr>
              </a:gs>
            </a:gsLst>
          </a:gradFill>
          <a:ln>
            <a:tailEnd type="arrow"/>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dirty="0" smtClean="0"/>
              <a:t>HTML5</a:t>
            </a:r>
            <a:endParaRPr lang="sv-SE" dirty="0"/>
          </a:p>
        </p:txBody>
      </p:sp>
      <p:sp>
        <p:nvSpPr>
          <p:cNvPr id="5" name="Oval 4"/>
          <p:cNvSpPr/>
          <p:nvPr/>
        </p:nvSpPr>
        <p:spPr>
          <a:xfrm>
            <a:off x="5580112" y="1328757"/>
            <a:ext cx="3168352" cy="3168352"/>
          </a:xfrm>
          <a:prstGeom prst="ellipse">
            <a:avLst/>
          </a:prstGeom>
          <a:gradFill>
            <a:gsLst>
              <a:gs pos="0">
                <a:schemeClr val="accent2">
                  <a:shade val="51000"/>
                  <a:satMod val="130000"/>
                  <a:alpha val="11000"/>
                </a:schemeClr>
              </a:gs>
              <a:gs pos="80000">
                <a:schemeClr val="accent2">
                  <a:shade val="93000"/>
                  <a:satMod val="130000"/>
                </a:schemeClr>
              </a:gs>
              <a:gs pos="100000">
                <a:schemeClr val="accent2">
                  <a:shade val="94000"/>
                  <a:satMod val="135000"/>
                </a:schemeClr>
              </a:gs>
            </a:gsLst>
          </a:gradFill>
          <a:ln>
            <a:tailEnd type="arrow"/>
          </a:ln>
        </p:spPr>
        <p:style>
          <a:lnRef idx="0">
            <a:schemeClr val="accent2"/>
          </a:lnRef>
          <a:fillRef idx="3">
            <a:schemeClr val="accent2"/>
          </a:fillRef>
          <a:effectRef idx="3">
            <a:schemeClr val="accent2"/>
          </a:effectRef>
          <a:fontRef idx="minor">
            <a:schemeClr val="lt1"/>
          </a:fontRef>
        </p:style>
        <p:txBody>
          <a:bodyPr rtlCol="0" anchor="ctr"/>
          <a:lstStyle/>
          <a:p>
            <a:pPr algn="ctr"/>
            <a:r>
              <a:rPr lang="sv-SE" dirty="0" smtClean="0"/>
              <a:t>XHTML</a:t>
            </a:r>
            <a:endParaRPr lang="sv-SE" dirty="0"/>
          </a:p>
        </p:txBody>
      </p:sp>
      <p:sp>
        <p:nvSpPr>
          <p:cNvPr id="6" name="Freeform 5"/>
          <p:cNvSpPr/>
          <p:nvPr/>
        </p:nvSpPr>
        <p:spPr>
          <a:xfrm>
            <a:off x="3214255" y="3574473"/>
            <a:ext cx="1212272" cy="1340549"/>
          </a:xfrm>
          <a:custGeom>
            <a:avLst/>
            <a:gdLst>
              <a:gd name="connsiteX0" fmla="*/ 0 w 1212272"/>
              <a:gd name="connsiteY0" fmla="*/ 1316182 h 1340549"/>
              <a:gd name="connsiteX1" fmla="*/ 879763 w 1212272"/>
              <a:gd name="connsiteY1" fmla="*/ 1163782 h 1340549"/>
              <a:gd name="connsiteX2" fmla="*/ 1212272 w 1212272"/>
              <a:gd name="connsiteY2" fmla="*/ 0 h 1340549"/>
              <a:gd name="connsiteX3" fmla="*/ 1212272 w 1212272"/>
              <a:gd name="connsiteY3" fmla="*/ 0 h 1340549"/>
            </a:gdLst>
            <a:ahLst/>
            <a:cxnLst>
              <a:cxn ang="0">
                <a:pos x="connsiteX0" y="connsiteY0"/>
              </a:cxn>
              <a:cxn ang="0">
                <a:pos x="connsiteX1" y="connsiteY1"/>
              </a:cxn>
              <a:cxn ang="0">
                <a:pos x="connsiteX2" y="connsiteY2"/>
              </a:cxn>
              <a:cxn ang="0">
                <a:pos x="connsiteX3" y="connsiteY3"/>
              </a:cxn>
            </a:cxnLst>
            <a:rect l="l" t="t" r="r" b="b"/>
            <a:pathLst>
              <a:path w="1212272" h="1340549">
                <a:moveTo>
                  <a:pt x="0" y="1316182"/>
                </a:moveTo>
                <a:cubicBezTo>
                  <a:pt x="338859" y="1349664"/>
                  <a:pt x="677718" y="1383146"/>
                  <a:pt x="879763" y="1163782"/>
                </a:cubicBezTo>
                <a:cubicBezTo>
                  <a:pt x="1081808" y="944418"/>
                  <a:pt x="1212272" y="0"/>
                  <a:pt x="1212272" y="0"/>
                </a:cubicBezTo>
                <a:lnTo>
                  <a:pt x="1212272" y="0"/>
                </a:lnTo>
              </a:path>
            </a:pathLst>
          </a:cu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1099321" y="4657700"/>
            <a:ext cx="2216312" cy="369332"/>
          </a:xfrm>
          <a:prstGeom prst="rect">
            <a:avLst/>
          </a:prstGeom>
          <a:noFill/>
        </p:spPr>
        <p:txBody>
          <a:bodyPr wrap="none" rtlCol="0">
            <a:spAutoFit/>
          </a:bodyPr>
          <a:lstStyle/>
          <a:p>
            <a:r>
              <a:rPr lang="sv-SE" dirty="0" err="1" smtClean="0">
                <a:solidFill>
                  <a:srgbClr val="FF0000"/>
                </a:solidFill>
                <a:latin typeface="Minya Nouvelle" pitchFamily="2" charset="0"/>
              </a:rPr>
              <a:t>Polyglot</a:t>
            </a:r>
            <a:r>
              <a:rPr lang="sv-SE" dirty="0" smtClean="0">
                <a:solidFill>
                  <a:srgbClr val="FF0000"/>
                </a:solidFill>
                <a:latin typeface="Minya Nouvelle" pitchFamily="2" charset="0"/>
              </a:rPr>
              <a:t>-dokument</a:t>
            </a:r>
          </a:p>
        </p:txBody>
      </p:sp>
      <p:sp>
        <p:nvSpPr>
          <p:cNvPr id="9" name="Rectangle 8"/>
          <p:cNvSpPr/>
          <p:nvPr/>
        </p:nvSpPr>
        <p:spPr>
          <a:xfrm>
            <a:off x="3335524" y="5247724"/>
            <a:ext cx="5812652" cy="369332"/>
          </a:xfrm>
          <a:prstGeom prst="rect">
            <a:avLst/>
          </a:prstGeom>
        </p:spPr>
        <p:txBody>
          <a:bodyPr wrap="square">
            <a:spAutoFit/>
          </a:bodyPr>
          <a:lstStyle/>
          <a:p>
            <a:r>
              <a:rPr lang="sv-SE" dirty="0"/>
              <a:t>http://www.w3.org/TR/2011/WD-html-polyglot-20110525/</a:t>
            </a:r>
          </a:p>
        </p:txBody>
      </p:sp>
    </p:spTree>
    <p:extLst>
      <p:ext uri="{BB962C8B-B14F-4D97-AF65-F5344CB8AC3E}">
        <p14:creationId xmlns:p14="http://schemas.microsoft.com/office/powerpoint/2010/main" val="52596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0 L -0.18108 0 " pathEditMode="relative" rAng="0" ptsTypes="AA">
                                      <p:cBhvr>
                                        <p:cTn id="6" dur="2000" fill="hold"/>
                                        <p:tgtEl>
                                          <p:spTgt spid="5"/>
                                        </p:tgtEl>
                                        <p:attrNameLst>
                                          <p:attrName>ppt_x</p:attrName>
                                          <p:attrName>ppt_y</p:attrName>
                                        </p:attrNameLst>
                                      </p:cBhvr>
                                      <p:rCtr x="-9063" y="0"/>
                                    </p:animMotion>
                                  </p:childTnLst>
                                </p:cTn>
                              </p:par>
                              <p:par>
                                <p:cTn id="7" presetID="42" presetClass="path" presetSubtype="0" accel="50000" decel="50000" fill="hold" grpId="0" nodeType="withEffect">
                                  <p:stCondLst>
                                    <p:cond delay="0"/>
                                  </p:stCondLst>
                                  <p:childTnLst>
                                    <p:animMotion origin="layout" path="M -3.05556E-6 0 L 0.16719 0.00361 " pathEditMode="relative" rAng="0" ptsTypes="AA">
                                      <p:cBhvr>
                                        <p:cTn id="8" dur="2000" fill="hold"/>
                                        <p:tgtEl>
                                          <p:spTgt spid="4"/>
                                        </p:tgtEl>
                                        <p:attrNameLst>
                                          <p:attrName>ppt_x</p:attrName>
                                          <p:attrName>ppt_y</p:attrName>
                                        </p:attrNameLst>
                                      </p:cBhvr>
                                      <p:rCtr x="8351" y="167"/>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Formulär</a:t>
            </a:r>
            <a:endParaRPr lang="sv-SE" dirty="0"/>
          </a:p>
        </p:txBody>
      </p:sp>
      <p:pic>
        <p:nvPicPr>
          <p:cNvPr id="162818" name="Picture 2" descr="C:\Dropbox\Photo 2011-09-27 22 10 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73324"/>
            <a:ext cx="1768045" cy="2652067"/>
          </a:xfrm>
          <a:prstGeom prst="rect">
            <a:avLst/>
          </a:prstGeom>
          <a:noFill/>
          <a:extLst>
            <a:ext uri="{909E8E84-426E-40dd-AFC4-6F175D3DCCD1}">
              <a14:hiddenFill xmlns:a14="http://schemas.microsoft.com/office/drawing/2010/main">
                <a:solidFill>
                  <a:srgbClr val="FFFFFF"/>
                </a:solidFill>
              </a14:hiddenFill>
            </a:ext>
          </a:extLst>
        </p:spPr>
      </p:pic>
      <p:pic>
        <p:nvPicPr>
          <p:cNvPr id="162819" name="Picture 3" descr="C:\Dropbox\Photo 2011-09-27 22 11 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255048"/>
            <a:ext cx="1768045" cy="2652067"/>
          </a:xfrm>
          <a:prstGeom prst="rect">
            <a:avLst/>
          </a:prstGeom>
          <a:noFill/>
          <a:extLst>
            <a:ext uri="{909E8E84-426E-40dd-AFC4-6F175D3DCCD1}">
              <a14:hiddenFill xmlns:a14="http://schemas.microsoft.com/office/drawing/2010/main">
                <a:solidFill>
                  <a:srgbClr val="FFFFFF"/>
                </a:solidFill>
              </a14:hiddenFill>
            </a:ext>
          </a:extLst>
        </p:spPr>
      </p:pic>
      <p:pic>
        <p:nvPicPr>
          <p:cNvPr id="162820" name="Picture 4" descr="C:\Dropbox\Photo 2011-09-27 22 11 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411" y="1273324"/>
            <a:ext cx="1768045" cy="2652067"/>
          </a:xfrm>
          <a:prstGeom prst="rect">
            <a:avLst/>
          </a:prstGeom>
          <a:noFill/>
          <a:extLst>
            <a:ext uri="{909E8E84-426E-40dd-AFC4-6F175D3DCCD1}">
              <a14:hiddenFill xmlns:a14="http://schemas.microsoft.com/office/drawing/2010/main">
                <a:solidFill>
                  <a:srgbClr val="FFFFFF"/>
                </a:solidFill>
              </a14:hiddenFill>
            </a:ext>
          </a:extLst>
        </p:spPr>
      </p:pic>
      <p:pic>
        <p:nvPicPr>
          <p:cNvPr id="162821" name="Picture 5" descr="C:\Dropbox\Photo 2011-09-27 22 11 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931" y="1255047"/>
            <a:ext cx="1768045" cy="2652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95536" y="4153644"/>
            <a:ext cx="1912061" cy="2616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&lt;input </a:t>
            </a:r>
            <a:r>
              <a:rPr lang="en-US" sz="1100" b="1" dirty="0" smtClean="0">
                <a:solidFill>
                  <a:srgbClr val="FF0000"/>
                </a:solidFill>
                <a:latin typeface="Courier New" pitchFamily="49" charset="0"/>
                <a:cs typeface="Courier New" pitchFamily="49" charset="0"/>
              </a:rPr>
              <a:t>type</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"email"</a:t>
            </a:r>
            <a:endParaRPr lang="en-US" sz="1000" b="1" dirty="0">
              <a:solidFill>
                <a:srgbClr val="0070C0"/>
              </a:solidFill>
              <a:latin typeface="Courier New" pitchFamily="49" charset="0"/>
              <a:cs typeface="Courier New" pitchFamily="49" charset="0"/>
            </a:endParaRPr>
          </a:p>
        </p:txBody>
      </p:sp>
      <p:sp>
        <p:nvSpPr>
          <p:cNvPr id="10" name="Rectangle 9"/>
          <p:cNvSpPr/>
          <p:nvPr/>
        </p:nvSpPr>
        <p:spPr>
          <a:xfrm>
            <a:off x="2555776" y="4153644"/>
            <a:ext cx="1912061" cy="2616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&lt;input </a:t>
            </a:r>
            <a:r>
              <a:rPr lang="en-US" sz="1100" b="1" dirty="0" smtClean="0">
                <a:solidFill>
                  <a:srgbClr val="FF0000"/>
                </a:solidFill>
                <a:latin typeface="Courier New" pitchFamily="49" charset="0"/>
                <a:cs typeface="Courier New" pitchFamily="49" charset="0"/>
              </a:rPr>
              <a:t>type</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err="1" smtClean="0">
                <a:solidFill>
                  <a:srgbClr val="7030A0"/>
                </a:solidFill>
                <a:latin typeface="Courier New" pitchFamily="49" charset="0"/>
                <a:cs typeface="Courier New" pitchFamily="49" charset="0"/>
              </a:rPr>
              <a:t>url</a:t>
            </a:r>
            <a:r>
              <a:rPr lang="en-US" sz="1100" b="1" dirty="0" smtClean="0">
                <a:solidFill>
                  <a:srgbClr val="7030A0"/>
                </a:solidFill>
                <a:latin typeface="Courier New" pitchFamily="49" charset="0"/>
                <a:cs typeface="Courier New" pitchFamily="49" charset="0"/>
              </a:rPr>
              <a:t>"</a:t>
            </a:r>
            <a:endParaRPr lang="en-US" sz="1000" b="1" dirty="0">
              <a:solidFill>
                <a:srgbClr val="0070C0"/>
              </a:solidFill>
              <a:latin typeface="Courier New" pitchFamily="49" charset="0"/>
              <a:cs typeface="Courier New" pitchFamily="49" charset="0"/>
            </a:endParaRPr>
          </a:p>
        </p:txBody>
      </p:sp>
      <p:sp>
        <p:nvSpPr>
          <p:cNvPr id="11" name="Rectangle 10"/>
          <p:cNvSpPr/>
          <p:nvPr/>
        </p:nvSpPr>
        <p:spPr>
          <a:xfrm>
            <a:off x="4676163" y="4153644"/>
            <a:ext cx="1912061" cy="2616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&lt;input </a:t>
            </a:r>
            <a:r>
              <a:rPr lang="en-US" sz="1100" b="1" dirty="0" smtClean="0">
                <a:solidFill>
                  <a:srgbClr val="FF0000"/>
                </a:solidFill>
                <a:latin typeface="Courier New" pitchFamily="49" charset="0"/>
                <a:cs typeface="Courier New" pitchFamily="49" charset="0"/>
              </a:rPr>
              <a:t>type</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"number"</a:t>
            </a:r>
            <a:endParaRPr lang="en-US" sz="1000" b="1" dirty="0">
              <a:solidFill>
                <a:srgbClr val="0070C0"/>
              </a:solidFill>
              <a:latin typeface="Courier New" pitchFamily="49" charset="0"/>
              <a:cs typeface="Courier New" pitchFamily="49" charset="0"/>
            </a:endParaRPr>
          </a:p>
        </p:txBody>
      </p:sp>
      <p:sp>
        <p:nvSpPr>
          <p:cNvPr id="12" name="Rectangle 11"/>
          <p:cNvSpPr/>
          <p:nvPr/>
        </p:nvSpPr>
        <p:spPr>
          <a:xfrm>
            <a:off x="6836403" y="4153644"/>
            <a:ext cx="1912061" cy="2616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100" b="1" dirty="0" smtClean="0">
                <a:solidFill>
                  <a:srgbClr val="0070C0"/>
                </a:solidFill>
                <a:latin typeface="Courier New" pitchFamily="49" charset="0"/>
                <a:cs typeface="Courier New" pitchFamily="49" charset="0"/>
              </a:rPr>
              <a:t>&lt;input </a:t>
            </a:r>
            <a:r>
              <a:rPr lang="en-US" sz="1100" b="1" dirty="0" smtClean="0">
                <a:solidFill>
                  <a:srgbClr val="FF0000"/>
                </a:solidFill>
                <a:latin typeface="Courier New" pitchFamily="49" charset="0"/>
                <a:cs typeface="Courier New" pitchFamily="49" charset="0"/>
              </a:rPr>
              <a:t>type</a:t>
            </a:r>
            <a:r>
              <a:rPr lang="en-US" sz="1100" b="1" dirty="0" smtClean="0">
                <a:solidFill>
                  <a:srgbClr val="0070C0"/>
                </a:solidFill>
                <a:latin typeface="Courier New" pitchFamily="49" charset="0"/>
                <a:cs typeface="Courier New" pitchFamily="49" charset="0"/>
              </a:rPr>
              <a:t>=</a:t>
            </a:r>
            <a:r>
              <a:rPr lang="en-US" sz="1100" b="1" dirty="0" smtClean="0">
                <a:solidFill>
                  <a:srgbClr val="7030A0"/>
                </a:solidFill>
                <a:latin typeface="Courier New" pitchFamily="49" charset="0"/>
                <a:cs typeface="Courier New" pitchFamily="49" charset="0"/>
              </a:rPr>
              <a:t>"</a:t>
            </a:r>
            <a:r>
              <a:rPr lang="en-US" sz="1100" b="1" dirty="0" err="1" smtClean="0">
                <a:solidFill>
                  <a:srgbClr val="7030A0"/>
                </a:solidFill>
                <a:latin typeface="Courier New" pitchFamily="49" charset="0"/>
                <a:cs typeface="Courier New" pitchFamily="49" charset="0"/>
              </a:rPr>
              <a:t>tel</a:t>
            </a:r>
            <a:r>
              <a:rPr lang="en-US" sz="1100" b="1" dirty="0" smtClean="0">
                <a:solidFill>
                  <a:srgbClr val="7030A0"/>
                </a:solidFill>
                <a:latin typeface="Courier New" pitchFamily="49" charset="0"/>
                <a:cs typeface="Courier New" pitchFamily="49" charset="0"/>
              </a:rPr>
              <a:t>"</a:t>
            </a:r>
            <a:endParaRPr lang="en-US" sz="1000"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6079556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4000" dirty="0" smtClean="0"/>
              <a:t>Det finns mycket mer att göra</a:t>
            </a:r>
            <a:endParaRPr lang="sv-SE" sz="4000" dirty="0"/>
          </a:p>
        </p:txBody>
      </p:sp>
      <p:sp>
        <p:nvSpPr>
          <p:cNvPr id="3" name="Subtitle 2"/>
          <p:cNvSpPr>
            <a:spLocks noGrp="1"/>
          </p:cNvSpPr>
          <p:nvPr>
            <p:ph type="subTitle" idx="1"/>
          </p:nvPr>
        </p:nvSpPr>
        <p:spPr>
          <a:xfrm>
            <a:off x="714348" y="1309677"/>
            <a:ext cx="7890100" cy="1460500"/>
          </a:xfrm>
        </p:spPr>
        <p:txBody>
          <a:bodyPr/>
          <a:lstStyle/>
          <a:p>
            <a:r>
              <a:rPr lang="sv-SE" dirty="0" smtClean="0"/>
              <a:t>Vi kan skapa rena applikationer för </a:t>
            </a:r>
            <a:r>
              <a:rPr lang="sv-SE" dirty="0" err="1" smtClean="0"/>
              <a:t>smartphones</a:t>
            </a:r>
            <a:r>
              <a:rPr lang="sv-SE" dirty="0" smtClean="0"/>
              <a:t> genom att utnyttja exempelvis:</a:t>
            </a:r>
          </a:p>
          <a:p>
            <a:endParaRPr lang="sv-SE" dirty="0" smtClean="0"/>
          </a:p>
          <a:p>
            <a:pPr marL="342900" indent="-342900">
              <a:buFont typeface="Arial" charset="0"/>
              <a:buChar char="•"/>
            </a:pPr>
            <a:r>
              <a:rPr lang="sv-SE" dirty="0" err="1" smtClean="0"/>
              <a:t>geolocation</a:t>
            </a:r>
            <a:endParaRPr lang="sv-SE" dirty="0" smtClean="0"/>
          </a:p>
          <a:p>
            <a:pPr marL="342900" indent="-342900">
              <a:buFont typeface="Arial" charset="0"/>
              <a:buChar char="•"/>
            </a:pPr>
            <a:r>
              <a:rPr lang="sv-SE" dirty="0" smtClean="0"/>
              <a:t>detektera </a:t>
            </a:r>
            <a:r>
              <a:rPr lang="sv-SE" dirty="0" err="1" smtClean="0"/>
              <a:t>user</a:t>
            </a:r>
            <a:r>
              <a:rPr lang="sv-SE" dirty="0" smtClean="0"/>
              <a:t> agents på servern</a:t>
            </a:r>
          </a:p>
          <a:p>
            <a:pPr marL="342900" indent="-342900">
              <a:buFont typeface="Arial" charset="0"/>
              <a:buChar char="•"/>
            </a:pPr>
            <a:r>
              <a:rPr lang="sv-SE" dirty="0" smtClean="0"/>
              <a:t>använda </a:t>
            </a:r>
            <a:r>
              <a:rPr lang="sv-SE" dirty="0" err="1" smtClean="0"/>
              <a:t>local</a:t>
            </a:r>
            <a:r>
              <a:rPr lang="sv-SE" dirty="0" smtClean="0"/>
              <a:t> </a:t>
            </a:r>
            <a:r>
              <a:rPr lang="sv-SE" dirty="0" err="1" smtClean="0"/>
              <a:t>storage</a:t>
            </a:r>
            <a:r>
              <a:rPr lang="sv-SE" dirty="0" smtClean="0"/>
              <a:t> för att spara information</a:t>
            </a:r>
          </a:p>
          <a:p>
            <a:pPr marL="342900" indent="-342900">
              <a:buFont typeface="Arial" charset="0"/>
              <a:buChar char="•"/>
            </a:pPr>
            <a:r>
              <a:rPr lang="sv-SE" dirty="0" smtClean="0"/>
              <a:t>...</a:t>
            </a:r>
            <a:endParaRPr lang="sv-SE" dirty="0"/>
          </a:p>
        </p:txBody>
      </p:sp>
    </p:spTree>
    <p:extLst>
      <p:ext uri="{BB962C8B-B14F-4D97-AF65-F5344CB8AC3E}">
        <p14:creationId xmlns:p14="http://schemas.microsoft.com/office/powerpoint/2010/main" val="2303589688"/>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Boilerplate</a:t>
            </a:r>
            <a:endParaRPr lang="sv-SE" dirty="0"/>
          </a:p>
        </p:txBody>
      </p:sp>
      <p:pic>
        <p:nvPicPr>
          <p:cNvPr id="171010" name="Picture 2" descr="C:\Users\tstjo\AppData\Local\Temp\SNAGHTML7035ab78.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924" y="1489349"/>
            <a:ext cx="4141292" cy="3562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1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35021">
            <a:off x="1805576" y="1545253"/>
            <a:ext cx="4520878" cy="8846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74924" y="5089748"/>
            <a:ext cx="4079899" cy="369332"/>
          </a:xfrm>
          <a:prstGeom prst="rect">
            <a:avLst/>
          </a:prstGeom>
          <a:noFill/>
        </p:spPr>
        <p:txBody>
          <a:bodyPr wrap="none" rtlCol="0">
            <a:spAutoFit/>
          </a:bodyPr>
          <a:lstStyle/>
          <a:p>
            <a:r>
              <a:rPr lang="sv-SE" dirty="0" smtClean="0">
                <a:latin typeface="Minya Nouvelle" pitchFamily="2" charset="0"/>
              </a:rPr>
              <a:t>http://html5boilerplate.com/mobile</a:t>
            </a:r>
          </a:p>
        </p:txBody>
      </p:sp>
    </p:spTree>
    <p:extLst>
      <p:ext uri="{BB962C8B-B14F-4D97-AF65-F5344CB8AC3E}">
        <p14:creationId xmlns:p14="http://schemas.microsoft.com/office/powerpoint/2010/main" val="297041310"/>
      </p:ext>
    </p:extLst>
  </p:cSld>
  <p:clrMapOvr>
    <a:masterClrMapping/>
  </p:clrMapOvr>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F13 – HTML5</a:t>
            </a:r>
            <a:endParaRPr lang="sv-SE" b="1" dirty="0"/>
          </a:p>
        </p:txBody>
      </p:sp>
      <p:sp>
        <p:nvSpPr>
          <p:cNvPr id="15" name="TextBox 14"/>
          <p:cNvSpPr txBox="1"/>
          <p:nvPr/>
        </p:nvSpPr>
        <p:spPr>
          <a:xfrm>
            <a:off x="395536" y="1201316"/>
            <a:ext cx="4201791" cy="954107"/>
          </a:xfrm>
          <a:prstGeom prst="rect">
            <a:avLst/>
          </a:prstGeom>
          <a:noFill/>
        </p:spPr>
        <p:txBody>
          <a:bodyPr wrap="none" rtlCol="0">
            <a:spAutoFit/>
          </a:bodyPr>
          <a:lstStyle/>
          <a:p>
            <a:r>
              <a:rPr lang="sv-SE" sz="2800" b="1" dirty="0" smtClean="0">
                <a:latin typeface="Minya Nouvelle" pitchFamily="2" charset="0"/>
              </a:rPr>
              <a:t>Föreläsning 13, HT2012</a:t>
            </a:r>
          </a:p>
          <a:p>
            <a:r>
              <a:rPr lang="sv-SE" sz="2800" dirty="0" smtClean="0">
                <a:latin typeface="Minya Nouvelle" pitchFamily="2" charset="0"/>
              </a:rPr>
              <a:t>HTML5</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4250724322"/>
      </p:ext>
    </p:extLst>
  </p:cSld>
  <p:clrMapOvr>
    <a:masterClrMapping/>
  </p:clrMapOvr>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918327"/>
            <a:ext cx="2938883" cy="2938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F13 – HTML5</a:t>
            </a:r>
            <a:endParaRPr lang="sv-SE" b="1" dirty="0"/>
          </a:p>
        </p:txBody>
      </p:sp>
      <p:sp>
        <p:nvSpPr>
          <p:cNvPr id="15" name="TextBox 14"/>
          <p:cNvSpPr txBox="1"/>
          <p:nvPr/>
        </p:nvSpPr>
        <p:spPr>
          <a:xfrm>
            <a:off x="1403648" y="1378601"/>
            <a:ext cx="3671198" cy="4278094"/>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HTML5</a:t>
            </a:r>
          </a:p>
          <a:p>
            <a:pPr marL="285750" indent="-285750">
              <a:buFont typeface="Arial" charset="0"/>
              <a:buChar char="•"/>
            </a:pPr>
            <a:r>
              <a:rPr lang="sv-SE" dirty="0" smtClean="0">
                <a:latin typeface="Minya Nouvelle" pitchFamily="2" charset="0"/>
              </a:rPr>
              <a:t>Struktur</a:t>
            </a:r>
          </a:p>
          <a:p>
            <a:pPr marL="285750" indent="-285750">
              <a:buFont typeface="Arial" charset="0"/>
              <a:buChar char="•"/>
            </a:pPr>
            <a:r>
              <a:rPr lang="sv-SE" dirty="0" err="1" smtClean="0">
                <a:latin typeface="Minya Nouvelle" pitchFamily="2" charset="0"/>
              </a:rPr>
              <a:t>Outline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Nya element</a:t>
            </a:r>
          </a:p>
          <a:p>
            <a:pPr marL="285750" indent="-285750">
              <a:buFont typeface="Arial" charset="0"/>
              <a:buChar char="•"/>
            </a:pPr>
            <a:r>
              <a:rPr lang="sv-SE" dirty="0" err="1" smtClean="0">
                <a:latin typeface="Minya Nouvelle" pitchFamily="2" charset="0"/>
              </a:rPr>
              <a:t>APIr</a:t>
            </a:r>
            <a:endParaRPr lang="sv-SE" dirty="0" smtClean="0">
              <a:latin typeface="Minya Nouvelle" pitchFamily="2" charset="0"/>
            </a:endParaRPr>
          </a:p>
          <a:p>
            <a:pPr marL="285750" indent="-285750">
              <a:buFont typeface="Arial" charset="0"/>
              <a:buChar char="•"/>
            </a:pPr>
            <a:r>
              <a:rPr lang="sv-SE" dirty="0" err="1" smtClean="0">
                <a:latin typeface="Minya Nouvelle" pitchFamily="2" charset="0"/>
              </a:rPr>
              <a:t>Microdata</a:t>
            </a:r>
            <a:r>
              <a:rPr lang="sv-SE" dirty="0" smtClean="0">
                <a:latin typeface="Minya Nouvelle" pitchFamily="2" charset="0"/>
              </a:rPr>
              <a:t>/RDF/</a:t>
            </a:r>
            <a:r>
              <a:rPr lang="sv-SE" dirty="0" err="1" smtClean="0">
                <a:latin typeface="Minya Nouvelle" pitchFamily="2" charset="0"/>
              </a:rPr>
              <a:t>Microformats</a:t>
            </a: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2192"/>
      </p:ext>
    </p:extLst>
  </p:cSld>
  <p:clrMapOvr>
    <a:masterClrMapping/>
  </p:clrMapOvr>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a:latin typeface="Minya Nouvelle" charset="0"/>
              </a:rPr>
              <a:t>WHAT </a:t>
            </a:r>
            <a:r>
              <a:rPr lang="sv-SE" b="1" dirty="0" err="1">
                <a:latin typeface="Minya Nouvelle" charset="0"/>
              </a:rPr>
              <a:t>Working</a:t>
            </a:r>
            <a:r>
              <a:rPr lang="sv-SE" b="1" dirty="0">
                <a:latin typeface="Minya Nouvelle" charset="0"/>
              </a:rPr>
              <a:t> Group?</a:t>
            </a:r>
            <a:br>
              <a:rPr lang="sv-SE" b="1" dirty="0">
                <a:latin typeface="Minya Nouvelle" charset="0"/>
              </a:rPr>
            </a:br>
            <a:endParaRPr lang="sv-SE" dirty="0"/>
          </a:p>
        </p:txBody>
      </p:sp>
      <p:sp>
        <p:nvSpPr>
          <p:cNvPr id="4" name="TextBox 3"/>
          <p:cNvSpPr txBox="1"/>
          <p:nvPr/>
        </p:nvSpPr>
        <p:spPr>
          <a:xfrm>
            <a:off x="3886200" y="985292"/>
            <a:ext cx="5257800" cy="338554"/>
          </a:xfrm>
          <a:prstGeom prst="rect">
            <a:avLst/>
          </a:prstGeom>
          <a:noFill/>
        </p:spPr>
        <p:txBody>
          <a:bodyPr wrap="square" rtlCol="0">
            <a:spAutoFit/>
          </a:bodyPr>
          <a:lstStyle/>
          <a:p>
            <a:r>
              <a:rPr lang="sv-SE" sz="1600" dirty="0" smtClean="0">
                <a:latin typeface="Minya Nouvelle" charset="0"/>
              </a:rPr>
              <a:t>Initiativ, 2004, startat av Apple, Mozilla och Opera</a:t>
            </a:r>
            <a:endParaRPr lang="sv-SE" sz="1600" dirty="0">
              <a:latin typeface="Minya Nouvelle" charset="0"/>
            </a:endParaRPr>
          </a:p>
        </p:txBody>
      </p:sp>
      <p:sp>
        <p:nvSpPr>
          <p:cNvPr id="6" name="TextBox 5"/>
          <p:cNvSpPr txBox="1"/>
          <p:nvPr/>
        </p:nvSpPr>
        <p:spPr>
          <a:xfrm rot="1141890">
            <a:off x="101612" y="1383358"/>
            <a:ext cx="3823162" cy="338554"/>
          </a:xfrm>
          <a:prstGeom prst="rect">
            <a:avLst/>
          </a:prstGeom>
          <a:noFill/>
        </p:spPr>
        <p:txBody>
          <a:bodyPr wrap="none" rtlCol="0">
            <a:spAutoFit/>
          </a:bodyPr>
          <a:lstStyle/>
          <a:p>
            <a:r>
              <a:rPr lang="sv-SE" sz="1600" dirty="0" smtClean="0">
                <a:latin typeface="Minya Nouvelle" charset="0"/>
              </a:rPr>
              <a:t>Web Hypertext </a:t>
            </a:r>
            <a:r>
              <a:rPr lang="sv-SE" sz="1600" dirty="0" err="1" smtClean="0">
                <a:latin typeface="Minya Nouvelle" charset="0"/>
              </a:rPr>
              <a:t>Application</a:t>
            </a:r>
            <a:r>
              <a:rPr lang="sv-SE" sz="1600" dirty="0" smtClean="0">
                <a:latin typeface="Minya Nouvelle" charset="0"/>
              </a:rPr>
              <a:t> Technology</a:t>
            </a:r>
            <a:endParaRPr lang="sv-SE" sz="1600" dirty="0">
              <a:latin typeface="Minya Nouvelle" charset="0"/>
            </a:endParaRPr>
          </a:p>
        </p:txBody>
      </p:sp>
      <p:sp>
        <p:nvSpPr>
          <p:cNvPr id="7" name="Freeform 6"/>
          <p:cNvSpPr/>
          <p:nvPr/>
        </p:nvSpPr>
        <p:spPr>
          <a:xfrm>
            <a:off x="2501798" y="929030"/>
            <a:ext cx="786226" cy="665224"/>
          </a:xfrm>
          <a:custGeom>
            <a:avLst/>
            <a:gdLst>
              <a:gd name="connsiteX0" fmla="*/ 0 w 786226"/>
              <a:gd name="connsiteY0" fmla="*/ 621792 h 665224"/>
              <a:gd name="connsiteX1" fmla="*/ 782727 w 786226"/>
              <a:gd name="connsiteY1" fmla="*/ 599847 h 665224"/>
              <a:gd name="connsiteX2" fmla="*/ 234087 w 786226"/>
              <a:gd name="connsiteY2" fmla="*/ 0 h 665224"/>
            </a:gdLst>
            <a:ahLst/>
            <a:cxnLst>
              <a:cxn ang="0">
                <a:pos x="connsiteX0" y="connsiteY0"/>
              </a:cxn>
              <a:cxn ang="0">
                <a:pos x="connsiteX1" y="connsiteY1"/>
              </a:cxn>
              <a:cxn ang="0">
                <a:pos x="connsiteX2" y="connsiteY2"/>
              </a:cxn>
            </a:cxnLst>
            <a:rect l="l" t="t" r="r" b="b"/>
            <a:pathLst>
              <a:path w="786226" h="665224">
                <a:moveTo>
                  <a:pt x="0" y="621792"/>
                </a:moveTo>
                <a:cubicBezTo>
                  <a:pt x="371856" y="662635"/>
                  <a:pt x="743713" y="703479"/>
                  <a:pt x="782727" y="599847"/>
                </a:cubicBezTo>
                <a:cubicBezTo>
                  <a:pt x="821741" y="496215"/>
                  <a:pt x="527914" y="248107"/>
                  <a:pt x="234087" y="0"/>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rot="305118">
            <a:off x="4897843" y="3886843"/>
            <a:ext cx="2190183" cy="582216"/>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sv-SE" sz="2400" b="1" dirty="0" err="1" smtClean="0"/>
              <a:t>Webforms</a:t>
            </a:r>
            <a:r>
              <a:rPr lang="sv-SE" sz="2400" b="1" dirty="0" smtClean="0"/>
              <a:t> 2</a:t>
            </a:r>
          </a:p>
        </p:txBody>
      </p:sp>
      <p:sp>
        <p:nvSpPr>
          <p:cNvPr id="9" name="TextBox 8"/>
          <p:cNvSpPr txBox="1"/>
          <p:nvPr/>
        </p:nvSpPr>
        <p:spPr>
          <a:xfrm rot="20959511">
            <a:off x="338318" y="2636679"/>
            <a:ext cx="4732886" cy="1379339"/>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sv-SE" sz="3200" b="1" dirty="0" smtClean="0"/>
              <a:t>Web </a:t>
            </a:r>
            <a:r>
              <a:rPr lang="sv-SE" sz="3200" b="1" dirty="0" err="1" smtClean="0"/>
              <a:t>Applications</a:t>
            </a:r>
            <a:r>
              <a:rPr lang="sv-SE" sz="3200" b="1" dirty="0" smtClean="0"/>
              <a:t> 1.0</a:t>
            </a:r>
          </a:p>
        </p:txBody>
      </p:sp>
      <p:sp>
        <p:nvSpPr>
          <p:cNvPr id="10" name="TextBox 9"/>
          <p:cNvSpPr txBox="1"/>
          <p:nvPr/>
        </p:nvSpPr>
        <p:spPr>
          <a:xfrm rot="21108033">
            <a:off x="5856883" y="2673157"/>
            <a:ext cx="2505272" cy="577751"/>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6"/>
          </a:lnRef>
          <a:fillRef idx="3">
            <a:schemeClr val="accent6"/>
          </a:fillRef>
          <a:effectRef idx="2">
            <a:schemeClr val="accent6"/>
          </a:effectRef>
          <a:fontRef idx="minor">
            <a:schemeClr val="lt1"/>
          </a:fontRef>
        </p:style>
        <p:txBody>
          <a:bodyPr wrap="none" rtlCol="0">
            <a:spAutoFit/>
          </a:bodyPr>
          <a:lstStyle/>
          <a:p>
            <a:r>
              <a:rPr lang="sv-SE" sz="2400" b="1" dirty="0" err="1" smtClean="0"/>
              <a:t>Error</a:t>
            </a:r>
            <a:r>
              <a:rPr lang="sv-SE" sz="2400" b="1" dirty="0" smtClean="0"/>
              <a:t> handling</a:t>
            </a:r>
          </a:p>
        </p:txBody>
      </p:sp>
      <p:sp>
        <p:nvSpPr>
          <p:cNvPr id="12" name="TextBox 11"/>
          <p:cNvSpPr txBox="1"/>
          <p:nvPr/>
        </p:nvSpPr>
        <p:spPr>
          <a:xfrm>
            <a:off x="97022" y="5009029"/>
            <a:ext cx="5987146" cy="584775"/>
          </a:xfrm>
          <a:prstGeom prst="rect">
            <a:avLst/>
          </a:prstGeom>
          <a:noFill/>
        </p:spPr>
        <p:txBody>
          <a:bodyPr wrap="square" rtlCol="0">
            <a:spAutoFit/>
          </a:bodyPr>
          <a:lstStyle/>
          <a:p>
            <a:r>
              <a:rPr lang="sv-SE" sz="1600" dirty="0">
                <a:latin typeface="Minya Nouvelle" charset="0"/>
              </a:rPr>
              <a:t>WHATWG adapterades 2007 av W3C och rekommendationen drivs nu av dem med editors från Apple och Google</a:t>
            </a:r>
            <a:r>
              <a:rPr lang="sv-SE" sz="1600" dirty="0" smtClean="0">
                <a:latin typeface="Minya Nouvelle" charset="0"/>
              </a:rPr>
              <a:t>.</a:t>
            </a:r>
          </a:p>
        </p:txBody>
      </p:sp>
    </p:spTree>
    <p:extLst>
      <p:ext uri="{BB962C8B-B14F-4D97-AF65-F5344CB8AC3E}">
        <p14:creationId xmlns:p14="http://schemas.microsoft.com/office/powerpoint/2010/main" val="762075569"/>
      </p:ext>
    </p:extLst>
  </p:cSld>
  <p:clrMapOvr>
    <a:masterClrMapping/>
  </p:clrMapOvr>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95536" y="1188080"/>
            <a:ext cx="4752528" cy="4261708"/>
          </a:xfrm>
          <a:prstGeom prst="round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dirty="0"/>
          </a:p>
        </p:txBody>
      </p:sp>
      <p:sp>
        <p:nvSpPr>
          <p:cNvPr id="2" name="Title 1"/>
          <p:cNvSpPr>
            <a:spLocks noGrp="1"/>
          </p:cNvSpPr>
          <p:nvPr>
            <p:ph type="ctrTitle"/>
          </p:nvPr>
        </p:nvSpPr>
        <p:spPr/>
        <p:txBody>
          <a:bodyPr/>
          <a:lstStyle/>
          <a:p>
            <a:r>
              <a:rPr lang="sv-SE" dirty="0" smtClean="0"/>
              <a:t>HTML5</a:t>
            </a:r>
            <a:endParaRPr lang="sv-SE" dirty="0"/>
          </a:p>
        </p:txBody>
      </p:sp>
      <p:sp>
        <p:nvSpPr>
          <p:cNvPr id="5" name="TextBox 4"/>
          <p:cNvSpPr txBox="1"/>
          <p:nvPr/>
        </p:nvSpPr>
        <p:spPr>
          <a:xfrm>
            <a:off x="5436096" y="1239077"/>
            <a:ext cx="2782146" cy="562630"/>
          </a:xfrm>
          <a:prstGeom prst="ellipse">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sv-SE" sz="2000" dirty="0" smtClean="0"/>
              <a:t>SVG</a:t>
            </a:r>
            <a:endParaRPr lang="sv-SE" sz="2000" dirty="0"/>
          </a:p>
        </p:txBody>
      </p:sp>
      <p:sp>
        <p:nvSpPr>
          <p:cNvPr id="7" name="TextBox 6"/>
          <p:cNvSpPr txBox="1"/>
          <p:nvPr/>
        </p:nvSpPr>
        <p:spPr>
          <a:xfrm>
            <a:off x="6300192" y="4108602"/>
            <a:ext cx="2300003" cy="562630"/>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err="1"/>
              <a:t>G</a:t>
            </a:r>
            <a:r>
              <a:rPr lang="sv-SE" sz="2000" dirty="0" err="1" smtClean="0"/>
              <a:t>eolocation</a:t>
            </a:r>
            <a:endParaRPr lang="sv-SE" sz="2000" dirty="0"/>
          </a:p>
        </p:txBody>
      </p:sp>
      <p:sp>
        <p:nvSpPr>
          <p:cNvPr id="8" name="TextBox 7"/>
          <p:cNvSpPr txBox="1"/>
          <p:nvPr/>
        </p:nvSpPr>
        <p:spPr>
          <a:xfrm>
            <a:off x="5940152" y="3433564"/>
            <a:ext cx="2782146" cy="562630"/>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2000" dirty="0" smtClean="0"/>
              <a:t>Web </a:t>
            </a:r>
            <a:r>
              <a:rPr lang="sv-SE" sz="2000" dirty="0" err="1" smtClean="0"/>
              <a:t>Storage</a:t>
            </a:r>
            <a:endParaRPr lang="sv-SE" sz="2000" dirty="0"/>
          </a:p>
        </p:txBody>
      </p:sp>
      <p:sp>
        <p:nvSpPr>
          <p:cNvPr id="9" name="TextBox 8"/>
          <p:cNvSpPr txBox="1"/>
          <p:nvPr/>
        </p:nvSpPr>
        <p:spPr>
          <a:xfrm>
            <a:off x="6012160" y="2061686"/>
            <a:ext cx="2302330" cy="562630"/>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smtClean="0"/>
              <a:t>Web </a:t>
            </a:r>
            <a:r>
              <a:rPr lang="sv-SE" sz="2000" dirty="0" err="1" smtClean="0"/>
              <a:t>Workers</a:t>
            </a:r>
            <a:endParaRPr lang="sv-SE" sz="2000" dirty="0"/>
          </a:p>
        </p:txBody>
      </p:sp>
      <p:sp>
        <p:nvSpPr>
          <p:cNvPr id="10" name="TextBox 9"/>
          <p:cNvSpPr txBox="1"/>
          <p:nvPr/>
        </p:nvSpPr>
        <p:spPr>
          <a:xfrm>
            <a:off x="683568" y="3324408"/>
            <a:ext cx="180020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Struktur</a:t>
            </a:r>
            <a:endParaRPr lang="sv-SE" sz="2000" dirty="0"/>
          </a:p>
        </p:txBody>
      </p:sp>
      <p:pic>
        <p:nvPicPr>
          <p:cNvPr id="12" name="Picture 2"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28" y="1478105"/>
            <a:ext cx="1469442" cy="1469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635896" y="1801707"/>
            <a:ext cx="1224136"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audio</a:t>
            </a:r>
            <a:endParaRPr lang="sv-SE" sz="2000" dirty="0"/>
          </a:p>
        </p:txBody>
      </p:sp>
      <p:sp>
        <p:nvSpPr>
          <p:cNvPr id="6" name="TextBox 5"/>
          <p:cNvSpPr txBox="1"/>
          <p:nvPr/>
        </p:nvSpPr>
        <p:spPr>
          <a:xfrm>
            <a:off x="2860026" y="1368881"/>
            <a:ext cx="1927998"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video</a:t>
            </a:r>
            <a:endParaRPr lang="sv-SE" sz="2000" dirty="0"/>
          </a:p>
        </p:txBody>
      </p:sp>
      <p:sp>
        <p:nvSpPr>
          <p:cNvPr id="14" name="TextBox 13"/>
          <p:cNvSpPr txBox="1"/>
          <p:nvPr/>
        </p:nvSpPr>
        <p:spPr>
          <a:xfrm>
            <a:off x="2560029" y="3605723"/>
            <a:ext cx="2300003" cy="1428214"/>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Nya och omarbetade taggar</a:t>
            </a:r>
            <a:endParaRPr lang="sv-SE" sz="2000" dirty="0"/>
          </a:p>
        </p:txBody>
      </p:sp>
      <p:sp>
        <p:nvSpPr>
          <p:cNvPr id="15" name="TextBox 14"/>
          <p:cNvSpPr txBox="1"/>
          <p:nvPr/>
        </p:nvSpPr>
        <p:spPr>
          <a:xfrm>
            <a:off x="3180927" y="2967267"/>
            <a:ext cx="1823121" cy="562630"/>
          </a:xfrm>
          <a:prstGeom prst="ellipse">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sv-SE" sz="2000" dirty="0" smtClean="0"/>
              <a:t>canvas</a:t>
            </a:r>
            <a:endParaRPr lang="sv-SE" sz="2000" dirty="0"/>
          </a:p>
        </p:txBody>
      </p:sp>
      <p:sp>
        <p:nvSpPr>
          <p:cNvPr id="16" name="TextBox 15"/>
          <p:cNvSpPr txBox="1"/>
          <p:nvPr/>
        </p:nvSpPr>
        <p:spPr>
          <a:xfrm>
            <a:off x="5302590" y="4823632"/>
            <a:ext cx="2300003" cy="562630"/>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CSS3</a:t>
            </a:r>
            <a:endParaRPr lang="sv-SE" sz="2000" dirty="0"/>
          </a:p>
        </p:txBody>
      </p:sp>
      <p:sp>
        <p:nvSpPr>
          <p:cNvPr id="17" name="TextBox 16"/>
          <p:cNvSpPr txBox="1"/>
          <p:nvPr/>
        </p:nvSpPr>
        <p:spPr>
          <a:xfrm>
            <a:off x="5221998" y="2778120"/>
            <a:ext cx="230233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Web </a:t>
            </a:r>
            <a:r>
              <a:rPr lang="sv-SE" sz="2000" dirty="0" err="1" smtClean="0"/>
              <a:t>Sockets</a:t>
            </a:r>
            <a:endParaRPr lang="sv-SE" sz="2000" dirty="0"/>
          </a:p>
        </p:txBody>
      </p:sp>
      <p:sp>
        <p:nvSpPr>
          <p:cNvPr id="18" name="TextBox 17"/>
          <p:cNvSpPr txBox="1"/>
          <p:nvPr/>
        </p:nvSpPr>
        <p:spPr>
          <a:xfrm>
            <a:off x="469470" y="4382358"/>
            <a:ext cx="2302330" cy="995422"/>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err="1" smtClean="0"/>
              <a:t>Offline</a:t>
            </a:r>
            <a:r>
              <a:rPr lang="sv-SE" sz="2000" dirty="0" smtClean="0"/>
              <a:t> Web </a:t>
            </a:r>
            <a:r>
              <a:rPr lang="sv-SE" sz="2000" dirty="0" err="1" smtClean="0"/>
              <a:t>applications</a:t>
            </a:r>
            <a:endParaRPr lang="sv-SE" sz="2000" dirty="0"/>
          </a:p>
        </p:txBody>
      </p:sp>
      <p:sp>
        <p:nvSpPr>
          <p:cNvPr id="19" name="TextBox 18"/>
          <p:cNvSpPr txBox="1"/>
          <p:nvPr/>
        </p:nvSpPr>
        <p:spPr>
          <a:xfrm>
            <a:off x="1947961" y="2429256"/>
            <a:ext cx="2300003" cy="432792"/>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1400" dirty="0" smtClean="0"/>
              <a:t>Drag and </a:t>
            </a:r>
            <a:r>
              <a:rPr lang="sv-SE" sz="1400" dirty="0" err="1" smtClean="0"/>
              <a:t>drop</a:t>
            </a:r>
            <a:r>
              <a:rPr lang="sv-SE" sz="1400" dirty="0" smtClean="0"/>
              <a:t> API</a:t>
            </a:r>
            <a:endParaRPr lang="sv-SE" sz="1400" dirty="0"/>
          </a:p>
        </p:txBody>
      </p:sp>
      <p:sp>
        <p:nvSpPr>
          <p:cNvPr id="20" name="TextBox 19"/>
          <p:cNvSpPr txBox="1"/>
          <p:nvPr/>
        </p:nvSpPr>
        <p:spPr>
          <a:xfrm>
            <a:off x="2589773" y="4908282"/>
            <a:ext cx="1639720" cy="476071"/>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1600" dirty="0" err="1" smtClean="0"/>
              <a:t>Webforms</a:t>
            </a:r>
            <a:endParaRPr lang="sv-SE" sz="1600" dirty="0"/>
          </a:p>
        </p:txBody>
      </p:sp>
    </p:spTree>
    <p:extLst>
      <p:ext uri="{BB962C8B-B14F-4D97-AF65-F5344CB8AC3E}">
        <p14:creationId xmlns:p14="http://schemas.microsoft.com/office/powerpoint/2010/main" val="1527010795"/>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Specifikationen</a:t>
            </a:r>
            <a:endParaRPr lang="sv-SE" dirty="0"/>
          </a:p>
        </p:txBody>
      </p:sp>
      <p:sp>
        <p:nvSpPr>
          <p:cNvPr id="5" name="Rectangle 4"/>
          <p:cNvSpPr/>
          <p:nvPr/>
        </p:nvSpPr>
        <p:spPr>
          <a:xfrm>
            <a:off x="611560" y="2497460"/>
            <a:ext cx="3383683" cy="307777"/>
          </a:xfrm>
          <a:prstGeom prst="rect">
            <a:avLst/>
          </a:prstGeom>
        </p:spPr>
        <p:txBody>
          <a:bodyPr wrap="none">
            <a:spAutoFit/>
          </a:bodyPr>
          <a:lstStyle/>
          <a:p>
            <a:r>
              <a:rPr lang="sv-SE" sz="1400" dirty="0"/>
              <a:t>http://dev.w3.org/html5/spec-author-view/</a:t>
            </a:r>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1" y="164579"/>
            <a:ext cx="2571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3"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666" y="3433564"/>
            <a:ext cx="4393868" cy="1885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52120" y="4191588"/>
            <a:ext cx="2161746" cy="369332"/>
          </a:xfrm>
          <a:prstGeom prst="rect">
            <a:avLst/>
          </a:prstGeom>
          <a:noFill/>
        </p:spPr>
        <p:txBody>
          <a:bodyPr wrap="none" rtlCol="0">
            <a:spAutoFit/>
          </a:bodyPr>
          <a:lstStyle/>
          <a:p>
            <a:r>
              <a:rPr lang="sv-SE" b="1" dirty="0" err="1" smtClean="0">
                <a:latin typeface="Minya Nouvelle" pitchFamily="2" charset="0"/>
              </a:rPr>
              <a:t>WHATWGs</a:t>
            </a:r>
            <a:r>
              <a:rPr lang="sv-SE" b="1" dirty="0" smtClean="0">
                <a:latin typeface="Minya Nouvelle" pitchFamily="2" charset="0"/>
              </a:rPr>
              <a:t> HTML</a:t>
            </a:r>
          </a:p>
        </p:txBody>
      </p:sp>
      <p:sp>
        <p:nvSpPr>
          <p:cNvPr id="8" name="Rectangle 7"/>
          <p:cNvSpPr/>
          <p:nvPr/>
        </p:nvSpPr>
        <p:spPr>
          <a:xfrm>
            <a:off x="640820" y="5263024"/>
            <a:ext cx="5447715" cy="307777"/>
          </a:xfrm>
          <a:prstGeom prst="rect">
            <a:avLst/>
          </a:prstGeom>
        </p:spPr>
        <p:txBody>
          <a:bodyPr wrap="square">
            <a:spAutoFit/>
          </a:bodyPr>
          <a:lstStyle/>
          <a:p>
            <a:r>
              <a:rPr lang="sv-SE" sz="1400" dirty="0"/>
              <a:t>http://www.whatwg.org/specs/web-apps/current-work/multipage/</a:t>
            </a:r>
          </a:p>
        </p:txBody>
      </p:sp>
      <p:pic>
        <p:nvPicPr>
          <p:cNvPr id="174084" name="Picture 4">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840" y="1201316"/>
            <a:ext cx="1926729" cy="13480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36125" y="1690676"/>
            <a:ext cx="3576235" cy="369332"/>
          </a:xfrm>
          <a:prstGeom prst="rect">
            <a:avLst/>
          </a:prstGeom>
          <a:noFill/>
        </p:spPr>
        <p:txBody>
          <a:bodyPr wrap="none" rtlCol="0">
            <a:spAutoFit/>
          </a:bodyPr>
          <a:lstStyle/>
          <a:p>
            <a:r>
              <a:rPr lang="sv-SE" b="1" dirty="0" smtClean="0">
                <a:latin typeface="Minya Nouvelle" pitchFamily="2" charset="0"/>
              </a:rPr>
              <a:t>W3C HTML5 Web </a:t>
            </a:r>
            <a:r>
              <a:rPr lang="sv-SE" b="1" dirty="0" err="1" smtClean="0">
                <a:latin typeface="Minya Nouvelle" pitchFamily="2" charset="0"/>
              </a:rPr>
              <a:t>Authors</a:t>
            </a:r>
            <a:r>
              <a:rPr lang="sv-SE" b="1" dirty="0" smtClean="0">
                <a:latin typeface="Minya Nouvelle" pitchFamily="2" charset="0"/>
              </a:rPr>
              <a:t> </a:t>
            </a:r>
            <a:r>
              <a:rPr lang="sv-SE" b="1" dirty="0" err="1" smtClean="0">
                <a:latin typeface="Minya Nouvelle" pitchFamily="2" charset="0"/>
              </a:rPr>
              <a:t>Spec</a:t>
            </a:r>
            <a:endParaRPr lang="sv-SE" b="1" dirty="0" smtClean="0">
              <a:latin typeface="Minya Nouvelle" pitchFamily="2" charset="0"/>
            </a:endParaRPr>
          </a:p>
        </p:txBody>
      </p:sp>
    </p:spTree>
    <p:extLst>
      <p:ext uri="{BB962C8B-B14F-4D97-AF65-F5344CB8AC3E}">
        <p14:creationId xmlns:p14="http://schemas.microsoft.com/office/powerpoint/2010/main" val="465485838"/>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Webbläsarstöd</a:t>
            </a:r>
            <a:endParaRPr lang="sv-SE" dirty="0"/>
          </a:p>
        </p:txBody>
      </p:sp>
      <p:pic>
        <p:nvPicPr>
          <p:cNvPr id="199684" name="Picture 4" descr="S:\dfm\info\icons\v-collections\v_collections_png\basic_foundation\256x256\shadow\unkn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68144" y="1558543"/>
            <a:ext cx="1982659" cy="369332"/>
          </a:xfrm>
          <a:prstGeom prst="rect">
            <a:avLst/>
          </a:prstGeom>
        </p:spPr>
        <p:txBody>
          <a:bodyPr wrap="none">
            <a:spAutoFit/>
          </a:bodyPr>
          <a:lstStyle/>
          <a:p>
            <a:r>
              <a:rPr lang="sv-SE" dirty="0"/>
              <a:t>http://caniuse.com</a:t>
            </a:r>
          </a:p>
        </p:txBody>
      </p:sp>
      <p:sp>
        <p:nvSpPr>
          <p:cNvPr id="9" name="Rectangle 8"/>
          <p:cNvSpPr/>
          <p:nvPr/>
        </p:nvSpPr>
        <p:spPr>
          <a:xfrm>
            <a:off x="755576" y="3937620"/>
            <a:ext cx="2434834" cy="369332"/>
          </a:xfrm>
          <a:prstGeom prst="rect">
            <a:avLst/>
          </a:prstGeom>
        </p:spPr>
        <p:txBody>
          <a:bodyPr wrap="none">
            <a:spAutoFit/>
          </a:bodyPr>
          <a:lstStyle/>
          <a:p>
            <a:r>
              <a:rPr lang="sv-SE" dirty="0"/>
              <a:t>http://findmebyip.com/</a:t>
            </a:r>
          </a:p>
        </p:txBody>
      </p:sp>
    </p:spTree>
    <p:extLst>
      <p:ext uri="{BB962C8B-B14F-4D97-AF65-F5344CB8AC3E}">
        <p14:creationId xmlns:p14="http://schemas.microsoft.com/office/powerpoint/2010/main" val="3143352535"/>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HTML-struktur</a:t>
            </a:r>
            <a:endParaRPr lang="sv-SE" dirty="0"/>
          </a:p>
        </p:txBody>
      </p:sp>
      <p:sp>
        <p:nvSpPr>
          <p:cNvPr id="4" name="Rectangle 3"/>
          <p:cNvSpPr/>
          <p:nvPr/>
        </p:nvSpPr>
        <p:spPr>
          <a:xfrm>
            <a:off x="2274168"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50367"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top</a:t>
            </a:r>
            <a:endParaRPr lang="sv-SE" dirty="0"/>
          </a:p>
        </p:txBody>
      </p:sp>
      <p:sp>
        <p:nvSpPr>
          <p:cNvPr id="6" name="Rectangle 5"/>
          <p:cNvSpPr/>
          <p:nvPr/>
        </p:nvSpPr>
        <p:spPr>
          <a:xfrm>
            <a:off x="6084168" y="1881130"/>
            <a:ext cx="110066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dirty="0" smtClean="0"/>
              <a:t>#extra</a:t>
            </a:r>
            <a:endParaRPr lang="sv-SE" dirty="0"/>
          </a:p>
        </p:txBody>
      </p:sp>
      <p:sp>
        <p:nvSpPr>
          <p:cNvPr id="7" name="Rectangle 6"/>
          <p:cNvSpPr/>
          <p:nvPr/>
        </p:nvSpPr>
        <p:spPr>
          <a:xfrm>
            <a:off x="2350368"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sz="1050" dirty="0" smtClean="0"/>
              <a:t>#navigation</a:t>
            </a:r>
            <a:endParaRPr lang="sv-SE" dirty="0"/>
          </a:p>
        </p:txBody>
      </p:sp>
      <p:sp>
        <p:nvSpPr>
          <p:cNvPr id="8" name="Rectangle 7"/>
          <p:cNvSpPr/>
          <p:nvPr/>
        </p:nvSpPr>
        <p:spPr>
          <a:xfrm>
            <a:off x="3264768"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div</a:t>
            </a:r>
            <a:r>
              <a:rPr lang="sv-SE" dirty="0" smtClean="0"/>
              <a:t>&gt;</a:t>
            </a:r>
            <a:br>
              <a:rPr lang="sv-SE" dirty="0" smtClean="0"/>
            </a:br>
            <a:r>
              <a:rPr lang="sv-SE" dirty="0" smtClean="0"/>
              <a:t>#</a:t>
            </a:r>
            <a:r>
              <a:rPr lang="sv-SE" dirty="0" err="1" smtClean="0"/>
              <a:t>content</a:t>
            </a:r>
            <a:endParaRPr lang="sv-SE" dirty="0"/>
          </a:p>
        </p:txBody>
      </p:sp>
      <p:sp>
        <p:nvSpPr>
          <p:cNvPr id="9" name="Rectangle 8"/>
          <p:cNvSpPr/>
          <p:nvPr/>
        </p:nvSpPr>
        <p:spPr>
          <a:xfrm>
            <a:off x="2350368"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footer</a:t>
            </a:r>
            <a:endParaRPr lang="sv-SE" dirty="0"/>
          </a:p>
        </p:txBody>
      </p:sp>
      <p:sp>
        <p:nvSpPr>
          <p:cNvPr id="10" name="Rectangle 9"/>
          <p:cNvSpPr/>
          <p:nvPr/>
        </p:nvSpPr>
        <p:spPr>
          <a:xfrm>
            <a:off x="3417168" y="25669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1" name="Rectangle 10"/>
          <p:cNvSpPr/>
          <p:nvPr/>
        </p:nvSpPr>
        <p:spPr>
          <a:xfrm>
            <a:off x="3417168" y="32527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2" name="Rectangle 11"/>
          <p:cNvSpPr/>
          <p:nvPr/>
        </p:nvSpPr>
        <p:spPr>
          <a:xfrm>
            <a:off x="3417168" y="39385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Tree>
    <p:extLst>
      <p:ext uri="{BB962C8B-B14F-4D97-AF65-F5344CB8AC3E}">
        <p14:creationId xmlns:p14="http://schemas.microsoft.com/office/powerpoint/2010/main" val="1698529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HTML5-struktur</a:t>
            </a:r>
            <a:endParaRPr lang="sv-SE" dirty="0"/>
          </a:p>
        </p:txBody>
      </p:sp>
      <p:sp>
        <p:nvSpPr>
          <p:cNvPr id="4" name="Rectangle 3"/>
          <p:cNvSpPr/>
          <p:nvPr/>
        </p:nvSpPr>
        <p:spPr>
          <a:xfrm>
            <a:off x="2267744"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43943"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header</a:t>
            </a:r>
            <a:r>
              <a:rPr lang="sv-SE" dirty="0" smtClean="0"/>
              <a:t>&gt;</a:t>
            </a:r>
            <a:endParaRPr lang="sv-SE" dirty="0"/>
          </a:p>
        </p:txBody>
      </p:sp>
      <p:sp>
        <p:nvSpPr>
          <p:cNvPr id="6" name="Rectangle 5"/>
          <p:cNvSpPr/>
          <p:nvPr/>
        </p:nvSpPr>
        <p:spPr>
          <a:xfrm>
            <a:off x="6077744" y="1881130"/>
            <a:ext cx="105542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sv-SE" dirty="0" smtClean="0"/>
              <a:t>&lt;</a:t>
            </a:r>
            <a:r>
              <a:rPr lang="sv-SE" dirty="0" err="1" smtClean="0"/>
              <a:t>aside</a:t>
            </a:r>
            <a:r>
              <a:rPr lang="sv-SE" dirty="0" smtClean="0"/>
              <a:t>&gt;</a:t>
            </a:r>
            <a:endParaRPr lang="sv-SE" dirty="0"/>
          </a:p>
        </p:txBody>
      </p:sp>
      <p:sp>
        <p:nvSpPr>
          <p:cNvPr id="7" name="Rectangle 6"/>
          <p:cNvSpPr/>
          <p:nvPr/>
        </p:nvSpPr>
        <p:spPr>
          <a:xfrm>
            <a:off x="2343944"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&lt;nav&gt;</a:t>
            </a:r>
            <a:endParaRPr lang="sv-SE" dirty="0"/>
          </a:p>
        </p:txBody>
      </p:sp>
      <p:sp>
        <p:nvSpPr>
          <p:cNvPr id="8" name="Rectangle 7"/>
          <p:cNvSpPr/>
          <p:nvPr/>
        </p:nvSpPr>
        <p:spPr>
          <a:xfrm>
            <a:off x="3258344"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div</a:t>
            </a:r>
            <a:r>
              <a:rPr lang="sv-SE" dirty="0" smtClean="0"/>
              <a:t>&gt;</a:t>
            </a:r>
            <a:br>
              <a:rPr lang="sv-SE" dirty="0" smtClean="0"/>
            </a:br>
            <a:r>
              <a:rPr lang="sv-SE" dirty="0" smtClean="0"/>
              <a:t>#</a:t>
            </a:r>
            <a:r>
              <a:rPr lang="sv-SE" dirty="0" err="1" smtClean="0"/>
              <a:t>content</a:t>
            </a:r>
            <a:endParaRPr lang="sv-SE" dirty="0"/>
          </a:p>
        </p:txBody>
      </p:sp>
      <p:sp>
        <p:nvSpPr>
          <p:cNvPr id="9" name="Rectangle 8"/>
          <p:cNvSpPr/>
          <p:nvPr/>
        </p:nvSpPr>
        <p:spPr>
          <a:xfrm>
            <a:off x="2343944"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footer</a:t>
            </a:r>
            <a:r>
              <a:rPr lang="sv-SE" dirty="0" smtClean="0"/>
              <a:t>&gt;</a:t>
            </a:r>
            <a:endParaRPr lang="sv-SE" dirty="0"/>
          </a:p>
        </p:txBody>
      </p:sp>
      <p:sp>
        <p:nvSpPr>
          <p:cNvPr id="10" name="Rectangle 9"/>
          <p:cNvSpPr/>
          <p:nvPr/>
        </p:nvSpPr>
        <p:spPr>
          <a:xfrm>
            <a:off x="3410744" y="27023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1" name="Rectangle 10"/>
          <p:cNvSpPr/>
          <p:nvPr/>
        </p:nvSpPr>
        <p:spPr>
          <a:xfrm>
            <a:off x="3410744" y="33881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2" name="Rectangle 11"/>
          <p:cNvSpPr/>
          <p:nvPr/>
        </p:nvSpPr>
        <p:spPr>
          <a:xfrm>
            <a:off x="3410744" y="40739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3" name="Rectangle 12"/>
          <p:cNvSpPr/>
          <p:nvPr/>
        </p:nvSpPr>
        <p:spPr>
          <a:xfrm>
            <a:off x="6230144" y="2299788"/>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
        <p:nvSpPr>
          <p:cNvPr id="14" name="Rectangle 13"/>
          <p:cNvSpPr/>
          <p:nvPr/>
        </p:nvSpPr>
        <p:spPr>
          <a:xfrm>
            <a:off x="6230144" y="3616796"/>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Tree>
    <p:extLst>
      <p:ext uri="{BB962C8B-B14F-4D97-AF65-F5344CB8AC3E}">
        <p14:creationId xmlns:p14="http://schemas.microsoft.com/office/powerpoint/2010/main" val="3135184930"/>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Header</a:t>
            </a:r>
            <a:endParaRPr lang="sv-SE" dirty="0"/>
          </a:p>
        </p:txBody>
      </p:sp>
      <p:pic>
        <p:nvPicPr>
          <p:cNvPr id="184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42669"/>
            <a:ext cx="4194793" cy="44069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16016" y="1057299"/>
            <a:ext cx="4194793" cy="576065"/>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ounded Rectangle 4"/>
          <p:cNvSpPr/>
          <p:nvPr/>
        </p:nvSpPr>
        <p:spPr>
          <a:xfrm>
            <a:off x="4788024" y="1921396"/>
            <a:ext cx="2592288" cy="432048"/>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524713" y="1367247"/>
            <a:ext cx="3456384" cy="1477328"/>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header</a:t>
            </a:r>
            <a:r>
              <a:rPr lang="sv-SE" b="1" dirty="0" smtClean="0">
                <a:latin typeface="Minya Nouvelle" pitchFamily="2" charset="0"/>
              </a:rPr>
              <a:t>&gt;</a:t>
            </a:r>
          </a:p>
          <a:p>
            <a:r>
              <a:rPr lang="sv-SE" dirty="0" err="1" smtClean="0">
                <a:latin typeface="Minya Nouvelle" pitchFamily="2" charset="0"/>
              </a:rPr>
              <a:t>Header</a:t>
            </a:r>
            <a:r>
              <a:rPr lang="sv-SE" dirty="0" smtClean="0">
                <a:latin typeface="Minya Nouvelle" pitchFamily="2" charset="0"/>
              </a:rPr>
              <a:t>-elementet beskriver en sektions huvud.</a:t>
            </a:r>
          </a:p>
          <a:p>
            <a:endParaRPr lang="sv-SE" dirty="0">
              <a:latin typeface="Minya Nouvelle" pitchFamily="2" charset="0"/>
            </a:endParaRPr>
          </a:p>
          <a:p>
            <a:r>
              <a:rPr lang="sv-SE" dirty="0" smtClean="0">
                <a:latin typeface="Minya Nouvelle" pitchFamily="2" charset="0"/>
              </a:rPr>
              <a:t>Alltså inte bara sidans huvud!</a:t>
            </a:r>
          </a:p>
        </p:txBody>
      </p:sp>
    </p:spTree>
    <p:extLst>
      <p:ext uri="{BB962C8B-B14F-4D97-AF65-F5344CB8AC3E}">
        <p14:creationId xmlns:p14="http://schemas.microsoft.com/office/powerpoint/2010/main" val="4098954722"/>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Nav</a:t>
            </a:r>
            <a:endParaRPr lang="sv-SE" dirty="0"/>
          </a:p>
        </p:txBody>
      </p:sp>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406" y="1057300"/>
            <a:ext cx="4181074" cy="43924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88024" y="1633364"/>
            <a:ext cx="1008112" cy="288032"/>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TextBox 4"/>
          <p:cNvSpPr txBox="1"/>
          <p:nvPr/>
        </p:nvSpPr>
        <p:spPr>
          <a:xfrm>
            <a:off x="395536" y="1417340"/>
            <a:ext cx="4104456" cy="2308324"/>
          </a:xfrm>
          <a:prstGeom prst="rect">
            <a:avLst/>
          </a:prstGeom>
          <a:noFill/>
        </p:spPr>
        <p:txBody>
          <a:bodyPr wrap="square" rtlCol="0">
            <a:spAutoFit/>
          </a:bodyPr>
          <a:lstStyle/>
          <a:p>
            <a:r>
              <a:rPr lang="sv-SE" b="1" dirty="0" smtClean="0">
                <a:latin typeface="Minya Nouvelle" pitchFamily="2" charset="0"/>
              </a:rPr>
              <a:t>&lt;nav&gt;</a:t>
            </a:r>
          </a:p>
          <a:p>
            <a:r>
              <a:rPr lang="sv-SE" dirty="0" smtClean="0">
                <a:latin typeface="Minya Nouvelle" pitchFamily="2" charset="0"/>
              </a:rPr>
              <a:t>Nav beskriver en sektion på sidan som länkar till andra sidor eller till delar på sidan.</a:t>
            </a:r>
          </a:p>
          <a:p>
            <a:endParaRPr lang="sv-SE" dirty="0">
              <a:latin typeface="Minya Nouvelle" pitchFamily="2" charset="0"/>
            </a:endParaRPr>
          </a:p>
          <a:p>
            <a:r>
              <a:rPr lang="sv-SE" dirty="0" smtClean="0">
                <a:latin typeface="Minya Nouvelle" pitchFamily="2" charset="0"/>
              </a:rPr>
              <a:t>Används inte till alla länkar men till den huvudsakliga navigationen på sidan.</a:t>
            </a:r>
          </a:p>
        </p:txBody>
      </p:sp>
    </p:spTree>
    <p:extLst>
      <p:ext uri="{BB962C8B-B14F-4D97-AF65-F5344CB8AC3E}">
        <p14:creationId xmlns:p14="http://schemas.microsoft.com/office/powerpoint/2010/main" val="362184823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Article</a:t>
            </a:r>
            <a:endParaRPr lang="sv-SE" dirty="0"/>
          </a:p>
        </p:txBody>
      </p:sp>
      <p:sp>
        <p:nvSpPr>
          <p:cNvPr id="3" name="Subtitle 2"/>
          <p:cNvSpPr>
            <a:spLocks noGrp="1"/>
          </p:cNvSpPr>
          <p:nvPr>
            <p:ph type="subTitle" idx="1"/>
          </p:nvPr>
        </p:nvSpPr>
        <p:spPr>
          <a:xfrm>
            <a:off x="395536" y="1129308"/>
            <a:ext cx="3888432" cy="3744416"/>
          </a:xfrm>
        </p:spPr>
        <p:txBody>
          <a:bodyPr/>
          <a:lstStyle/>
          <a:p>
            <a:r>
              <a:rPr lang="sv-SE" sz="1800" b="1" dirty="0" smtClean="0"/>
              <a:t>&lt;</a:t>
            </a:r>
            <a:r>
              <a:rPr lang="sv-SE" sz="1800" b="1" dirty="0" err="1" smtClean="0"/>
              <a:t>article</a:t>
            </a:r>
            <a:r>
              <a:rPr lang="sv-SE" sz="1800" b="1" dirty="0" smtClean="0"/>
              <a:t>&gt;</a:t>
            </a:r>
          </a:p>
          <a:p>
            <a:r>
              <a:rPr lang="sv-SE" sz="1800" dirty="0" smtClean="0"/>
              <a:t>Artikel syftar på delar på sidan som kan "leva" utan resten av sidan och som med andra ord kan återpubliceras för sig själv någon annanstans.</a:t>
            </a:r>
          </a:p>
          <a:p>
            <a:endParaRPr lang="sv-SE" sz="1800" dirty="0"/>
          </a:p>
          <a:p>
            <a:r>
              <a:rPr lang="sv-SE" sz="1800" dirty="0" smtClean="0"/>
              <a:t>Bloggposter, nyhetsartiklar etc.</a:t>
            </a:r>
            <a:endParaRPr lang="sv-SE" sz="1800" dirty="0"/>
          </a:p>
        </p:txBody>
      </p:sp>
      <p:pic>
        <p:nvPicPr>
          <p:cNvPr id="186370" name="Picture 2" descr="C:\Users\tstjo\AppData\Local\Temp\SNAGHTML13ba2e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57300"/>
            <a:ext cx="4153766" cy="4363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716016" y="1921396"/>
            <a:ext cx="2664296" cy="3499669"/>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7141847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Section</a:t>
            </a:r>
            <a:endParaRPr lang="sv-SE" dirty="0"/>
          </a:p>
        </p:txBody>
      </p:sp>
      <p:pic>
        <p:nvPicPr>
          <p:cNvPr id="195586" name="Picture 2" descr="C:\Users\tstjo\AppData\Local\Temp\SNAGHTML13bde8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7" y="1057300"/>
            <a:ext cx="4234471" cy="44485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860032" y="3001516"/>
            <a:ext cx="2304256" cy="1296144"/>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4860032" y="4297660"/>
            <a:ext cx="2304256" cy="432048"/>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4860032" y="4729708"/>
            <a:ext cx="2304256" cy="77614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ectangle 6"/>
          <p:cNvSpPr/>
          <p:nvPr/>
        </p:nvSpPr>
        <p:spPr>
          <a:xfrm>
            <a:off x="7380312" y="1993404"/>
            <a:ext cx="1368152" cy="158417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Rectangle 7"/>
          <p:cNvSpPr/>
          <p:nvPr/>
        </p:nvSpPr>
        <p:spPr>
          <a:xfrm>
            <a:off x="7380312" y="3649588"/>
            <a:ext cx="1368152" cy="185626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TextBox 8"/>
          <p:cNvSpPr txBox="1"/>
          <p:nvPr/>
        </p:nvSpPr>
        <p:spPr>
          <a:xfrm>
            <a:off x="539552" y="1273324"/>
            <a:ext cx="3672408" cy="3139321"/>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section</a:t>
            </a:r>
            <a:r>
              <a:rPr lang="sv-SE" b="1" dirty="0" smtClean="0">
                <a:latin typeface="Minya Nouvelle" pitchFamily="2" charset="0"/>
              </a:rPr>
              <a:t>&gt;</a:t>
            </a:r>
          </a:p>
          <a:p>
            <a:r>
              <a:rPr lang="sv-SE" dirty="0" smtClean="0">
                <a:latin typeface="Minya Nouvelle" pitchFamily="2" charset="0"/>
              </a:rPr>
              <a:t>En generisk sektion/del av sidan, oftast med en rubrik.</a:t>
            </a:r>
          </a:p>
          <a:p>
            <a:endParaRPr lang="sv-SE" dirty="0" smtClean="0">
              <a:latin typeface="Minya Nouvelle" pitchFamily="2" charset="0"/>
            </a:endParaRPr>
          </a:p>
          <a:p>
            <a:r>
              <a:rPr lang="sv-SE" dirty="0" smtClean="0">
                <a:latin typeface="Minya Nouvelle" pitchFamily="2" charset="0"/>
              </a:rPr>
              <a:t>Typiskt kapitel.</a:t>
            </a:r>
          </a:p>
          <a:p>
            <a:endParaRPr lang="sv-SE" dirty="0" smtClean="0">
              <a:latin typeface="Minya Nouvelle" pitchFamily="2" charset="0"/>
            </a:endParaRPr>
          </a:p>
          <a:p>
            <a:r>
              <a:rPr lang="sv-SE" dirty="0" smtClean="0">
                <a:latin typeface="Minya Nouvelle" pitchFamily="2" charset="0"/>
              </a:rPr>
              <a:t>Rubriker skapar nya sektioner.</a:t>
            </a:r>
            <a:endParaRPr lang="sv-SE" dirty="0">
              <a:latin typeface="Minya Nouvelle" pitchFamily="2" charset="0"/>
            </a:endParaRPr>
          </a:p>
          <a:p>
            <a:endParaRPr lang="sv-SE" dirty="0">
              <a:latin typeface="Minya Nouvelle" pitchFamily="2" charset="0"/>
            </a:endParaRPr>
          </a:p>
          <a:p>
            <a:r>
              <a:rPr lang="sv-SE" dirty="0" smtClean="0">
                <a:latin typeface="Minya Nouvelle" pitchFamily="2" charset="0"/>
              </a:rPr>
              <a:t>Om du behöver dela upp något bara för att stila om det, använd &lt;div&gt; istället.</a:t>
            </a:r>
            <a:endParaRPr lang="sv-SE" dirty="0">
              <a:latin typeface="Minya Nouvelle" pitchFamily="2" charset="0"/>
            </a:endParaRPr>
          </a:p>
        </p:txBody>
      </p:sp>
    </p:spTree>
    <p:extLst>
      <p:ext uri="{BB962C8B-B14F-4D97-AF65-F5344CB8AC3E}">
        <p14:creationId xmlns:p14="http://schemas.microsoft.com/office/powerpoint/2010/main" val="3950374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Aside</a:t>
            </a:r>
            <a:endParaRPr lang="sv-SE" dirty="0"/>
          </a:p>
        </p:txBody>
      </p:sp>
      <p:sp>
        <p:nvSpPr>
          <p:cNvPr id="3" name="Subtitle 2"/>
          <p:cNvSpPr>
            <a:spLocks noGrp="1"/>
          </p:cNvSpPr>
          <p:nvPr>
            <p:ph type="subTitle" idx="1"/>
          </p:nvPr>
        </p:nvSpPr>
        <p:spPr>
          <a:xfrm>
            <a:off x="714348" y="1309676"/>
            <a:ext cx="3929660" cy="3420031"/>
          </a:xfrm>
        </p:spPr>
        <p:txBody>
          <a:bodyPr/>
          <a:lstStyle/>
          <a:p>
            <a:r>
              <a:rPr lang="sv-SE" sz="1800" b="1" dirty="0" smtClean="0"/>
              <a:t>&lt;</a:t>
            </a:r>
            <a:r>
              <a:rPr lang="sv-SE" sz="1800" b="1" dirty="0" err="1" smtClean="0"/>
              <a:t>aside</a:t>
            </a:r>
            <a:r>
              <a:rPr lang="sv-SE" sz="1800" b="1" dirty="0" smtClean="0"/>
              <a:t>&gt;</a:t>
            </a:r>
          </a:p>
          <a:p>
            <a:r>
              <a:rPr lang="sv-SE" sz="1800" dirty="0" smtClean="0"/>
              <a:t>Sektion innehållande information som är relaterad till innehållet kring sektionen.</a:t>
            </a:r>
          </a:p>
          <a:p>
            <a:endParaRPr lang="sv-SE" sz="1800" dirty="0"/>
          </a:p>
          <a:p>
            <a:r>
              <a:rPr lang="sv-SE" sz="1800" dirty="0" smtClean="0"/>
              <a:t>Typiskt: reklam, tag-</a:t>
            </a:r>
            <a:r>
              <a:rPr lang="sv-SE" sz="1800" dirty="0" err="1" smtClean="0"/>
              <a:t>clouds</a:t>
            </a:r>
            <a:r>
              <a:rPr lang="sv-SE" sz="1800" dirty="0" smtClean="0"/>
              <a:t>, </a:t>
            </a:r>
          </a:p>
          <a:p>
            <a:endParaRPr lang="sv-SE" sz="1800" dirty="0"/>
          </a:p>
        </p:txBody>
      </p:sp>
      <p:pic>
        <p:nvPicPr>
          <p:cNvPr id="196610" name="Picture 2" descr="C:\Users\tstjo\AppData\Local\Temp\SNAGHTML13c224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057300"/>
            <a:ext cx="4214441" cy="44275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308304" y="1921396"/>
            <a:ext cx="1440160" cy="3563411"/>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41194675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Footer</a:t>
            </a:r>
            <a:endParaRPr lang="sv-SE" dirty="0"/>
          </a:p>
        </p:txBody>
      </p:sp>
      <p:pic>
        <p:nvPicPr>
          <p:cNvPr id="197634" name="Picture 2" descr="C:\Users\tstjo\AppData\Local\Temp\SNAGHTML13c765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1129308"/>
            <a:ext cx="3734651" cy="43438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220072" y="1921396"/>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6372200" y="2353444"/>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5148064" y="4513684"/>
            <a:ext cx="3734651" cy="95944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467544" y="1201316"/>
            <a:ext cx="3969356" cy="1200329"/>
          </a:xfrm>
          <a:prstGeom prst="rect">
            <a:avLst/>
          </a:prstGeom>
          <a:noFill/>
        </p:spPr>
        <p:txBody>
          <a:bodyPr wrap="none" rtlCol="0">
            <a:spAutoFit/>
          </a:bodyPr>
          <a:lstStyle/>
          <a:p>
            <a:r>
              <a:rPr lang="sv-SE" b="1" dirty="0" smtClean="0">
                <a:latin typeface="Minya Nouvelle" pitchFamily="2" charset="0"/>
              </a:rPr>
              <a:t>&lt;</a:t>
            </a:r>
            <a:r>
              <a:rPr lang="sv-SE" b="1" dirty="0" err="1" smtClean="0">
                <a:latin typeface="Minya Nouvelle" pitchFamily="2" charset="0"/>
              </a:rPr>
              <a:t>footer</a:t>
            </a:r>
            <a:r>
              <a:rPr lang="sv-SE" b="1" dirty="0" smtClean="0">
                <a:latin typeface="Minya Nouvelle" pitchFamily="2" charset="0"/>
              </a:rPr>
              <a:t>&gt;</a:t>
            </a:r>
          </a:p>
          <a:p>
            <a:r>
              <a:rPr lang="sv-SE" dirty="0" smtClean="0">
                <a:latin typeface="Minya Nouvelle" pitchFamily="2" charset="0"/>
              </a:rPr>
              <a:t>Fot till den sektion det tillhör. </a:t>
            </a:r>
          </a:p>
          <a:p>
            <a:endParaRPr lang="sv-SE" dirty="0">
              <a:latin typeface="Minya Nouvelle" pitchFamily="2" charset="0"/>
            </a:endParaRPr>
          </a:p>
          <a:p>
            <a:r>
              <a:rPr lang="sv-SE" dirty="0" smtClean="0">
                <a:latin typeface="Minya Nouvelle" pitchFamily="2" charset="0"/>
              </a:rPr>
              <a:t>Behöver inte ligga sista i sektionen.</a:t>
            </a:r>
          </a:p>
        </p:txBody>
      </p:sp>
    </p:spTree>
    <p:extLst>
      <p:ext uri="{BB962C8B-B14F-4D97-AF65-F5344CB8AC3E}">
        <p14:creationId xmlns:p14="http://schemas.microsoft.com/office/powerpoint/2010/main" val="17515304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Men hur stila med CSS?</a:t>
            </a:r>
            <a:endParaRPr lang="sv-SE" dirty="0"/>
          </a:p>
        </p:txBody>
      </p:sp>
      <p:sp>
        <p:nvSpPr>
          <p:cNvPr id="3" name="Subtitle 2"/>
          <p:cNvSpPr>
            <a:spLocks noGrp="1"/>
          </p:cNvSpPr>
          <p:nvPr>
            <p:ph type="subTitle" idx="1"/>
          </p:nvPr>
        </p:nvSpPr>
        <p:spPr>
          <a:xfrm>
            <a:off x="714348" y="1309677"/>
            <a:ext cx="6400800" cy="683727"/>
          </a:xfrm>
        </p:spPr>
        <p:txBody>
          <a:bodyPr/>
          <a:lstStyle/>
          <a:p>
            <a:r>
              <a:rPr lang="sv-SE" dirty="0" smtClean="0"/>
              <a:t>Inga problem:</a:t>
            </a:r>
          </a:p>
          <a:p>
            <a:endParaRPr lang="sv-SE" dirty="0"/>
          </a:p>
        </p:txBody>
      </p:sp>
      <p:sp>
        <p:nvSpPr>
          <p:cNvPr id="4" name="Rectangle 3"/>
          <p:cNvSpPr/>
          <p:nvPr/>
        </p:nvSpPr>
        <p:spPr>
          <a:xfrm>
            <a:off x="619944" y="2425452"/>
            <a:ext cx="36004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5228456" y="2425452"/>
            <a:ext cx="3448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6" name="Right Arrow 5"/>
          <p:cNvSpPr/>
          <p:nvPr/>
        </p:nvSpPr>
        <p:spPr>
          <a:xfrm>
            <a:off x="4427984" y="2713484"/>
            <a:ext cx="576064" cy="360040"/>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7" name="TextBox 6"/>
          <p:cNvSpPr txBox="1"/>
          <p:nvPr/>
        </p:nvSpPr>
        <p:spPr>
          <a:xfrm>
            <a:off x="467544" y="2065412"/>
            <a:ext cx="1930337" cy="369332"/>
          </a:xfrm>
          <a:prstGeom prst="rect">
            <a:avLst/>
          </a:prstGeom>
          <a:noFill/>
        </p:spPr>
        <p:txBody>
          <a:bodyPr wrap="none" rtlCol="0">
            <a:spAutoFit/>
          </a:bodyPr>
          <a:lstStyle/>
          <a:p>
            <a:r>
              <a:rPr lang="sv-SE" dirty="0" smtClean="0">
                <a:latin typeface="Minya Nouvelle" pitchFamily="2" charset="0"/>
              </a:rPr>
              <a:t>&lt;div id="</a:t>
            </a:r>
            <a:r>
              <a:rPr lang="sv-SE" dirty="0" err="1" smtClean="0">
                <a:latin typeface="Minya Nouvelle" pitchFamily="2" charset="0"/>
              </a:rPr>
              <a:t>header</a:t>
            </a:r>
            <a:r>
              <a:rPr lang="sv-SE" dirty="0" smtClean="0">
                <a:latin typeface="Minya Nouvelle" pitchFamily="2" charset="0"/>
              </a:rPr>
              <a:t>"&gt;</a:t>
            </a:r>
          </a:p>
        </p:txBody>
      </p:sp>
      <p:sp>
        <p:nvSpPr>
          <p:cNvPr id="8" name="TextBox 7"/>
          <p:cNvSpPr txBox="1"/>
          <p:nvPr/>
        </p:nvSpPr>
        <p:spPr>
          <a:xfrm>
            <a:off x="5004048" y="2065412"/>
            <a:ext cx="1063112" cy="369332"/>
          </a:xfrm>
          <a:prstGeom prst="rect">
            <a:avLst/>
          </a:prstGeom>
          <a:noFill/>
        </p:spPr>
        <p:txBody>
          <a:bodyPr wrap="none" rtlCol="0">
            <a:spAutoFit/>
          </a:bodyPr>
          <a:lstStyle/>
          <a:p>
            <a:r>
              <a:rPr lang="sv-SE" dirty="0" smtClean="0">
                <a:latin typeface="Minya Nouvelle" pitchFamily="2" charset="0"/>
              </a:rPr>
              <a:t>&lt;</a:t>
            </a:r>
            <a:r>
              <a:rPr lang="sv-SE" dirty="0" err="1" smtClean="0">
                <a:latin typeface="Minya Nouvelle" pitchFamily="2" charset="0"/>
              </a:rPr>
              <a:t>header</a:t>
            </a:r>
            <a:r>
              <a:rPr lang="sv-SE" dirty="0" smtClean="0">
                <a:latin typeface="Minya Nouvelle" pitchFamily="2" charset="0"/>
              </a:rPr>
              <a:t>&gt;</a:t>
            </a:r>
          </a:p>
        </p:txBody>
      </p:sp>
    </p:spTree>
    <p:extLst>
      <p:ext uri="{BB962C8B-B14F-4D97-AF65-F5344CB8AC3E}">
        <p14:creationId xmlns:p14="http://schemas.microsoft.com/office/powerpoint/2010/main" val="370217600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Blockelement</a:t>
            </a:r>
            <a:endParaRPr lang="sv-SE" dirty="0"/>
          </a:p>
        </p:txBody>
      </p:sp>
      <p:sp>
        <p:nvSpPr>
          <p:cNvPr id="4" name="Rectangle 3"/>
          <p:cNvSpPr/>
          <p:nvPr/>
        </p:nvSpPr>
        <p:spPr>
          <a:xfrm>
            <a:off x="1691680" y="2407449"/>
            <a:ext cx="54006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rgbClr val="C00000"/>
                </a:solidFill>
                <a:latin typeface="Courier New" pitchFamily="49" charset="0"/>
                <a:cs typeface="Courier New" pitchFamily="49" charset="0"/>
              </a:rPr>
              <a:t>article, aside, details, </a:t>
            </a:r>
            <a:r>
              <a:rPr lang="en-US" sz="1400" b="1" dirty="0" err="1">
                <a:solidFill>
                  <a:srgbClr val="C00000"/>
                </a:solidFill>
                <a:latin typeface="Courier New" pitchFamily="49" charset="0"/>
                <a:cs typeface="Courier New" pitchFamily="49" charset="0"/>
              </a:rPr>
              <a:t>figcaption</a:t>
            </a:r>
            <a:r>
              <a:rPr lang="en-US" sz="1400" b="1" dirty="0">
                <a:solidFill>
                  <a:srgbClr val="C00000"/>
                </a:solidFill>
                <a:latin typeface="Courier New" pitchFamily="49" charset="0"/>
                <a:cs typeface="Courier New" pitchFamily="49" charset="0"/>
              </a:rPr>
              <a:t>, figure, </a:t>
            </a:r>
          </a:p>
          <a:p>
            <a:r>
              <a:rPr lang="en-US" sz="1400" b="1" dirty="0">
                <a:solidFill>
                  <a:srgbClr val="C00000"/>
                </a:solidFill>
                <a:latin typeface="Courier New" pitchFamily="49" charset="0"/>
                <a:cs typeface="Courier New" pitchFamily="49" charset="0"/>
              </a:rPr>
              <a:t>footer, header, </a:t>
            </a:r>
            <a:r>
              <a:rPr lang="en-US" sz="1400" b="1" dirty="0" err="1">
                <a:solidFill>
                  <a:srgbClr val="C00000"/>
                </a:solidFill>
                <a:latin typeface="Courier New" pitchFamily="49" charset="0"/>
                <a:cs typeface="Courier New" pitchFamily="49" charset="0"/>
              </a:rPr>
              <a:t>hgroup</a:t>
            </a:r>
            <a:r>
              <a:rPr lang="en-US" sz="1400" b="1" dirty="0">
                <a:solidFill>
                  <a:srgbClr val="C00000"/>
                </a:solidFill>
                <a:latin typeface="Courier New" pitchFamily="49" charset="0"/>
                <a:cs typeface="Courier New" pitchFamily="49" charset="0"/>
              </a:rPr>
              <a:t>, menu, </a:t>
            </a:r>
            <a:r>
              <a:rPr lang="en-US" sz="1400" b="1" dirty="0" err="1">
                <a:solidFill>
                  <a:srgbClr val="C00000"/>
                </a:solidFill>
                <a:latin typeface="Courier New" pitchFamily="49" charset="0"/>
                <a:cs typeface="Courier New" pitchFamily="49" charset="0"/>
              </a:rPr>
              <a:t>nav</a:t>
            </a:r>
            <a:r>
              <a:rPr lang="en-US" sz="1400" b="1" dirty="0">
                <a:solidFill>
                  <a:srgbClr val="C00000"/>
                </a:solidFill>
                <a:latin typeface="Courier New" pitchFamily="49" charset="0"/>
                <a:cs typeface="Courier New" pitchFamily="49" charset="0"/>
              </a:rPr>
              <a:t>, section</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display</a:t>
            </a:r>
            <a:r>
              <a:rPr lang="en-US" sz="1400" b="1" dirty="0" smtClean="0">
                <a:solidFill>
                  <a:schemeClr val="tx1"/>
                </a:solidFill>
                <a:latin typeface="Courier New" pitchFamily="49" charset="0"/>
                <a:cs typeface="Courier New" pitchFamily="49" charset="0"/>
              </a:rPr>
              <a:t>: block; </a:t>
            </a:r>
          </a:p>
          <a:p>
            <a:r>
              <a:rPr lang="en-US" sz="1400" b="1" dirty="0" smtClean="0">
                <a:solidFill>
                  <a:schemeClr val="tx1"/>
                </a:solidFill>
                <a:latin typeface="Courier New" pitchFamily="49" charset="0"/>
                <a:cs typeface="Courier New" pitchFamily="49" charset="0"/>
              </a:rPr>
              <a:t>}</a:t>
            </a:r>
          </a:p>
        </p:txBody>
      </p:sp>
      <p:sp>
        <p:nvSpPr>
          <p:cNvPr id="5" name="TextBox 4"/>
          <p:cNvSpPr txBox="1"/>
          <p:nvPr/>
        </p:nvSpPr>
        <p:spPr>
          <a:xfrm>
            <a:off x="611560" y="1417340"/>
            <a:ext cx="8129085" cy="646331"/>
          </a:xfrm>
          <a:prstGeom prst="rect">
            <a:avLst/>
          </a:prstGeom>
          <a:noFill/>
        </p:spPr>
        <p:txBody>
          <a:bodyPr wrap="none" rtlCol="0">
            <a:spAutoFit/>
          </a:bodyPr>
          <a:lstStyle/>
          <a:p>
            <a:r>
              <a:rPr lang="sv-SE" dirty="0" smtClean="0">
                <a:latin typeface="Minya Nouvelle" pitchFamily="2" charset="0"/>
              </a:rPr>
              <a:t>Se till att de nya taggarna presenteras som blockelement i alla webbläsare,</a:t>
            </a:r>
          </a:p>
          <a:p>
            <a:r>
              <a:rPr lang="sv-SE" dirty="0" smtClean="0">
                <a:latin typeface="Minya Nouvelle" pitchFamily="2" charset="0"/>
              </a:rPr>
              <a:t>även webbläsare som inte stödjer taggarna.</a:t>
            </a:r>
          </a:p>
        </p:txBody>
      </p:sp>
      <p:sp>
        <p:nvSpPr>
          <p:cNvPr id="6" name="TextBox 5"/>
          <p:cNvSpPr txBox="1"/>
          <p:nvPr/>
        </p:nvSpPr>
        <p:spPr>
          <a:xfrm>
            <a:off x="179512" y="4873724"/>
            <a:ext cx="7416824" cy="646331"/>
          </a:xfrm>
          <a:prstGeom prst="rect">
            <a:avLst/>
          </a:prstGeom>
          <a:noFill/>
        </p:spPr>
        <p:txBody>
          <a:bodyPr wrap="square" rtlCol="0">
            <a:spAutoFit/>
          </a:bodyPr>
          <a:lstStyle/>
          <a:p>
            <a:r>
              <a:rPr lang="sv-SE" dirty="0" smtClean="0">
                <a:latin typeface="Minya Nouvelle" pitchFamily="2" charset="0"/>
              </a:rPr>
              <a:t>Använder du exempelvis Meyers </a:t>
            </a:r>
            <a:r>
              <a:rPr lang="sv-SE" dirty="0" err="1" smtClean="0">
                <a:latin typeface="Minya Nouvelle" pitchFamily="2" charset="0"/>
              </a:rPr>
              <a:t>reset</a:t>
            </a:r>
            <a:r>
              <a:rPr lang="sv-SE" dirty="0" smtClean="0">
                <a:latin typeface="Minya Nouvelle" pitchFamily="2" charset="0"/>
              </a:rPr>
              <a:t> CSS eller html5boilerplate så görs detta där. </a:t>
            </a:r>
          </a:p>
        </p:txBody>
      </p:sp>
    </p:spTree>
    <p:extLst>
      <p:ext uri="{BB962C8B-B14F-4D97-AF65-F5344CB8AC3E}">
        <p14:creationId xmlns:p14="http://schemas.microsoft.com/office/powerpoint/2010/main" val="34608208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IE-fix</a:t>
            </a:r>
            <a:endParaRPr lang="sv-SE" dirty="0"/>
          </a:p>
        </p:txBody>
      </p:sp>
      <p:grpSp>
        <p:nvGrpSpPr>
          <p:cNvPr id="4" name="Group 3"/>
          <p:cNvGrpSpPr/>
          <p:nvPr/>
        </p:nvGrpSpPr>
        <p:grpSpPr>
          <a:xfrm>
            <a:off x="6732240" y="2137420"/>
            <a:ext cx="2016224" cy="2231007"/>
            <a:chOff x="6732240" y="1301860"/>
            <a:chExt cx="2016224" cy="2231007"/>
          </a:xfrm>
        </p:grpSpPr>
        <p:pic>
          <p:nvPicPr>
            <p:cNvPr id="5"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basic_foundation\48x48\shadow\sign_w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32240" y="2209428"/>
              <a:ext cx="2016224" cy="1323439"/>
            </a:xfrm>
            <a:prstGeom prst="rect">
              <a:avLst/>
            </a:prstGeom>
            <a:noFill/>
          </p:spPr>
          <p:txBody>
            <a:bodyPr wrap="square" rtlCol="0">
              <a:spAutoFit/>
            </a:bodyPr>
            <a:lstStyle/>
            <a:p>
              <a:pPr algn="ctr"/>
              <a:r>
                <a:rPr lang="sv-SE" sz="1600" dirty="0" smtClean="0">
                  <a:latin typeface="Minya Nouvelle" pitchFamily="2" charset="0"/>
                </a:rPr>
                <a:t>Detta fix behövs för IE8 och lägre. </a:t>
              </a:r>
            </a:p>
            <a:p>
              <a:pPr algn="ctr"/>
              <a:endParaRPr lang="sv-SE" sz="1600" dirty="0">
                <a:latin typeface="Minya Nouvelle" pitchFamily="2" charset="0"/>
              </a:endParaRPr>
            </a:p>
            <a:p>
              <a:pPr algn="ctr"/>
              <a:r>
                <a:rPr lang="sv-SE" sz="1600" dirty="0" smtClean="0">
                  <a:latin typeface="Minya Nouvelle" pitchFamily="2" charset="0"/>
                </a:rPr>
                <a:t>IE9 har stöd för de nya taggarna</a:t>
              </a:r>
            </a:p>
          </p:txBody>
        </p:sp>
      </p:grpSp>
      <p:sp>
        <p:nvSpPr>
          <p:cNvPr id="8" name="Rectangle 7"/>
          <p:cNvSpPr/>
          <p:nvPr/>
        </p:nvSpPr>
        <p:spPr>
          <a:xfrm>
            <a:off x="1187624" y="1777380"/>
            <a:ext cx="4824536" cy="227754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&lt;script&gt;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document</a:t>
            </a:r>
            <a:r>
              <a:rPr lang="en-US" sz="1200" b="1" dirty="0" err="1" smtClean="0">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("header");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("footer");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("article");</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("section");</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nav</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("aside");</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("address");</a:t>
            </a:r>
          </a:p>
          <a:p>
            <a:r>
              <a:rPr lang="en-US" sz="1200" b="1" dirty="0" smtClean="0">
                <a:solidFill>
                  <a:srgbClr val="0070C0"/>
                </a:solidFill>
                <a:latin typeface="Courier New" pitchFamily="49" charset="0"/>
                <a:cs typeface="Courier New" pitchFamily="49" charset="0"/>
              </a:rPr>
              <a:t>&lt;/script&gt;</a:t>
            </a:r>
          </a:p>
          <a:p>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9" name="TextBox 8"/>
          <p:cNvSpPr txBox="1"/>
          <p:nvPr/>
        </p:nvSpPr>
        <p:spPr>
          <a:xfrm>
            <a:off x="1115616" y="1417340"/>
            <a:ext cx="3770584" cy="369332"/>
          </a:xfrm>
          <a:prstGeom prst="rect">
            <a:avLst/>
          </a:prstGeom>
          <a:noFill/>
        </p:spPr>
        <p:txBody>
          <a:bodyPr wrap="none" rtlCol="0">
            <a:spAutoFit/>
          </a:bodyPr>
          <a:lstStyle/>
          <a:p>
            <a:r>
              <a:rPr lang="sv-SE" dirty="0" smtClean="0">
                <a:latin typeface="Minya Nouvelle" pitchFamily="2" charset="0"/>
              </a:rPr>
              <a:t>Javascriptet läggs i &lt;</a:t>
            </a:r>
            <a:r>
              <a:rPr lang="sv-SE" dirty="0" err="1" smtClean="0">
                <a:latin typeface="Minya Nouvelle" pitchFamily="2" charset="0"/>
              </a:rPr>
              <a:t>head</a:t>
            </a:r>
            <a:r>
              <a:rPr lang="sv-SE" dirty="0" smtClean="0">
                <a:latin typeface="Minya Nouvelle" pitchFamily="2" charset="0"/>
              </a:rPr>
              <a:t>&gt;-taggen:</a:t>
            </a:r>
          </a:p>
        </p:txBody>
      </p:sp>
      <p:sp>
        <p:nvSpPr>
          <p:cNvPr id="10" name="TextBox 9"/>
          <p:cNvSpPr txBox="1"/>
          <p:nvPr/>
        </p:nvSpPr>
        <p:spPr>
          <a:xfrm>
            <a:off x="179512" y="4875465"/>
            <a:ext cx="8136904" cy="646331"/>
          </a:xfrm>
          <a:prstGeom prst="rect">
            <a:avLst/>
          </a:prstGeom>
          <a:noFill/>
        </p:spPr>
        <p:txBody>
          <a:bodyPr wrap="square" rtlCol="0">
            <a:spAutoFit/>
          </a:bodyPr>
          <a:lstStyle/>
          <a:p>
            <a:r>
              <a:rPr lang="sv-SE" dirty="0" smtClean="0">
                <a:latin typeface="Minya Nouvelle" pitchFamily="2" charset="0"/>
              </a:rPr>
              <a:t>Om du använder javascriptbiblioteket </a:t>
            </a:r>
            <a:r>
              <a:rPr lang="sv-SE" dirty="0" err="1" smtClean="0">
                <a:latin typeface="Minya Nouvelle" pitchFamily="2" charset="0"/>
              </a:rPr>
              <a:t>modernizr</a:t>
            </a:r>
            <a:r>
              <a:rPr lang="sv-SE" dirty="0" smtClean="0">
                <a:latin typeface="Minya Nouvelle" pitchFamily="2" charset="0"/>
              </a:rPr>
              <a:t> så görs detta där. HTML5boilerplate använder </a:t>
            </a:r>
            <a:r>
              <a:rPr lang="sv-SE" dirty="0" err="1" smtClean="0">
                <a:latin typeface="Minya Nouvelle" pitchFamily="2" charset="0"/>
              </a:rPr>
              <a:t>modernizr</a:t>
            </a:r>
            <a:r>
              <a:rPr lang="sv-SE" dirty="0" smtClean="0">
                <a:latin typeface="Minya Nouvelle" pitchFamily="2" charset="0"/>
              </a:rPr>
              <a:t>.</a:t>
            </a:r>
          </a:p>
        </p:txBody>
      </p:sp>
    </p:spTree>
    <p:extLst>
      <p:ext uri="{BB962C8B-B14F-4D97-AF65-F5344CB8AC3E}">
        <p14:creationId xmlns:p14="http://schemas.microsoft.com/office/powerpoint/2010/main" val="1082735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F02 – En första sida</a:t>
            </a:r>
            <a:endParaRPr lang="sv-SE" b="1" dirty="0"/>
          </a:p>
        </p:txBody>
      </p:sp>
      <p:sp>
        <p:nvSpPr>
          <p:cNvPr id="15" name="TextBox 14"/>
          <p:cNvSpPr txBox="1"/>
          <p:nvPr/>
        </p:nvSpPr>
        <p:spPr>
          <a:xfrm>
            <a:off x="395536" y="1201316"/>
            <a:ext cx="4414991" cy="954107"/>
          </a:xfrm>
          <a:prstGeom prst="rect">
            <a:avLst/>
          </a:prstGeom>
          <a:noFill/>
        </p:spPr>
        <p:txBody>
          <a:bodyPr wrap="none" rtlCol="0">
            <a:spAutoFit/>
          </a:bodyPr>
          <a:lstStyle/>
          <a:p>
            <a:r>
              <a:rPr lang="sv-SE" sz="2800" b="1" dirty="0" smtClean="0">
                <a:latin typeface="Minya Nouvelle" pitchFamily="2" charset="0"/>
              </a:rPr>
              <a:t>Föreläsning 2, HT2011</a:t>
            </a:r>
          </a:p>
          <a:p>
            <a:r>
              <a:rPr lang="sv-SE" sz="2800" dirty="0" smtClean="0">
                <a:latin typeface="Minya Nouvelle" pitchFamily="2" charset="0"/>
              </a:rPr>
              <a:t>En första sida med HTML</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1462150016"/>
      </p:ext>
    </p:extLst>
  </p:cSld>
  <p:clrMapOvr>
    <a:masterClrMapping/>
  </p:clrMapOvr>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a:t>
            </a:r>
            <a:endParaRPr lang="sv-SE" dirty="0"/>
          </a:p>
        </p:txBody>
      </p:sp>
      <p:sp>
        <p:nvSpPr>
          <p:cNvPr id="4" name="Rectangle 3"/>
          <p:cNvSpPr/>
          <p:nvPr/>
        </p:nvSpPr>
        <p:spPr>
          <a:xfrm>
            <a:off x="670966" y="2056039"/>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5" name="Rectangle 4"/>
          <p:cNvSpPr/>
          <p:nvPr/>
        </p:nvSpPr>
        <p:spPr>
          <a:xfrm>
            <a:off x="7086352" y="2078037"/>
            <a:ext cx="576064" cy="14204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6" name="Rectangle 5"/>
          <p:cNvSpPr/>
          <p:nvPr/>
        </p:nvSpPr>
        <p:spPr>
          <a:xfrm>
            <a:off x="3452582" y="2351107"/>
            <a:ext cx="125083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7" name="TextBox 6"/>
          <p:cNvSpPr txBox="1"/>
          <p:nvPr/>
        </p:nvSpPr>
        <p:spPr>
          <a:xfrm>
            <a:off x="632328" y="2008996"/>
            <a:ext cx="7776864" cy="900246"/>
          </a:xfrm>
          <a:prstGeom prst="rect">
            <a:avLst/>
          </a:prstGeom>
          <a:noFill/>
        </p:spPr>
        <p:txBody>
          <a:bodyPr wrap="square" rtlCol="0">
            <a:spAutoFit/>
          </a:bodyPr>
          <a:lstStyle/>
          <a:p>
            <a:r>
              <a:rPr lang="sv-SE" sz="1050" dirty="0" err="1">
                <a:latin typeface="Verdana" pitchFamily="34" charset="0"/>
                <a:ea typeface="Verdana" pitchFamily="34" charset="0"/>
                <a:cs typeface="Verdana" pitchFamily="34" charset="0"/>
              </a:rPr>
              <a:t>Lorem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ipsum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dolor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elit. In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auctor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i="1"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condimentum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Donec</a:t>
            </a:r>
            <a:r>
              <a:rPr lang="sv-SE" sz="1050" dirty="0">
                <a:latin typeface="Verdana" pitchFamily="34" charset="0"/>
                <a:ea typeface="Verdana" pitchFamily="34" charset="0"/>
                <a:cs typeface="Verdana" pitchFamily="34" charset="0"/>
              </a:rPr>
              <a:t> ut </a:t>
            </a:r>
            <a:r>
              <a:rPr lang="sv-SE" sz="1050" dirty="0" err="1">
                <a:latin typeface="Verdana" pitchFamily="34" charset="0"/>
                <a:ea typeface="Verdana" pitchFamily="34" charset="0"/>
                <a:cs typeface="Verdana" pitchFamily="34" charset="0"/>
              </a:rPr>
              <a:t>nisi</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a vitae </a:t>
            </a:r>
            <a:r>
              <a:rPr lang="sv-SE" sz="1050" dirty="0" err="1">
                <a:latin typeface="Verdana" pitchFamily="34" charset="0"/>
                <a:ea typeface="Verdana" pitchFamily="34" charset="0"/>
                <a:cs typeface="Verdana" pitchFamily="34" charset="0"/>
              </a:rPr>
              <a:t>velit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mauris</a:t>
            </a:r>
            <a:r>
              <a:rPr lang="sv-SE" sz="1050" dirty="0">
                <a:latin typeface="Verdana" pitchFamily="34" charset="0"/>
                <a:ea typeface="Verdana" pitchFamily="34" charset="0"/>
                <a:cs typeface="Verdana" pitchFamily="34" charset="0"/>
              </a:rPr>
              <a:t> est, </a:t>
            </a:r>
            <a:r>
              <a:rPr lang="sv-SE" sz="1050" dirty="0" err="1">
                <a:latin typeface="Verdana" pitchFamily="34" charset="0"/>
                <a:ea typeface="Verdana" pitchFamily="34" charset="0"/>
                <a:cs typeface="Verdana" pitchFamily="34" charset="0"/>
              </a:rPr>
              <a:t>blandit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mollis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quis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Ut at ante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nisl</a:t>
            </a:r>
            <a:r>
              <a:rPr lang="sv-SE" sz="1050"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volutpat</a:t>
            </a:r>
            <a:r>
              <a:rPr lang="sv-SE" sz="1050" b="1"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cursus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Praesent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a:latin typeface="Verdana" pitchFamily="34" charset="0"/>
                <a:ea typeface="Verdana" pitchFamily="34" charset="0"/>
                <a:cs typeface="Verdana" pitchFamily="34" charset="0"/>
              </a:rPr>
              <a:t>orci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fringilla</a:t>
            </a:r>
            <a:r>
              <a:rPr lang="sv-SE" sz="1050" dirty="0">
                <a:latin typeface="Verdana" pitchFamily="34" charset="0"/>
                <a:ea typeface="Verdana" pitchFamily="34" charset="0"/>
                <a:cs typeface="Verdana" pitchFamily="34" charset="0"/>
              </a:rPr>
              <a:t> porta </a:t>
            </a:r>
            <a:r>
              <a:rPr lang="sv-SE" sz="1050" dirty="0" err="1">
                <a:latin typeface="Verdana" pitchFamily="34" charset="0"/>
                <a:ea typeface="Verdana" pitchFamily="34" charset="0"/>
                <a:cs typeface="Verdana" pitchFamily="34" charset="0"/>
              </a:rPr>
              <a:t>augue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hendrerit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Proin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interdum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smtClean="0">
                <a:latin typeface="Verdana" pitchFamily="34" charset="0"/>
                <a:ea typeface="Verdana" pitchFamily="34" charset="0"/>
                <a:cs typeface="Verdana" pitchFamily="34" charset="0"/>
              </a:rPr>
              <a:t>semper</a:t>
            </a:r>
            <a:r>
              <a:rPr lang="sv-SE" sz="1050" dirty="0" smtClean="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purus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metus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dapibus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nibh</a:t>
            </a:r>
            <a:r>
              <a:rPr lang="sv-SE" sz="1050" dirty="0">
                <a:latin typeface="Verdana" pitchFamily="34" charset="0"/>
                <a:ea typeface="Verdana" pitchFamily="34" charset="0"/>
                <a:cs typeface="Verdana" pitchFamily="34" charset="0"/>
              </a:rPr>
              <a:t>, vitae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accumsan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smtClean="0">
                <a:latin typeface="Verdana" pitchFamily="34" charset="0"/>
                <a:ea typeface="Verdana" pitchFamily="34" charset="0"/>
                <a:cs typeface="Verdana" pitchFamily="34" charset="0"/>
              </a:rPr>
              <a:t>risus</a:t>
            </a:r>
            <a:r>
              <a:rPr lang="sv-SE" sz="1050" dirty="0" smtClean="0">
                <a:latin typeface="Verdana" pitchFamily="34" charset="0"/>
                <a:ea typeface="Verdana" pitchFamily="34" charset="0"/>
                <a:cs typeface="Verdana" pitchFamily="34" charset="0"/>
              </a:rPr>
              <a:t>.</a:t>
            </a:r>
          </a:p>
        </p:txBody>
      </p:sp>
      <p:sp>
        <p:nvSpPr>
          <p:cNvPr id="9" name="TextBox 8"/>
          <p:cNvSpPr txBox="1"/>
          <p:nvPr/>
        </p:nvSpPr>
        <p:spPr>
          <a:xfrm>
            <a:off x="7788199" y="1201316"/>
            <a:ext cx="816249" cy="369332"/>
          </a:xfrm>
          <a:prstGeom prst="rect">
            <a:avLst/>
          </a:prstGeom>
          <a:noFill/>
        </p:spPr>
        <p:txBody>
          <a:bodyPr wrap="none" rtlCol="0">
            <a:spAutoFit/>
          </a:bodyPr>
          <a:lstStyle/>
          <a:p>
            <a:r>
              <a:rPr lang="sv-SE" dirty="0" err="1" smtClean="0">
                <a:solidFill>
                  <a:srgbClr val="0070C0"/>
                </a:solidFill>
                <a:latin typeface="Minya Nouvelle" pitchFamily="2" charset="0"/>
              </a:rPr>
              <a:t>inline</a:t>
            </a:r>
            <a:endParaRPr lang="sv-SE" dirty="0" smtClean="0">
              <a:solidFill>
                <a:srgbClr val="0070C0"/>
              </a:solidFill>
              <a:latin typeface="Minya Nouvelle" pitchFamily="2" charset="0"/>
            </a:endParaRPr>
          </a:p>
        </p:txBody>
      </p:sp>
      <p:sp>
        <p:nvSpPr>
          <p:cNvPr id="10" name="Freeform 9"/>
          <p:cNvSpPr/>
          <p:nvPr/>
        </p:nvSpPr>
        <p:spPr>
          <a:xfrm>
            <a:off x="7688305" y="1493029"/>
            <a:ext cx="589951" cy="667445"/>
          </a:xfrm>
          <a:custGeom>
            <a:avLst/>
            <a:gdLst>
              <a:gd name="connsiteX0" fmla="*/ 460537 w 589951"/>
              <a:gd name="connsiteY0" fmla="*/ 0 h 667445"/>
              <a:gd name="connsiteX1" fmla="*/ 560654 w 589951"/>
              <a:gd name="connsiteY1" fmla="*/ 340397 h 667445"/>
              <a:gd name="connsiteX2" fmla="*/ 0 w 589951"/>
              <a:gd name="connsiteY2" fmla="*/ 667445 h 667445"/>
            </a:gdLst>
            <a:ahLst/>
            <a:cxnLst>
              <a:cxn ang="0">
                <a:pos x="connsiteX0" y="connsiteY0"/>
              </a:cxn>
              <a:cxn ang="0">
                <a:pos x="connsiteX1" y="connsiteY1"/>
              </a:cxn>
              <a:cxn ang="0">
                <a:pos x="connsiteX2" y="connsiteY2"/>
              </a:cxn>
            </a:cxnLst>
            <a:rect l="l" t="t" r="r" b="b"/>
            <a:pathLst>
              <a:path w="589951" h="667445">
                <a:moveTo>
                  <a:pt x="460537" y="0"/>
                </a:moveTo>
                <a:cubicBezTo>
                  <a:pt x="548973" y="114578"/>
                  <a:pt x="637410" y="229156"/>
                  <a:pt x="560654" y="340397"/>
                </a:cubicBezTo>
                <a:cubicBezTo>
                  <a:pt x="483898" y="451638"/>
                  <a:pt x="241949" y="559541"/>
                  <a:pt x="0" y="667445"/>
                </a:cubicBezTo>
              </a:path>
            </a:pathLst>
          </a:cu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Freeform 10"/>
          <p:cNvSpPr/>
          <p:nvPr/>
        </p:nvSpPr>
        <p:spPr>
          <a:xfrm rot="1071898">
            <a:off x="833910" y="1541987"/>
            <a:ext cx="1047889" cy="288104"/>
          </a:xfrm>
          <a:custGeom>
            <a:avLst/>
            <a:gdLst>
              <a:gd name="connsiteX0" fmla="*/ 0 w 1047889"/>
              <a:gd name="connsiteY0" fmla="*/ 208010 h 288104"/>
              <a:gd name="connsiteX1" fmla="*/ 600700 w 1047889"/>
              <a:gd name="connsiteY1" fmla="*/ 1102 h 288104"/>
              <a:gd name="connsiteX2" fmla="*/ 1047889 w 1047889"/>
              <a:gd name="connsiteY2" fmla="*/ 288104 h 288104"/>
            </a:gdLst>
            <a:ahLst/>
            <a:cxnLst>
              <a:cxn ang="0">
                <a:pos x="connsiteX0" y="connsiteY0"/>
              </a:cxn>
              <a:cxn ang="0">
                <a:pos x="connsiteX1" y="connsiteY1"/>
              </a:cxn>
              <a:cxn ang="0">
                <a:pos x="connsiteX2" y="connsiteY2"/>
              </a:cxn>
            </a:cxnLst>
            <a:rect l="l" t="t" r="r" b="b"/>
            <a:pathLst>
              <a:path w="1047889" h="288104">
                <a:moveTo>
                  <a:pt x="0" y="208010"/>
                </a:moveTo>
                <a:cubicBezTo>
                  <a:pt x="213026" y="97881"/>
                  <a:pt x="426052" y="-12247"/>
                  <a:pt x="600700" y="1102"/>
                </a:cubicBezTo>
                <a:cubicBezTo>
                  <a:pt x="775348" y="14451"/>
                  <a:pt x="911618" y="151277"/>
                  <a:pt x="1047889" y="288104"/>
                </a:cubicBezTo>
              </a:path>
            </a:pathLst>
          </a:cu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431702" y="1210025"/>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13" name="TextBox 12"/>
          <p:cNvSpPr txBox="1"/>
          <p:nvPr/>
        </p:nvSpPr>
        <p:spPr>
          <a:xfrm>
            <a:off x="1168128" y="3073524"/>
            <a:ext cx="1154483" cy="1477328"/>
          </a:xfrm>
          <a:prstGeom prst="rect">
            <a:avLst/>
          </a:prstGeom>
          <a:noFill/>
        </p:spPr>
        <p:txBody>
          <a:bodyPr wrap="none" rtlCol="0">
            <a:spAutoFit/>
          </a:bodyPr>
          <a:lstStyle/>
          <a:p>
            <a:r>
              <a:rPr lang="sv-SE" b="1" dirty="0" smtClean="0">
                <a:solidFill>
                  <a:srgbClr val="FF0000"/>
                </a:solidFill>
                <a:latin typeface="Minya Nouvelle" pitchFamily="2" charset="0"/>
              </a:rPr>
              <a:t>div</a:t>
            </a:r>
          </a:p>
          <a:p>
            <a:r>
              <a:rPr lang="sv-SE" b="1" dirty="0" smtClean="0">
                <a:solidFill>
                  <a:srgbClr val="FF0000"/>
                </a:solidFill>
                <a:latin typeface="Minya Nouvelle" pitchFamily="2" charset="0"/>
              </a:rPr>
              <a:t>h1-h6</a:t>
            </a:r>
          </a:p>
          <a:p>
            <a:r>
              <a:rPr lang="sv-SE" b="1" dirty="0" smtClean="0">
                <a:solidFill>
                  <a:srgbClr val="FF0000"/>
                </a:solidFill>
                <a:latin typeface="Minya Nouvelle" pitchFamily="2" charset="0"/>
              </a:rPr>
              <a:t>p</a:t>
            </a:r>
          </a:p>
          <a:p>
            <a:r>
              <a:rPr lang="sv-SE" b="1" dirty="0" err="1" smtClean="0">
                <a:solidFill>
                  <a:srgbClr val="FF0000"/>
                </a:solidFill>
                <a:latin typeface="Minya Nouvelle" pitchFamily="2" charset="0"/>
              </a:rPr>
              <a:t>ul</a:t>
            </a:r>
            <a:r>
              <a:rPr lang="sv-SE" b="1" dirty="0" smtClean="0">
                <a:solidFill>
                  <a:srgbClr val="FF0000"/>
                </a:solidFill>
                <a:latin typeface="Minya Nouvelle" pitchFamily="2" charset="0"/>
              </a:rPr>
              <a:t>, </a:t>
            </a:r>
            <a:r>
              <a:rPr lang="sv-SE" b="1" dirty="0" err="1" smtClean="0">
                <a:solidFill>
                  <a:srgbClr val="FF0000"/>
                </a:solidFill>
                <a:latin typeface="Minya Nouvelle" pitchFamily="2" charset="0"/>
              </a:rPr>
              <a:t>ol</a:t>
            </a:r>
            <a:r>
              <a:rPr lang="sv-SE" b="1" dirty="0" smtClean="0">
                <a:solidFill>
                  <a:srgbClr val="FF0000"/>
                </a:solidFill>
                <a:latin typeface="Minya Nouvelle" pitchFamily="2" charset="0"/>
              </a:rPr>
              <a:t>, dl</a:t>
            </a:r>
          </a:p>
          <a:p>
            <a:r>
              <a:rPr lang="sv-SE" b="1" dirty="0" smtClean="0">
                <a:solidFill>
                  <a:srgbClr val="FF0000"/>
                </a:solidFill>
                <a:latin typeface="Minya Nouvelle" pitchFamily="2" charset="0"/>
              </a:rPr>
              <a:t>...</a:t>
            </a:r>
          </a:p>
        </p:txBody>
      </p:sp>
      <p:sp>
        <p:nvSpPr>
          <p:cNvPr id="14" name="TextBox 13"/>
          <p:cNvSpPr txBox="1"/>
          <p:nvPr/>
        </p:nvSpPr>
        <p:spPr>
          <a:xfrm>
            <a:off x="5940152" y="3073524"/>
            <a:ext cx="1385316" cy="1477328"/>
          </a:xfrm>
          <a:prstGeom prst="rect">
            <a:avLst/>
          </a:prstGeom>
          <a:noFill/>
        </p:spPr>
        <p:txBody>
          <a:bodyPr wrap="none" rtlCol="0">
            <a:spAutoFit/>
          </a:bodyPr>
          <a:lstStyle/>
          <a:p>
            <a:r>
              <a:rPr lang="sv-SE" b="1" dirty="0" err="1" smtClean="0">
                <a:solidFill>
                  <a:srgbClr val="0070C0"/>
                </a:solidFill>
                <a:latin typeface="Minya Nouvelle" pitchFamily="2" charset="0"/>
              </a:rPr>
              <a:t>img</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a:t>
            </a:r>
          </a:p>
          <a:p>
            <a:r>
              <a:rPr lang="sv-SE" b="1" dirty="0" smtClean="0">
                <a:solidFill>
                  <a:srgbClr val="0070C0"/>
                </a:solidFill>
                <a:latin typeface="Minya Nouvelle" pitchFamily="2" charset="0"/>
              </a:rPr>
              <a:t>b, i</a:t>
            </a:r>
          </a:p>
          <a:p>
            <a:r>
              <a:rPr lang="sv-SE" b="1" dirty="0" smtClean="0">
                <a:solidFill>
                  <a:srgbClr val="0070C0"/>
                </a:solidFill>
                <a:latin typeface="Minya Nouvelle" pitchFamily="2" charset="0"/>
              </a:rPr>
              <a:t>strong, </a:t>
            </a:r>
            <a:r>
              <a:rPr lang="sv-SE" b="1" dirty="0" err="1" smtClean="0">
                <a:solidFill>
                  <a:srgbClr val="0070C0"/>
                </a:solidFill>
                <a:latin typeface="Minya Nouvelle" pitchFamily="2" charset="0"/>
              </a:rPr>
              <a:t>em</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t>
            </a:r>
          </a:p>
        </p:txBody>
      </p:sp>
    </p:spTree>
    <p:extLst>
      <p:ext uri="{BB962C8B-B14F-4D97-AF65-F5344CB8AC3E}">
        <p14:creationId xmlns:p14="http://schemas.microsoft.com/office/powerpoint/2010/main" val="2025873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176130" name="Picture 2" descr="S:\dfm\info\icons\v-collections\v_collections_png\basic_foundation\256x256\shadow\bullet_square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27317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6134" name="Picture 6" descr="S:\dfm\info\icons\v-collections\v_collections_png\basic_foundation\128x128\shadow\bullet_square_glass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99833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76132" name="Picture 4" descr="S:\dfm\info\icons\v-collections\v_collections_png\basic_foundation\256x256\shadow\bullet_square_glass_r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21071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10783"/>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b="1" dirty="0"/>
              <a:t>Metadata </a:t>
            </a:r>
            <a:r>
              <a:rPr lang="sv-SE" b="1" dirty="0" err="1"/>
              <a:t>content</a:t>
            </a:r>
            <a:endParaRPr lang="sv-SE" b="1"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56135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37995" y="4427487"/>
            <a:ext cx="338437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smtClean="0">
                <a:latin typeface="Minya Nouvelle" pitchFamily="2" charset="0"/>
              </a:rPr>
              <a:t>base</a:t>
            </a:r>
            <a:r>
              <a:rPr lang="sv-SE" dirty="0" smtClean="0">
                <a:latin typeface="Minya Nouvelle" pitchFamily="2" charset="0"/>
              </a:rPr>
              <a:t> </a:t>
            </a:r>
            <a:r>
              <a:rPr lang="sv-SE" dirty="0" err="1" smtClean="0">
                <a:latin typeface="Minya Nouvelle" pitchFamily="2" charset="0"/>
              </a:rPr>
              <a:t>command</a:t>
            </a:r>
            <a:r>
              <a:rPr lang="sv-SE" dirty="0" smtClean="0">
                <a:latin typeface="Minya Nouvelle" pitchFamily="2" charset="0"/>
              </a:rPr>
              <a:t> </a:t>
            </a:r>
            <a:r>
              <a:rPr lang="sv-SE" dirty="0" err="1" smtClean="0">
                <a:latin typeface="Minya Nouvelle" pitchFamily="2" charset="0"/>
              </a:rPr>
              <a:t>link</a:t>
            </a:r>
            <a:r>
              <a:rPr lang="sv-SE" dirty="0" smtClean="0">
                <a:latin typeface="Minya Nouvelle" pitchFamily="2" charset="0"/>
              </a:rPr>
              <a:t> meta </a:t>
            </a:r>
            <a:r>
              <a:rPr lang="sv-SE" dirty="0" err="1" smtClean="0">
                <a:latin typeface="Minya Nouvelle" pitchFamily="2" charset="0"/>
              </a:rPr>
              <a:t>noscript</a:t>
            </a:r>
            <a:r>
              <a:rPr lang="sv-SE" dirty="0" smtClean="0">
                <a:latin typeface="Minya Nouvelle" pitchFamily="2" charset="0"/>
              </a:rPr>
              <a:t> script style </a:t>
            </a:r>
            <a:r>
              <a:rPr lang="sv-SE" dirty="0" err="1" smtClean="0">
                <a:latin typeface="Minya Nouvelle" pitchFamily="2" charset="0"/>
              </a:rPr>
              <a:t>title</a:t>
            </a:r>
            <a:endParaRPr lang="sv-SE" dirty="0" smtClean="0">
              <a:latin typeface="Minya Nouvelle" pitchFamily="2" charset="0"/>
            </a:endParaRPr>
          </a:p>
        </p:txBody>
      </p:sp>
      <p:sp>
        <p:nvSpPr>
          <p:cNvPr id="10" name="Rectangle 9"/>
          <p:cNvSpPr/>
          <p:nvPr/>
        </p:nvSpPr>
        <p:spPr>
          <a:xfrm>
            <a:off x="4103948" y="1705372"/>
            <a:ext cx="4572000" cy="1754326"/>
          </a:xfrm>
          <a:prstGeom prst="rect">
            <a:avLst/>
          </a:prstGeom>
        </p:spPr>
        <p:txBody>
          <a:bodyPr>
            <a:spAutoFit/>
          </a:bodyPr>
          <a:lstStyle/>
          <a:p>
            <a:r>
              <a:rPr lang="en-US" dirty="0" smtClean="0">
                <a:latin typeface="Minya Nouvelle" charset="0"/>
              </a:rPr>
              <a:t>Metadata </a:t>
            </a:r>
            <a:r>
              <a:rPr lang="en-US" dirty="0">
                <a:latin typeface="Minya Nouvelle" charset="0"/>
              </a:rPr>
              <a:t>content is content that sets up the presentation or behavior of the rest of the content, or that sets up the relationship of the document with other documents, or that conveys other "out of band" information</a:t>
            </a:r>
            <a:r>
              <a:rPr lang="en-US" dirty="0" smtClean="0">
                <a:latin typeface="Minya Nouvelle" charset="0"/>
              </a:rPr>
              <a:t>.</a:t>
            </a:r>
            <a:endParaRPr lang="sv-SE" dirty="0">
              <a:latin typeface="Minya Nouvelle" charset="0"/>
            </a:endParaRPr>
          </a:p>
        </p:txBody>
      </p:sp>
      <p:sp>
        <p:nvSpPr>
          <p:cNvPr id="11" name="TextBox 10"/>
          <p:cNvSpPr txBox="1"/>
          <p:nvPr/>
        </p:nvSpPr>
        <p:spPr>
          <a:xfrm>
            <a:off x="3820380" y="1489348"/>
            <a:ext cx="463588" cy="923330"/>
          </a:xfrm>
          <a:prstGeom prst="rect">
            <a:avLst/>
          </a:prstGeom>
          <a:noFill/>
        </p:spPr>
        <p:txBody>
          <a:bodyPr wrap="none" rtlCol="0">
            <a:spAutoFit/>
          </a:bodyPr>
          <a:lstStyle/>
          <a:p>
            <a:r>
              <a:rPr lang="sv-SE" sz="5400" b="1" dirty="0" smtClean="0">
                <a:latin typeface="Minya Nouvelle" pitchFamily="2" charset="0"/>
              </a:rPr>
              <a:t>"</a:t>
            </a:r>
            <a:endParaRPr lang="sv-SE" b="1" dirty="0" smtClean="0">
              <a:latin typeface="Minya Nouvelle" pitchFamily="2" charset="0"/>
            </a:endParaRPr>
          </a:p>
        </p:txBody>
      </p:sp>
      <p:sp>
        <p:nvSpPr>
          <p:cNvPr id="12" name="TextBox 11"/>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272111059"/>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b="1" dirty="0" err="1"/>
              <a:t>Flow</a:t>
            </a:r>
            <a:r>
              <a:rPr lang="sv-SE" b="1" dirty="0"/>
              <a:t> </a:t>
            </a:r>
            <a:r>
              <a:rPr lang="sv-SE" b="1" dirty="0" err="1"/>
              <a:t>content</a:t>
            </a:r>
            <a:endParaRPr lang="sv-SE" b="1"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sp>
        <p:nvSpPr>
          <p:cNvPr id="4" name="TextBox 3"/>
          <p:cNvSpPr txBox="1"/>
          <p:nvPr/>
        </p:nvSpPr>
        <p:spPr>
          <a:xfrm>
            <a:off x="3851921" y="1129308"/>
            <a:ext cx="4608512" cy="1200329"/>
          </a:xfrm>
          <a:prstGeom prst="rect">
            <a:avLst/>
          </a:prstGeom>
          <a:noFill/>
        </p:spPr>
        <p:txBody>
          <a:bodyPr wrap="square" rtlCol="0">
            <a:spAutoFit/>
          </a:bodyPr>
          <a:lstStyle/>
          <a:p>
            <a:r>
              <a:rPr lang="sv-SE" dirty="0" smtClean="0">
                <a:latin typeface="Minya Nouvelle" pitchFamily="2" charset="0"/>
              </a:rPr>
              <a:t>De flesta element som vi återfinner i </a:t>
            </a:r>
            <a:r>
              <a:rPr lang="sv-SE" dirty="0" err="1" smtClean="0">
                <a:latin typeface="Minya Nouvelle" pitchFamily="2" charset="0"/>
              </a:rPr>
              <a:t>body</a:t>
            </a:r>
            <a:r>
              <a:rPr lang="sv-SE" dirty="0" smtClean="0">
                <a:latin typeface="Minya Nouvelle" pitchFamily="2" charset="0"/>
              </a:rPr>
              <a:t>-taggen.</a:t>
            </a:r>
          </a:p>
          <a:p>
            <a:r>
              <a:rPr lang="sv-SE" dirty="0" smtClean="0">
                <a:latin typeface="Minya Nouvelle" pitchFamily="2" charset="0"/>
              </a:rPr>
              <a:t>Specifikationen talar inte om hur dessa ska presenteras, block eller </a:t>
            </a:r>
            <a:r>
              <a:rPr lang="sv-SE" dirty="0" err="1" smtClean="0">
                <a:latin typeface="Minya Nouvelle" pitchFamily="2" charset="0"/>
              </a:rPr>
              <a:t>inline</a:t>
            </a:r>
            <a:endParaRPr lang="sv-SE" dirty="0" smtClean="0">
              <a:latin typeface="Minya Nouvelle" pitchFamily="2" charset="0"/>
            </a:endParaRPr>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99340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65987" y="2659474"/>
            <a:ext cx="4926493"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a:latin typeface="Minya Nouvelle" pitchFamily="2" charset="0"/>
              </a:rPr>
              <a:t>a </a:t>
            </a:r>
            <a:r>
              <a:rPr lang="sv-SE" dirty="0" err="1">
                <a:latin typeface="Minya Nouvelle" pitchFamily="2" charset="0"/>
              </a:rPr>
              <a:t>abbr</a:t>
            </a:r>
            <a:r>
              <a:rPr lang="sv-SE" dirty="0">
                <a:latin typeface="Minya Nouvelle" pitchFamily="2" charset="0"/>
              </a:rPr>
              <a:t> </a:t>
            </a:r>
            <a:r>
              <a:rPr lang="sv-SE" dirty="0" err="1">
                <a:latin typeface="Minya Nouvelle" pitchFamily="2" charset="0"/>
              </a:rPr>
              <a:t>address</a:t>
            </a:r>
            <a:r>
              <a:rPr lang="sv-SE" dirty="0">
                <a:latin typeface="Minya Nouvelle" pitchFamily="2" charset="0"/>
              </a:rPr>
              <a:t> area </a:t>
            </a:r>
            <a:r>
              <a:rPr lang="sv-SE" dirty="0" err="1" smtClean="0">
                <a:latin typeface="Minya Nouvelle" pitchFamily="2" charset="0"/>
              </a:rPr>
              <a:t>article</a:t>
            </a:r>
            <a:r>
              <a:rPr lang="sv-SE" dirty="0" smtClean="0">
                <a:latin typeface="Minya Nouvelle" pitchFamily="2" charset="0"/>
              </a:rPr>
              <a:t> </a:t>
            </a:r>
            <a:r>
              <a:rPr lang="sv-SE" dirty="0" err="1">
                <a:latin typeface="Minya Nouvelle" pitchFamily="2" charset="0"/>
              </a:rPr>
              <a:t>aside</a:t>
            </a:r>
            <a:r>
              <a:rPr lang="sv-SE" dirty="0">
                <a:latin typeface="Minya Nouvelle" pitchFamily="2" charset="0"/>
              </a:rPr>
              <a:t> audio b </a:t>
            </a:r>
            <a:r>
              <a:rPr lang="sv-SE" dirty="0" err="1">
                <a:latin typeface="Minya Nouvelle" pitchFamily="2" charset="0"/>
              </a:rPr>
              <a:t>bdi</a:t>
            </a:r>
            <a:r>
              <a:rPr lang="sv-SE" dirty="0">
                <a:latin typeface="Minya Nouvelle" pitchFamily="2" charset="0"/>
              </a:rPr>
              <a:t> </a:t>
            </a:r>
            <a:r>
              <a:rPr lang="sv-SE" dirty="0" err="1">
                <a:latin typeface="Minya Nouvelle" pitchFamily="2" charset="0"/>
              </a:rPr>
              <a:t>bdo</a:t>
            </a:r>
            <a:r>
              <a:rPr lang="sv-SE" dirty="0">
                <a:latin typeface="Minya Nouvelle" pitchFamily="2" charset="0"/>
              </a:rPr>
              <a:t> </a:t>
            </a:r>
            <a:r>
              <a:rPr lang="sv-SE" dirty="0" err="1">
                <a:latin typeface="Minya Nouvelle" pitchFamily="2" charset="0"/>
              </a:rPr>
              <a:t>blockquote</a:t>
            </a:r>
            <a:r>
              <a:rPr lang="sv-SE" dirty="0">
                <a:latin typeface="Minya Nouvelle" pitchFamily="2" charset="0"/>
              </a:rPr>
              <a:t> </a:t>
            </a:r>
            <a:r>
              <a:rPr lang="sv-SE" dirty="0" err="1">
                <a:latin typeface="Minya Nouvelle" pitchFamily="2" charset="0"/>
              </a:rPr>
              <a:t>br</a:t>
            </a:r>
            <a:r>
              <a:rPr lang="sv-SE" dirty="0">
                <a:latin typeface="Minya Nouvelle" pitchFamily="2" charset="0"/>
              </a:rPr>
              <a:t> </a:t>
            </a:r>
            <a:r>
              <a:rPr lang="sv-SE" dirty="0" err="1">
                <a:latin typeface="Minya Nouvelle" pitchFamily="2" charset="0"/>
              </a:rPr>
              <a:t>button</a:t>
            </a:r>
            <a:r>
              <a:rPr lang="sv-SE" dirty="0">
                <a:latin typeface="Minya Nouvelle" pitchFamily="2" charset="0"/>
              </a:rPr>
              <a:t> canvas </a:t>
            </a:r>
            <a:r>
              <a:rPr lang="sv-SE" dirty="0" err="1">
                <a:latin typeface="Minya Nouvelle" pitchFamily="2" charset="0"/>
              </a:rPr>
              <a:t>cite</a:t>
            </a:r>
            <a:r>
              <a:rPr lang="sv-SE" dirty="0">
                <a:latin typeface="Minya Nouvelle" pitchFamily="2" charset="0"/>
              </a:rPr>
              <a:t> </a:t>
            </a:r>
            <a:r>
              <a:rPr lang="sv-SE" dirty="0" err="1">
                <a:latin typeface="Minya Nouvelle" pitchFamily="2" charset="0"/>
              </a:rPr>
              <a:t>code</a:t>
            </a:r>
            <a:r>
              <a:rPr lang="sv-SE" dirty="0">
                <a:latin typeface="Minya Nouvelle" pitchFamily="2" charset="0"/>
              </a:rPr>
              <a:t> </a:t>
            </a:r>
            <a:r>
              <a:rPr lang="sv-SE" dirty="0" err="1">
                <a:latin typeface="Minya Nouvelle" pitchFamily="2" charset="0"/>
              </a:rPr>
              <a:t>command</a:t>
            </a:r>
            <a:r>
              <a:rPr lang="sv-SE" dirty="0">
                <a:latin typeface="Minya Nouvelle" pitchFamily="2" charset="0"/>
              </a:rPr>
              <a:t> </a:t>
            </a:r>
            <a:r>
              <a:rPr lang="sv-SE" dirty="0" err="1">
                <a:latin typeface="Minya Nouvelle" pitchFamily="2" charset="0"/>
              </a:rPr>
              <a:t>datalist</a:t>
            </a:r>
            <a:r>
              <a:rPr lang="sv-SE" dirty="0">
                <a:latin typeface="Minya Nouvelle" pitchFamily="2" charset="0"/>
              </a:rPr>
              <a:t> del </a:t>
            </a:r>
            <a:r>
              <a:rPr lang="sv-SE" dirty="0" err="1">
                <a:latin typeface="Minya Nouvelle" pitchFamily="2" charset="0"/>
              </a:rPr>
              <a:t>details</a:t>
            </a:r>
            <a:r>
              <a:rPr lang="sv-SE" dirty="0">
                <a:latin typeface="Minya Nouvelle" pitchFamily="2" charset="0"/>
              </a:rPr>
              <a:t> </a:t>
            </a:r>
            <a:r>
              <a:rPr lang="sv-SE" dirty="0" err="1">
                <a:latin typeface="Minya Nouvelle" pitchFamily="2" charset="0"/>
              </a:rPr>
              <a:t>dfn</a:t>
            </a:r>
            <a:r>
              <a:rPr lang="sv-SE" dirty="0">
                <a:latin typeface="Minya Nouvelle" pitchFamily="2" charset="0"/>
              </a:rPr>
              <a:t> div dl </a:t>
            </a:r>
            <a:r>
              <a:rPr lang="sv-SE" dirty="0" err="1">
                <a:latin typeface="Minya Nouvelle" pitchFamily="2" charset="0"/>
              </a:rPr>
              <a:t>em</a:t>
            </a:r>
            <a:r>
              <a:rPr lang="sv-SE" dirty="0">
                <a:latin typeface="Minya Nouvelle" pitchFamily="2" charset="0"/>
              </a:rPr>
              <a:t> </a:t>
            </a:r>
            <a:r>
              <a:rPr lang="sv-SE" dirty="0" err="1">
                <a:latin typeface="Minya Nouvelle" pitchFamily="2" charset="0"/>
              </a:rPr>
              <a:t>embed</a:t>
            </a:r>
            <a:r>
              <a:rPr lang="sv-SE" dirty="0">
                <a:latin typeface="Minya Nouvelle" pitchFamily="2" charset="0"/>
              </a:rPr>
              <a:t> </a:t>
            </a:r>
            <a:r>
              <a:rPr lang="sv-SE" dirty="0" err="1">
                <a:latin typeface="Minya Nouvelle" pitchFamily="2" charset="0"/>
              </a:rPr>
              <a:t>fieldset</a:t>
            </a:r>
            <a:r>
              <a:rPr lang="sv-SE" dirty="0">
                <a:latin typeface="Minya Nouvelle" pitchFamily="2" charset="0"/>
              </a:rPr>
              <a:t> </a:t>
            </a:r>
            <a:r>
              <a:rPr lang="sv-SE" dirty="0" err="1">
                <a:latin typeface="Minya Nouvelle" pitchFamily="2" charset="0"/>
              </a:rPr>
              <a:t>figure</a:t>
            </a:r>
            <a:r>
              <a:rPr lang="sv-SE" dirty="0">
                <a:latin typeface="Minya Nouvelle" pitchFamily="2" charset="0"/>
              </a:rPr>
              <a:t> </a:t>
            </a:r>
            <a:r>
              <a:rPr lang="sv-SE" dirty="0" err="1">
                <a:latin typeface="Minya Nouvelle" pitchFamily="2" charset="0"/>
              </a:rPr>
              <a:t>footer</a:t>
            </a:r>
            <a:r>
              <a:rPr lang="sv-SE" dirty="0">
                <a:latin typeface="Minya Nouvelle" pitchFamily="2" charset="0"/>
              </a:rPr>
              <a:t> form h1 h2 h3 h4 h5 h6 </a:t>
            </a:r>
            <a:r>
              <a:rPr lang="sv-SE" dirty="0" err="1">
                <a:latin typeface="Minya Nouvelle" pitchFamily="2" charset="0"/>
              </a:rPr>
              <a:t>header</a:t>
            </a:r>
            <a:r>
              <a:rPr lang="sv-SE" dirty="0">
                <a:latin typeface="Minya Nouvelle" pitchFamily="2" charset="0"/>
              </a:rPr>
              <a:t> </a:t>
            </a:r>
            <a:r>
              <a:rPr lang="sv-SE" dirty="0" err="1">
                <a:latin typeface="Minya Nouvelle" pitchFamily="2" charset="0"/>
              </a:rPr>
              <a:t>hgroup</a:t>
            </a:r>
            <a:r>
              <a:rPr lang="sv-SE" dirty="0">
                <a:latin typeface="Minya Nouvelle" pitchFamily="2" charset="0"/>
              </a:rPr>
              <a:t> hr i </a:t>
            </a:r>
            <a:r>
              <a:rPr lang="sv-SE" dirty="0" err="1">
                <a:latin typeface="Minya Nouvelle" pitchFamily="2" charset="0"/>
              </a:rPr>
              <a:t>iframe</a:t>
            </a:r>
            <a:r>
              <a:rPr lang="sv-SE" dirty="0">
                <a:latin typeface="Minya Nouvelle" pitchFamily="2" charset="0"/>
              </a:rPr>
              <a:t> </a:t>
            </a:r>
            <a:r>
              <a:rPr lang="sv-SE" dirty="0" err="1">
                <a:latin typeface="Minya Nouvelle" pitchFamily="2" charset="0"/>
              </a:rPr>
              <a:t>img</a:t>
            </a:r>
            <a:r>
              <a:rPr lang="sv-SE" dirty="0">
                <a:latin typeface="Minya Nouvelle" pitchFamily="2" charset="0"/>
              </a:rPr>
              <a:t> input </a:t>
            </a:r>
            <a:r>
              <a:rPr lang="sv-SE" dirty="0" err="1">
                <a:latin typeface="Minya Nouvelle" pitchFamily="2" charset="0"/>
              </a:rPr>
              <a:t>ins</a:t>
            </a:r>
            <a:r>
              <a:rPr lang="sv-SE" dirty="0">
                <a:latin typeface="Minya Nouvelle" pitchFamily="2" charset="0"/>
              </a:rPr>
              <a:t> </a:t>
            </a:r>
            <a:r>
              <a:rPr lang="sv-SE" dirty="0" err="1">
                <a:latin typeface="Minya Nouvelle" pitchFamily="2" charset="0"/>
              </a:rPr>
              <a:t>kbd</a:t>
            </a:r>
            <a:r>
              <a:rPr lang="sv-SE" dirty="0">
                <a:latin typeface="Minya Nouvelle" pitchFamily="2" charset="0"/>
              </a:rPr>
              <a:t> </a:t>
            </a:r>
            <a:r>
              <a:rPr lang="sv-SE" dirty="0" err="1">
                <a:latin typeface="Minya Nouvelle" pitchFamily="2" charset="0"/>
              </a:rPr>
              <a:t>keygen</a:t>
            </a:r>
            <a:r>
              <a:rPr lang="sv-SE" dirty="0">
                <a:latin typeface="Minya Nouvelle" pitchFamily="2" charset="0"/>
              </a:rPr>
              <a:t> </a:t>
            </a:r>
            <a:r>
              <a:rPr lang="sv-SE" dirty="0" err="1">
                <a:latin typeface="Minya Nouvelle" pitchFamily="2" charset="0"/>
              </a:rPr>
              <a:t>label</a:t>
            </a:r>
            <a:r>
              <a:rPr lang="sv-SE" dirty="0">
                <a:latin typeface="Minya Nouvelle" pitchFamily="2" charset="0"/>
              </a:rPr>
              <a:t> </a:t>
            </a:r>
            <a:r>
              <a:rPr lang="sv-SE" dirty="0" err="1">
                <a:latin typeface="Minya Nouvelle" pitchFamily="2" charset="0"/>
              </a:rPr>
              <a:t>map</a:t>
            </a:r>
            <a:r>
              <a:rPr lang="sv-SE" dirty="0">
                <a:latin typeface="Minya Nouvelle" pitchFamily="2" charset="0"/>
              </a:rPr>
              <a:t> mark </a:t>
            </a:r>
            <a:r>
              <a:rPr lang="sv-SE" dirty="0" err="1">
                <a:latin typeface="Minya Nouvelle" pitchFamily="2" charset="0"/>
              </a:rPr>
              <a:t>math</a:t>
            </a:r>
            <a:r>
              <a:rPr lang="sv-SE" dirty="0">
                <a:latin typeface="Minya Nouvelle" pitchFamily="2" charset="0"/>
              </a:rPr>
              <a:t> </a:t>
            </a:r>
            <a:r>
              <a:rPr lang="sv-SE" dirty="0" err="1">
                <a:latin typeface="Minya Nouvelle" pitchFamily="2" charset="0"/>
              </a:rPr>
              <a:t>menu</a:t>
            </a:r>
            <a:r>
              <a:rPr lang="sv-SE" dirty="0">
                <a:latin typeface="Minya Nouvelle" pitchFamily="2" charset="0"/>
              </a:rPr>
              <a:t> meter nav </a:t>
            </a:r>
            <a:r>
              <a:rPr lang="sv-SE" dirty="0" err="1">
                <a:latin typeface="Minya Nouvelle" pitchFamily="2" charset="0"/>
              </a:rPr>
              <a:t>noscript</a:t>
            </a:r>
            <a:r>
              <a:rPr lang="sv-SE" dirty="0">
                <a:latin typeface="Minya Nouvelle" pitchFamily="2" charset="0"/>
              </a:rPr>
              <a:t> </a:t>
            </a:r>
            <a:r>
              <a:rPr lang="sv-SE" dirty="0" err="1">
                <a:latin typeface="Minya Nouvelle" pitchFamily="2" charset="0"/>
              </a:rPr>
              <a:t>object</a:t>
            </a:r>
            <a:r>
              <a:rPr lang="sv-SE" dirty="0">
                <a:latin typeface="Minya Nouvelle" pitchFamily="2" charset="0"/>
              </a:rPr>
              <a:t> </a:t>
            </a:r>
            <a:r>
              <a:rPr lang="sv-SE" dirty="0" err="1">
                <a:latin typeface="Minya Nouvelle" pitchFamily="2" charset="0"/>
              </a:rPr>
              <a:t>ol</a:t>
            </a:r>
            <a:r>
              <a:rPr lang="sv-SE" dirty="0">
                <a:latin typeface="Minya Nouvelle" pitchFamily="2" charset="0"/>
              </a:rPr>
              <a:t> output p pre progress q </a:t>
            </a:r>
            <a:r>
              <a:rPr lang="sv-SE" dirty="0" err="1">
                <a:latin typeface="Minya Nouvelle" pitchFamily="2" charset="0"/>
              </a:rPr>
              <a:t>ruby</a:t>
            </a:r>
            <a:r>
              <a:rPr lang="sv-SE" dirty="0">
                <a:latin typeface="Minya Nouvelle" pitchFamily="2" charset="0"/>
              </a:rPr>
              <a:t> s </a:t>
            </a:r>
            <a:r>
              <a:rPr lang="sv-SE" dirty="0" err="1">
                <a:latin typeface="Minya Nouvelle" pitchFamily="2" charset="0"/>
              </a:rPr>
              <a:t>samp</a:t>
            </a:r>
            <a:r>
              <a:rPr lang="sv-SE" dirty="0">
                <a:latin typeface="Minya Nouvelle" pitchFamily="2" charset="0"/>
              </a:rPr>
              <a:t> script </a:t>
            </a:r>
            <a:r>
              <a:rPr lang="sv-SE" dirty="0" err="1">
                <a:latin typeface="Minya Nouvelle" pitchFamily="2" charset="0"/>
              </a:rPr>
              <a:t>section</a:t>
            </a:r>
            <a:r>
              <a:rPr lang="sv-SE" dirty="0">
                <a:latin typeface="Minya Nouvelle" pitchFamily="2" charset="0"/>
              </a:rPr>
              <a:t> </a:t>
            </a:r>
            <a:r>
              <a:rPr lang="sv-SE" dirty="0" err="1">
                <a:latin typeface="Minya Nouvelle" pitchFamily="2" charset="0"/>
              </a:rPr>
              <a:t>select</a:t>
            </a:r>
            <a:r>
              <a:rPr lang="sv-SE" dirty="0">
                <a:latin typeface="Minya Nouvelle" pitchFamily="2" charset="0"/>
              </a:rPr>
              <a:t> small span strong style </a:t>
            </a:r>
            <a:r>
              <a:rPr lang="sv-SE" dirty="0" err="1" smtClean="0">
                <a:latin typeface="Minya Nouvelle" pitchFamily="2" charset="0"/>
              </a:rPr>
              <a:t>sub</a:t>
            </a:r>
            <a:r>
              <a:rPr lang="sv-SE" dirty="0" smtClean="0">
                <a:latin typeface="Minya Nouvelle" pitchFamily="2" charset="0"/>
              </a:rPr>
              <a:t> </a:t>
            </a:r>
            <a:r>
              <a:rPr lang="sv-SE" dirty="0">
                <a:latin typeface="Minya Nouvelle" pitchFamily="2" charset="0"/>
              </a:rPr>
              <a:t>sup </a:t>
            </a:r>
            <a:r>
              <a:rPr lang="sv-SE" dirty="0" err="1">
                <a:latin typeface="Minya Nouvelle" pitchFamily="2" charset="0"/>
              </a:rPr>
              <a:t>svg</a:t>
            </a:r>
            <a:r>
              <a:rPr lang="sv-SE" dirty="0">
                <a:latin typeface="Minya Nouvelle" pitchFamily="2" charset="0"/>
              </a:rPr>
              <a:t> table </a:t>
            </a:r>
            <a:r>
              <a:rPr lang="sv-SE" dirty="0" err="1">
                <a:latin typeface="Minya Nouvelle" pitchFamily="2" charset="0"/>
              </a:rPr>
              <a:t>textarea</a:t>
            </a:r>
            <a:r>
              <a:rPr lang="sv-SE" dirty="0">
                <a:latin typeface="Minya Nouvelle" pitchFamily="2" charset="0"/>
              </a:rPr>
              <a:t> </a:t>
            </a:r>
            <a:r>
              <a:rPr lang="sv-SE" dirty="0" err="1">
                <a:latin typeface="Minya Nouvelle" pitchFamily="2" charset="0"/>
              </a:rPr>
              <a:t>time</a:t>
            </a:r>
            <a:r>
              <a:rPr lang="sv-SE" dirty="0">
                <a:latin typeface="Minya Nouvelle" pitchFamily="2" charset="0"/>
              </a:rPr>
              <a:t> u </a:t>
            </a:r>
            <a:r>
              <a:rPr lang="sv-SE" dirty="0" err="1">
                <a:latin typeface="Minya Nouvelle" pitchFamily="2" charset="0"/>
              </a:rPr>
              <a:t>ul</a:t>
            </a:r>
            <a:r>
              <a:rPr lang="sv-SE" dirty="0">
                <a:latin typeface="Minya Nouvelle" pitchFamily="2" charset="0"/>
              </a:rPr>
              <a:t> var video </a:t>
            </a:r>
            <a:r>
              <a:rPr lang="sv-SE" dirty="0" err="1">
                <a:latin typeface="Minya Nouvelle" pitchFamily="2" charset="0"/>
              </a:rPr>
              <a:t>wbr</a:t>
            </a:r>
            <a:r>
              <a:rPr lang="sv-SE" dirty="0">
                <a:latin typeface="Minya Nouvelle" pitchFamily="2" charset="0"/>
              </a:rPr>
              <a:t> text</a:t>
            </a:r>
            <a:endParaRPr lang="sv-SE" b="1" dirty="0" smtClean="0">
              <a:latin typeface="Minya Nouvelle" pitchFamily="2" charset="0"/>
            </a:endParaRPr>
          </a:p>
        </p:txBody>
      </p:sp>
      <p:sp>
        <p:nvSpPr>
          <p:cNvPr id="7" name="TextBox 6"/>
          <p:cNvSpPr txBox="1"/>
          <p:nvPr/>
        </p:nvSpPr>
        <p:spPr>
          <a:xfrm>
            <a:off x="3731003" y="2313623"/>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679578466"/>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b="1" dirty="0" err="1" smtClean="0"/>
              <a:t>Sectioning</a:t>
            </a:r>
            <a:r>
              <a:rPr lang="sv-SE" b="1" dirty="0" smtClean="0"/>
              <a:t> </a:t>
            </a:r>
            <a:r>
              <a:rPr lang="sv-SE" b="1" dirty="0" err="1" smtClean="0"/>
              <a:t>content</a:t>
            </a:r>
            <a:endParaRPr lang="sv-SE" b="1"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541" y="2425452"/>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95936" y="5161756"/>
            <a:ext cx="3334567" cy="369332"/>
          </a:xfrm>
          <a:prstGeom prst="rect">
            <a:avLst/>
          </a:prstGeom>
          <a:noFill/>
        </p:spPr>
        <p:txBody>
          <a:bodyPr wrap="none" rtlCol="0">
            <a:spAutoFit/>
          </a:bodyPr>
          <a:lstStyle/>
          <a:p>
            <a:r>
              <a:rPr lang="sv-SE" dirty="0" smtClean="0">
                <a:latin typeface="Minya Nouvelle" pitchFamily="2" charset="0"/>
              </a:rPr>
              <a:t>div skapar inte en ny sektion!</a:t>
            </a:r>
          </a:p>
        </p:txBody>
      </p:sp>
      <p:sp>
        <p:nvSpPr>
          <p:cNvPr id="8" name="TextBox 7"/>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a:latin typeface="Minya Nouvelle" pitchFamily="2" charset="0"/>
              </a:rPr>
              <a:t>article</a:t>
            </a:r>
            <a:r>
              <a:rPr lang="sv-SE" dirty="0">
                <a:latin typeface="Minya Nouvelle" pitchFamily="2" charset="0"/>
              </a:rPr>
              <a:t>, </a:t>
            </a:r>
            <a:r>
              <a:rPr lang="sv-SE" dirty="0" err="1">
                <a:latin typeface="Minya Nouvelle" pitchFamily="2" charset="0"/>
              </a:rPr>
              <a:t>aside</a:t>
            </a:r>
            <a:r>
              <a:rPr lang="sv-SE" dirty="0">
                <a:latin typeface="Minya Nouvelle" pitchFamily="2" charset="0"/>
              </a:rPr>
              <a:t>, nav, </a:t>
            </a:r>
            <a:r>
              <a:rPr lang="sv-SE" dirty="0" err="1">
                <a:latin typeface="Minya Nouvelle" pitchFamily="2" charset="0"/>
              </a:rPr>
              <a:t>section</a:t>
            </a:r>
            <a:endParaRPr lang="sv-SE" dirty="0">
              <a:latin typeface="Minya Nouvelle" pitchFamily="2" charset="0"/>
            </a:endParaRPr>
          </a:p>
        </p:txBody>
      </p:sp>
      <p:sp>
        <p:nvSpPr>
          <p:cNvPr id="9" name="TextBox 8"/>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10" name="TextBox 9"/>
          <p:cNvSpPr txBox="1"/>
          <p:nvPr/>
        </p:nvSpPr>
        <p:spPr>
          <a:xfrm>
            <a:off x="3995936" y="4801716"/>
            <a:ext cx="3257623" cy="369332"/>
          </a:xfrm>
          <a:prstGeom prst="rect">
            <a:avLst/>
          </a:prstGeom>
          <a:noFill/>
        </p:spPr>
        <p:txBody>
          <a:bodyPr wrap="none" rtlCol="0">
            <a:spAutoFit/>
          </a:bodyPr>
          <a:lstStyle/>
          <a:p>
            <a:r>
              <a:rPr lang="sv-SE" dirty="0" smtClean="0">
                <a:latin typeface="Minya Nouvelle" pitchFamily="2" charset="0"/>
              </a:rPr>
              <a:t>(h1-h6 skapar även sektioner)</a:t>
            </a:r>
          </a:p>
        </p:txBody>
      </p:sp>
    </p:spTree>
    <p:extLst>
      <p:ext uri="{BB962C8B-B14F-4D97-AF65-F5344CB8AC3E}">
        <p14:creationId xmlns:p14="http://schemas.microsoft.com/office/powerpoint/2010/main" val="1500663701"/>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Outline</a:t>
            </a:r>
            <a:endParaRPr lang="sv-SE" dirty="0"/>
          </a:p>
        </p:txBody>
      </p:sp>
      <p:sp>
        <p:nvSpPr>
          <p:cNvPr id="3" name="Subtitle 2"/>
          <p:cNvSpPr>
            <a:spLocks noGrp="1"/>
          </p:cNvSpPr>
          <p:nvPr>
            <p:ph type="subTitle" idx="1"/>
          </p:nvPr>
        </p:nvSpPr>
        <p:spPr>
          <a:xfrm>
            <a:off x="395536" y="5089748"/>
            <a:ext cx="4433716" cy="539711"/>
          </a:xfrm>
        </p:spPr>
        <p:txBody>
          <a:bodyPr/>
          <a:lstStyle/>
          <a:p>
            <a:r>
              <a:rPr lang="sv-SE" dirty="0" smtClean="0"/>
              <a:t>gsnedders.html5.org/</a:t>
            </a:r>
            <a:r>
              <a:rPr lang="sv-SE" dirty="0" err="1" smtClean="0"/>
              <a:t>outliner</a:t>
            </a:r>
            <a:r>
              <a:rPr lang="sv-SE" dirty="0" smtClean="0"/>
              <a:t>/</a:t>
            </a:r>
            <a:endParaRPr lang="sv-SE" dirty="0"/>
          </a:p>
        </p:txBody>
      </p:sp>
      <p:sp>
        <p:nvSpPr>
          <p:cNvPr id="5" name="Rectangle 4"/>
          <p:cNvSpPr/>
          <p:nvPr/>
        </p:nvSpPr>
        <p:spPr>
          <a:xfrm>
            <a:off x="886500" y="1705372"/>
            <a:ext cx="2821403" cy="266226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doctype</a:t>
            </a:r>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html&gt;</a:t>
            </a:r>
          </a:p>
          <a:p>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title&gt;</a:t>
            </a:r>
            <a:r>
              <a:rPr lang="en-US" sz="1200" b="1" dirty="0" smtClean="0">
                <a:solidFill>
                  <a:schemeClr val="tx1"/>
                </a:solidFill>
                <a:latin typeface="Courier New" pitchFamily="49" charset="0"/>
                <a:cs typeface="Courier New" pitchFamily="49" charset="0"/>
              </a:rPr>
              <a:t>Outline</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title&gt;</a:t>
            </a:r>
          </a:p>
          <a:p>
            <a:r>
              <a:rPr lang="en-US" sz="1200" b="1" dirty="0">
                <a:solidFill>
                  <a:srgbClr val="0070C0"/>
                </a:solidFill>
                <a:latin typeface="Courier New" pitchFamily="49" charset="0"/>
                <a:cs typeface="Courier New" pitchFamily="49" charset="0"/>
              </a:rPr>
              <a:t>&lt;h1&gt;</a:t>
            </a:r>
            <a:r>
              <a:rPr lang="en-US" sz="1200" b="1" dirty="0" err="1">
                <a:solidFill>
                  <a:schemeClr val="tx1"/>
                </a:solidFill>
                <a:latin typeface="Courier New" pitchFamily="49" charset="0"/>
                <a:cs typeface="Courier New" pitchFamily="49" charset="0"/>
              </a:rPr>
              <a:t>Huvudrubrik</a:t>
            </a:r>
            <a:r>
              <a:rPr lang="en-US" sz="1200" b="1" dirty="0">
                <a:solidFill>
                  <a:srgbClr val="0070C0"/>
                </a:solidFill>
                <a:latin typeface="Courier New" pitchFamily="49" charset="0"/>
                <a:cs typeface="Courier New" pitchFamily="49" charset="0"/>
              </a:rPr>
              <a:t>&lt;/h1&gt;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&lt;h2&gt;</a:t>
            </a:r>
            <a:r>
              <a:rPr lang="en-US" sz="1200" b="1" dirty="0">
                <a:solidFill>
                  <a:schemeClr val="tx1"/>
                </a:solidFill>
                <a:latin typeface="Courier New" pitchFamily="49" charset="0"/>
                <a:cs typeface="Courier New" pitchFamily="49" charset="0"/>
              </a:rPr>
              <a:t>Navigation</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h1&gt;</a:t>
            </a:r>
            <a:r>
              <a:rPr lang="en-US" sz="1200" b="1" dirty="0" err="1" smtClean="0">
                <a:solidFill>
                  <a:schemeClr val="tx1"/>
                </a:solidFill>
                <a:latin typeface="Courier New" pitchFamily="49" charset="0"/>
                <a:cs typeface="Courier New" pitchFamily="49" charset="0"/>
              </a:rPr>
              <a:t>Underrubrik</a:t>
            </a:r>
            <a:r>
              <a:rPr lang="en-US" sz="1200" b="1" dirty="0" smtClean="0">
                <a:solidFill>
                  <a:schemeClr val="tx1"/>
                </a:solidFill>
                <a:latin typeface="Courier New" pitchFamily="49" charset="0"/>
                <a:cs typeface="Courier New" pitchFamily="49" charset="0"/>
              </a:rPr>
              <a:t> 1</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h1&gt;</a:t>
            </a:r>
          </a:p>
          <a:p>
            <a:r>
              <a:rPr lang="en-US" sz="1200" b="1" dirty="0">
                <a:solidFill>
                  <a:srgbClr val="0070C0"/>
                </a:solidFill>
                <a:latin typeface="Courier New" pitchFamily="49" charset="0"/>
                <a:cs typeface="Courier New" pitchFamily="49" charset="0"/>
              </a:rPr>
              <a:t>&lt;/section&gt;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&lt;h2&gt;</a:t>
            </a:r>
            <a:r>
              <a:rPr lang="en-US" sz="1200" b="1" dirty="0" err="1">
                <a:solidFill>
                  <a:schemeClr val="tx1"/>
                </a:solidFill>
                <a:latin typeface="Courier New" pitchFamily="49" charset="0"/>
                <a:cs typeface="Courier New" pitchFamily="49" charset="0"/>
              </a:rPr>
              <a:t>Underrubrik</a:t>
            </a:r>
            <a:r>
              <a:rPr lang="en-US" sz="1200" b="1" dirty="0">
                <a:solidFill>
                  <a:schemeClr val="tx1"/>
                </a:solidFill>
                <a:latin typeface="Courier New" pitchFamily="49" charset="0"/>
                <a:cs typeface="Courier New" pitchFamily="49" charset="0"/>
              </a:rPr>
              <a:t> 2</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&lt;/section</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&lt;h1&gt;</a:t>
            </a:r>
            <a:r>
              <a:rPr lang="en-US" sz="1200" b="1" dirty="0" err="1" smtClean="0">
                <a:solidFill>
                  <a:schemeClr val="tx1"/>
                </a:solidFill>
                <a:latin typeface="Courier New" pitchFamily="49" charset="0"/>
                <a:cs typeface="Courier New" pitchFamily="49" charset="0"/>
              </a:rPr>
              <a:t>Rubrik</a:t>
            </a:r>
            <a:r>
              <a:rPr lang="en-US" sz="1200" b="1" dirty="0" smtClean="0">
                <a:solidFill>
                  <a:schemeClr val="tx1"/>
                </a:solidFill>
                <a:latin typeface="Courier New" pitchFamily="49" charset="0"/>
                <a:cs typeface="Courier New" pitchFamily="49" charset="0"/>
              </a:rPr>
              <a:t> 2</a:t>
            </a:r>
            <a:r>
              <a:rPr lang="en-US" sz="1200" b="1" dirty="0" smtClean="0">
                <a:solidFill>
                  <a:srgbClr val="0070C0"/>
                </a:solidFill>
                <a:latin typeface="Courier New" pitchFamily="49" charset="0"/>
                <a:cs typeface="Courier New" pitchFamily="49" charset="0"/>
              </a:rPr>
              <a:t>&lt;/h1&gt;</a:t>
            </a:r>
            <a:endParaRPr lang="en-US" sz="1200" b="1" dirty="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6" name="TextBox 5"/>
          <p:cNvSpPr txBox="1"/>
          <p:nvPr/>
        </p:nvSpPr>
        <p:spPr>
          <a:xfrm>
            <a:off x="4932040" y="1993404"/>
            <a:ext cx="2233304" cy="1477328"/>
          </a:xfrm>
          <a:prstGeom prst="rect">
            <a:avLst/>
          </a:prstGeom>
          <a:noFill/>
        </p:spPr>
        <p:txBody>
          <a:bodyPr wrap="none" rtlCol="0">
            <a:spAutoFit/>
          </a:bodyPr>
          <a:lstStyle/>
          <a:p>
            <a:pPr marL="342900" indent="-342900">
              <a:buAutoNum type="arabicPeriod"/>
            </a:pPr>
            <a:r>
              <a:rPr lang="sv-SE" dirty="0" smtClean="0">
                <a:latin typeface="Minya Nouvelle" pitchFamily="2" charset="0"/>
              </a:rPr>
              <a:t>Huvudrubrik</a:t>
            </a:r>
            <a:r>
              <a:rPr lang="sv-SE" dirty="0">
                <a:latin typeface="Minya Nouvelle" pitchFamily="2" charset="0"/>
              </a:rPr>
              <a:t/>
            </a:r>
            <a:br>
              <a:rPr lang="sv-SE" dirty="0">
                <a:latin typeface="Minya Nouvelle" pitchFamily="2" charset="0"/>
              </a:rPr>
            </a:br>
            <a:r>
              <a:rPr lang="sv-SE" dirty="0" smtClean="0">
                <a:latin typeface="Minya Nouvelle" pitchFamily="2" charset="0"/>
              </a:rPr>
              <a:t>1. Navigation</a:t>
            </a:r>
            <a:r>
              <a:rPr lang="sv-SE" dirty="0">
                <a:latin typeface="Minya Nouvelle" pitchFamily="2" charset="0"/>
              </a:rPr>
              <a:t/>
            </a:r>
            <a:br>
              <a:rPr lang="sv-SE" dirty="0">
                <a:latin typeface="Minya Nouvelle" pitchFamily="2" charset="0"/>
              </a:rPr>
            </a:br>
            <a:r>
              <a:rPr lang="sv-SE" dirty="0" smtClean="0">
                <a:latin typeface="Minya Nouvelle" pitchFamily="2" charset="0"/>
              </a:rPr>
              <a:t>2. Underrubrik 1</a:t>
            </a:r>
            <a:br>
              <a:rPr lang="sv-SE" dirty="0" smtClean="0">
                <a:latin typeface="Minya Nouvelle" pitchFamily="2" charset="0"/>
              </a:rPr>
            </a:br>
            <a:r>
              <a:rPr lang="sv-SE" dirty="0" smtClean="0">
                <a:latin typeface="Minya Nouvelle" pitchFamily="2" charset="0"/>
              </a:rPr>
              <a:t>3. </a:t>
            </a:r>
            <a:r>
              <a:rPr lang="sv-SE" dirty="0" err="1" smtClean="0">
                <a:latin typeface="Minya Nouvelle" pitchFamily="2" charset="0"/>
              </a:rPr>
              <a:t>Underrubtik</a:t>
            </a:r>
            <a:r>
              <a:rPr lang="sv-SE" dirty="0" smtClean="0">
                <a:latin typeface="Minya Nouvelle" pitchFamily="2" charset="0"/>
              </a:rPr>
              <a:t> 2</a:t>
            </a:r>
          </a:p>
          <a:p>
            <a:pPr marL="342900" indent="-342900">
              <a:buAutoNum type="arabicPeriod"/>
            </a:pPr>
            <a:r>
              <a:rPr lang="sv-SE" dirty="0" smtClean="0">
                <a:latin typeface="Minya Nouvelle" pitchFamily="2" charset="0"/>
              </a:rPr>
              <a:t>Rubrik 2</a:t>
            </a:r>
          </a:p>
        </p:txBody>
      </p:sp>
    </p:spTree>
    <p:extLst>
      <p:ext uri="{BB962C8B-B14F-4D97-AF65-F5344CB8AC3E}">
        <p14:creationId xmlns:p14="http://schemas.microsoft.com/office/powerpoint/2010/main" val="192983871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b="1" dirty="0" err="1"/>
              <a:t>Heading</a:t>
            </a:r>
            <a:r>
              <a:rPr lang="sv-SE" b="1" dirty="0"/>
              <a:t> </a:t>
            </a:r>
            <a:r>
              <a:rPr lang="sv-SE" b="1" dirty="0" err="1"/>
              <a:t>content</a:t>
            </a:r>
            <a:endParaRPr lang="sv-SE" b="1"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2857500"/>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83968" y="1633364"/>
            <a:ext cx="3456384" cy="646331"/>
          </a:xfrm>
          <a:prstGeom prst="rect">
            <a:avLst/>
          </a:prstGeom>
          <a:noFill/>
        </p:spPr>
        <p:txBody>
          <a:bodyPr wrap="square" rtlCol="0">
            <a:spAutoFit/>
          </a:bodyPr>
          <a:lstStyle/>
          <a:p>
            <a:r>
              <a:rPr lang="sv-SE" dirty="0" smtClean="0">
                <a:latin typeface="Minya Nouvelle" pitchFamily="2" charset="0"/>
              </a:rPr>
              <a:t>Definierar en rubrik till en sektion.</a:t>
            </a:r>
          </a:p>
        </p:txBody>
      </p:sp>
      <p:sp>
        <p:nvSpPr>
          <p:cNvPr id="6" name="TextBox 5"/>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h1 h2 h3 h4 h5 h6 hgroup</a:t>
            </a:r>
            <a:endParaRPr lang="sv-SE" dirty="0">
              <a:latin typeface="Minya Nouvelle" pitchFamily="2" charset="0"/>
            </a:endParaRPr>
          </a:p>
        </p:txBody>
      </p:sp>
      <p:sp>
        <p:nvSpPr>
          <p:cNvPr id="7" name="TextBox 6"/>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199177695"/>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hgroup</a:t>
            </a:r>
            <a:endParaRPr lang="sv-SE" dirty="0"/>
          </a:p>
        </p:txBody>
      </p:sp>
      <p:sp>
        <p:nvSpPr>
          <p:cNvPr id="3" name="Subtitle 2"/>
          <p:cNvSpPr>
            <a:spLocks noGrp="1"/>
          </p:cNvSpPr>
          <p:nvPr>
            <p:ph type="subTitle" idx="1"/>
          </p:nvPr>
        </p:nvSpPr>
        <p:spPr/>
        <p:txBody>
          <a:bodyPr/>
          <a:lstStyle/>
          <a:p>
            <a:r>
              <a:rPr lang="sv-SE" dirty="0" err="1" smtClean="0"/>
              <a:t>hgroup</a:t>
            </a:r>
            <a:r>
              <a:rPr lang="sv-SE" dirty="0" smtClean="0"/>
              <a:t> grupperar rubriker utan att skapa sektioner för varje rubriknivå.</a:t>
            </a:r>
          </a:p>
          <a:p>
            <a:endParaRPr lang="sv-SE" dirty="0"/>
          </a:p>
          <a:p>
            <a:endParaRPr lang="sv-SE" dirty="0"/>
          </a:p>
        </p:txBody>
      </p:sp>
      <p:sp>
        <p:nvSpPr>
          <p:cNvPr id="4" name="Rectangle 3"/>
          <p:cNvSpPr/>
          <p:nvPr/>
        </p:nvSpPr>
        <p:spPr>
          <a:xfrm>
            <a:off x="727126" y="3289548"/>
            <a:ext cx="7632848"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&lt;h1&gt;</a:t>
            </a:r>
            <a:r>
              <a:rPr lang="en-US" sz="1200" b="1" dirty="0" err="1" smtClean="0">
                <a:solidFill>
                  <a:schemeClr val="tx1"/>
                </a:solidFill>
                <a:latin typeface="Courier New" pitchFamily="49" charset="0"/>
                <a:cs typeface="Courier New" pitchFamily="49" charset="0"/>
              </a:rPr>
              <a:t>Webbprogrammerare</a:t>
            </a:r>
            <a:r>
              <a:rPr lang="en-US" sz="1200" b="1" dirty="0" smtClean="0">
                <a:solidFill>
                  <a:srgbClr val="0070C0"/>
                </a:solidFill>
                <a:latin typeface="Courier New" pitchFamily="49" charset="0"/>
                <a:cs typeface="Courier New" pitchFamily="49" charset="0"/>
              </a:rPr>
              <a:t>&lt;/h1&gt;</a:t>
            </a:r>
          </a:p>
          <a:p>
            <a:r>
              <a:rPr lang="en-US" sz="1200" b="1" dirty="0" smtClean="0">
                <a:solidFill>
                  <a:srgbClr val="0070C0"/>
                </a:solidFill>
                <a:latin typeface="Courier New" pitchFamily="49" charset="0"/>
                <a:cs typeface="Courier New" pitchFamily="49" charset="0"/>
              </a:rPr>
              <a:t>  &lt;h2&gt;</a:t>
            </a:r>
            <a:r>
              <a:rPr lang="sv-SE" sz="1100" b="1" dirty="0" smtClean="0">
                <a:solidFill>
                  <a:schemeClr val="tx1"/>
                </a:solidFill>
                <a:latin typeface="Courier New" pitchFamily="49" charset="0"/>
                <a:cs typeface="Courier New" pitchFamily="49" charset="0"/>
              </a:rPr>
              <a:t>För </a:t>
            </a:r>
            <a:r>
              <a:rPr lang="sv-SE" sz="1100" b="1" dirty="0">
                <a:solidFill>
                  <a:schemeClr val="tx1"/>
                </a:solidFill>
                <a:latin typeface="Courier New" pitchFamily="49" charset="0"/>
                <a:cs typeface="Courier New" pitchFamily="49" charset="0"/>
              </a:rPr>
              <a:t>dig som letar utbildning inom webbprogrammering och webbutveckling</a:t>
            </a:r>
            <a:r>
              <a:rPr lang="en-US" sz="1200" b="1" dirty="0" smtClean="0">
                <a:solidFill>
                  <a:srgbClr val="0070C0"/>
                </a:solidFill>
                <a:latin typeface="Courier New" pitchFamily="49" charset="0"/>
                <a:cs typeface="Courier New" pitchFamily="49" charset="0"/>
              </a:rPr>
              <a:t>&lt;/h2&gt;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
        <p:nvSpPr>
          <p:cNvPr id="5" name="Freeform 4"/>
          <p:cNvSpPr/>
          <p:nvPr/>
        </p:nvSpPr>
        <p:spPr>
          <a:xfrm>
            <a:off x="2516429" y="2858334"/>
            <a:ext cx="1441094" cy="609071"/>
          </a:xfrm>
          <a:custGeom>
            <a:avLst/>
            <a:gdLst>
              <a:gd name="connsiteX0" fmla="*/ 1441094 w 1441094"/>
              <a:gd name="connsiteY0" fmla="*/ 9224 h 609071"/>
              <a:gd name="connsiteX1" fmla="*/ 256032 w 1441094"/>
              <a:gd name="connsiteY1" fmla="*/ 82376 h 609071"/>
              <a:gd name="connsiteX2" fmla="*/ 0 w 1441094"/>
              <a:gd name="connsiteY2" fmla="*/ 609071 h 609071"/>
            </a:gdLst>
            <a:ahLst/>
            <a:cxnLst>
              <a:cxn ang="0">
                <a:pos x="connsiteX0" y="connsiteY0"/>
              </a:cxn>
              <a:cxn ang="0">
                <a:pos x="connsiteX1" y="connsiteY1"/>
              </a:cxn>
              <a:cxn ang="0">
                <a:pos x="connsiteX2" y="connsiteY2"/>
              </a:cxn>
            </a:cxnLst>
            <a:rect l="l" t="t" r="r" b="b"/>
            <a:pathLst>
              <a:path w="1441094" h="609071">
                <a:moveTo>
                  <a:pt x="1441094" y="9224"/>
                </a:moveTo>
                <a:cubicBezTo>
                  <a:pt x="968654" y="-4187"/>
                  <a:pt x="496214" y="-17598"/>
                  <a:pt x="256032" y="82376"/>
                </a:cubicBezTo>
                <a:cubicBezTo>
                  <a:pt x="15850" y="182350"/>
                  <a:pt x="7925" y="395710"/>
                  <a:pt x="0" y="609071"/>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3851920" y="2497460"/>
            <a:ext cx="1971950" cy="646331"/>
          </a:xfrm>
          <a:prstGeom prst="rect">
            <a:avLst/>
          </a:prstGeom>
          <a:noFill/>
        </p:spPr>
        <p:txBody>
          <a:bodyPr wrap="none" rtlCol="0">
            <a:spAutoFit/>
          </a:bodyPr>
          <a:lstStyle/>
          <a:p>
            <a:r>
              <a:rPr lang="sv-SE" dirty="0" smtClean="0">
                <a:solidFill>
                  <a:srgbClr val="FF0000"/>
                </a:solidFill>
                <a:latin typeface="Minya Nouvelle" pitchFamily="2" charset="0"/>
              </a:rPr>
              <a:t>h1 blir </a:t>
            </a:r>
            <a:br>
              <a:rPr lang="sv-SE" dirty="0" smtClean="0">
                <a:solidFill>
                  <a:srgbClr val="FF0000"/>
                </a:solidFill>
                <a:latin typeface="Minya Nouvelle" pitchFamily="2" charset="0"/>
              </a:rPr>
            </a:br>
            <a:r>
              <a:rPr lang="sv-SE" dirty="0" smtClean="0">
                <a:solidFill>
                  <a:srgbClr val="FF0000"/>
                </a:solidFill>
                <a:latin typeface="Minya Nouvelle" pitchFamily="2" charset="0"/>
              </a:rPr>
              <a:t>sektionsrubriken</a:t>
            </a:r>
          </a:p>
        </p:txBody>
      </p:sp>
      <p:sp>
        <p:nvSpPr>
          <p:cNvPr id="7" name="TextBox 6"/>
          <p:cNvSpPr txBox="1"/>
          <p:nvPr/>
        </p:nvSpPr>
        <p:spPr>
          <a:xfrm>
            <a:off x="683568" y="4297660"/>
            <a:ext cx="3926075" cy="369332"/>
          </a:xfrm>
          <a:prstGeom prst="rect">
            <a:avLst/>
          </a:prstGeom>
          <a:noFill/>
        </p:spPr>
        <p:txBody>
          <a:bodyPr wrap="none" rtlCol="0">
            <a:spAutoFit/>
          </a:bodyPr>
          <a:lstStyle/>
          <a:p>
            <a:r>
              <a:rPr lang="sv-SE" dirty="0" smtClean="0">
                <a:latin typeface="Minya Nouvelle" pitchFamily="2" charset="0"/>
              </a:rPr>
              <a:t>Endast h-taggar får finnas i </a:t>
            </a:r>
            <a:r>
              <a:rPr lang="sv-SE" dirty="0" err="1" smtClean="0">
                <a:latin typeface="Minya Nouvelle" pitchFamily="2" charset="0"/>
              </a:rPr>
              <a:t>hgroup</a:t>
            </a:r>
            <a:r>
              <a:rPr lang="sv-SE" dirty="0" smtClean="0">
                <a:latin typeface="Minya Nouvelle" pitchFamily="2" charset="0"/>
              </a:rPr>
              <a:t>.</a:t>
            </a:r>
          </a:p>
        </p:txBody>
      </p:sp>
    </p:spTree>
    <p:extLst>
      <p:ext uri="{BB962C8B-B14F-4D97-AF65-F5344CB8AC3E}">
        <p14:creationId xmlns:p14="http://schemas.microsoft.com/office/powerpoint/2010/main" val="200673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b="1" dirty="0" err="1"/>
              <a:t>Phrasing</a:t>
            </a:r>
            <a:r>
              <a:rPr lang="sv-SE" b="1" dirty="0"/>
              <a:t> </a:t>
            </a:r>
            <a:r>
              <a:rPr lang="sv-SE" b="1" dirty="0" err="1"/>
              <a:t>content</a:t>
            </a:r>
            <a:endParaRPr lang="sv-SE" b="1"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289548"/>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3347367"/>
            <a:ext cx="485448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a </a:t>
            </a:r>
            <a:r>
              <a:rPr lang="pt-BR" dirty="0" smtClean="0">
                <a:latin typeface="Minya Nouvelle" pitchFamily="2" charset="0"/>
              </a:rPr>
              <a:t>abbr </a:t>
            </a:r>
            <a:r>
              <a:rPr lang="pt-BR" dirty="0">
                <a:latin typeface="Minya Nouvelle" pitchFamily="2" charset="0"/>
              </a:rPr>
              <a:t>area </a:t>
            </a:r>
            <a:r>
              <a:rPr lang="pt-BR" dirty="0" smtClean="0">
                <a:latin typeface="Minya Nouvelle" pitchFamily="2" charset="0"/>
              </a:rPr>
              <a:t>audio </a:t>
            </a:r>
            <a:r>
              <a:rPr lang="pt-BR" dirty="0">
                <a:latin typeface="Minya Nouvelle" pitchFamily="2" charset="0"/>
              </a:rPr>
              <a:t>b bdi bdo br button canvas cite code command datalist </a:t>
            </a:r>
            <a:r>
              <a:rPr lang="pt-BR" dirty="0" smtClean="0">
                <a:latin typeface="Minya Nouvelle" pitchFamily="2" charset="0"/>
              </a:rPr>
              <a:t>del </a:t>
            </a:r>
            <a:r>
              <a:rPr lang="pt-BR" dirty="0">
                <a:latin typeface="Minya Nouvelle" pitchFamily="2" charset="0"/>
              </a:rPr>
              <a:t>dfn em embed i iframe img input ins </a:t>
            </a:r>
            <a:r>
              <a:rPr lang="pt-BR" dirty="0" smtClean="0">
                <a:latin typeface="Minya Nouvelle" pitchFamily="2" charset="0"/>
              </a:rPr>
              <a:t>kbd </a:t>
            </a:r>
            <a:r>
              <a:rPr lang="pt-BR" dirty="0">
                <a:latin typeface="Minya Nouvelle" pitchFamily="2" charset="0"/>
              </a:rPr>
              <a:t>keygen label map </a:t>
            </a:r>
            <a:r>
              <a:rPr lang="pt-BR" dirty="0" smtClean="0">
                <a:latin typeface="Minya Nouvelle" pitchFamily="2" charset="0"/>
              </a:rPr>
              <a:t>mark </a:t>
            </a:r>
            <a:r>
              <a:rPr lang="pt-BR" dirty="0">
                <a:latin typeface="Minya Nouvelle" pitchFamily="2" charset="0"/>
              </a:rPr>
              <a:t>math meter noscript object output progress q ruby s samp script select small span strong sub sup svg textarea time u var video wbr text</a:t>
            </a:r>
            <a:endParaRPr lang="sv-SE" dirty="0">
              <a:latin typeface="Minya Nouvelle" pitchFamily="2" charset="0"/>
            </a:endParaRPr>
          </a:p>
        </p:txBody>
      </p:sp>
      <p:sp>
        <p:nvSpPr>
          <p:cNvPr id="7" name="TextBox 6"/>
          <p:cNvSpPr txBox="1"/>
          <p:nvPr/>
        </p:nvSpPr>
        <p:spPr>
          <a:xfrm>
            <a:off x="3803010" y="300151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851920" y="1561356"/>
            <a:ext cx="4091793" cy="923330"/>
          </a:xfrm>
          <a:prstGeom prst="rect">
            <a:avLst/>
          </a:prstGeom>
          <a:noFill/>
        </p:spPr>
        <p:txBody>
          <a:bodyPr wrap="square" rtlCol="0">
            <a:spAutoFit/>
          </a:bodyPr>
          <a:lstStyle/>
          <a:p>
            <a:r>
              <a:rPr lang="sv-SE" dirty="0" smtClean="0">
                <a:latin typeface="Minya Nouvelle" pitchFamily="2" charset="0"/>
              </a:rPr>
              <a:t>Dokumentets text. Kan oftast bara innehålla andra </a:t>
            </a:r>
            <a:r>
              <a:rPr lang="sv-SE" dirty="0" err="1" smtClean="0">
                <a:latin typeface="Minya Nouvelle" pitchFamily="2" charset="0"/>
              </a:rPr>
              <a:t>phrasing</a:t>
            </a:r>
            <a:r>
              <a:rPr lang="sv-SE" dirty="0" smtClean="0">
                <a:latin typeface="Minya Nouvelle" pitchFamily="2" charset="0"/>
              </a:rPr>
              <a:t> </a:t>
            </a:r>
            <a:r>
              <a:rPr lang="sv-SE" dirty="0" err="1" smtClean="0">
                <a:latin typeface="Minya Nouvelle" pitchFamily="2" charset="0"/>
              </a:rPr>
              <a:t>content</a:t>
            </a:r>
            <a:r>
              <a:rPr lang="sv-SE" dirty="0" smtClean="0">
                <a:latin typeface="Minya Nouvelle" pitchFamily="2" charset="0"/>
              </a:rPr>
              <a:t> objekt.</a:t>
            </a:r>
          </a:p>
        </p:txBody>
      </p:sp>
    </p:spTree>
    <p:extLst>
      <p:ext uri="{BB962C8B-B14F-4D97-AF65-F5344CB8AC3E}">
        <p14:creationId xmlns:p14="http://schemas.microsoft.com/office/powerpoint/2010/main" val="4173546449"/>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b="1" dirty="0" err="1" smtClean="0"/>
              <a:t>Embedded</a:t>
            </a:r>
            <a:r>
              <a:rPr lang="sv-SE" b="1" dirty="0" smtClean="0"/>
              <a:t> </a:t>
            </a:r>
            <a:r>
              <a:rPr lang="sv-SE" b="1" dirty="0" err="1" smtClean="0"/>
              <a:t>content</a:t>
            </a:r>
            <a:endParaRPr lang="sv-SE" b="1"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72159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731449"/>
            <a:ext cx="4854485"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audio canvas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math object </a:t>
            </a:r>
            <a:r>
              <a:rPr lang="en-US" dirty="0" err="1">
                <a:latin typeface="Minya Nouvelle" pitchFamily="2" charset="0"/>
              </a:rPr>
              <a:t>svg</a:t>
            </a:r>
            <a:r>
              <a:rPr lang="en-US" dirty="0">
                <a:latin typeface="Minya Nouvelle" pitchFamily="2" charset="0"/>
              </a:rPr>
              <a:t> video</a:t>
            </a:r>
            <a:endParaRPr lang="sv-SE" dirty="0">
              <a:latin typeface="Minya Nouvelle" pitchFamily="2" charset="0"/>
            </a:endParaRPr>
          </a:p>
        </p:txBody>
      </p:sp>
      <p:sp>
        <p:nvSpPr>
          <p:cNvPr id="7" name="TextBox 6"/>
          <p:cNvSpPr txBox="1"/>
          <p:nvPr/>
        </p:nvSpPr>
        <p:spPr>
          <a:xfrm>
            <a:off x="3803010" y="4385598"/>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8" y="1561356"/>
            <a:ext cx="4317207" cy="369332"/>
          </a:xfrm>
          <a:prstGeom prst="rect">
            <a:avLst/>
          </a:prstGeom>
          <a:noFill/>
        </p:spPr>
        <p:txBody>
          <a:bodyPr wrap="none" rtlCol="0">
            <a:spAutoFit/>
          </a:bodyPr>
          <a:lstStyle/>
          <a:p>
            <a:r>
              <a:rPr lang="sv-SE" dirty="0" smtClean="0">
                <a:latin typeface="Minya Nouvelle" pitchFamily="2" charset="0"/>
              </a:rPr>
              <a:t>Bäddar in andra resurser i dokumentet.</a:t>
            </a:r>
          </a:p>
        </p:txBody>
      </p:sp>
    </p:spTree>
    <p:extLst>
      <p:ext uri="{BB962C8B-B14F-4D97-AF65-F5344CB8AC3E}">
        <p14:creationId xmlns:p14="http://schemas.microsoft.com/office/powerpoint/2010/main" val="13947816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F02 – En första sida</a:t>
            </a:r>
            <a:endParaRPr lang="sv-SE" b="1" dirty="0"/>
          </a:p>
        </p:txBody>
      </p:sp>
      <p:sp>
        <p:nvSpPr>
          <p:cNvPr id="15" name="TextBox 14"/>
          <p:cNvSpPr txBox="1"/>
          <p:nvPr/>
        </p:nvSpPr>
        <p:spPr>
          <a:xfrm>
            <a:off x="1403648" y="1378601"/>
            <a:ext cx="3894015"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err="1" smtClean="0">
                <a:latin typeface="Minya Nouvelle" pitchFamily="2" charset="0"/>
              </a:rPr>
              <a:t>doctype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&lt;html&gt; &lt;</a:t>
            </a:r>
            <a:r>
              <a:rPr lang="sv-SE" dirty="0" err="1" smtClean="0">
                <a:latin typeface="Minya Nouvelle" pitchFamily="2" charset="0"/>
              </a:rPr>
              <a:t>head</a:t>
            </a:r>
            <a:r>
              <a:rPr lang="sv-SE" dirty="0" smtClean="0">
                <a:latin typeface="Minya Nouvelle" pitchFamily="2" charset="0"/>
              </a:rPr>
              <a:t>&gt; &lt;</a:t>
            </a:r>
            <a:r>
              <a:rPr lang="sv-SE" dirty="0" err="1" smtClean="0">
                <a:latin typeface="Minya Nouvelle" pitchFamily="2" charset="0"/>
              </a:rPr>
              <a:t>body</a:t>
            </a:r>
            <a:r>
              <a:rPr lang="sv-SE" dirty="0" smtClean="0">
                <a:latin typeface="Minya Nouvelle" pitchFamily="2" charset="0"/>
              </a:rPr>
              <a:t>&gt; </a:t>
            </a:r>
          </a:p>
          <a:p>
            <a:pPr marL="285750" indent="-285750">
              <a:buFont typeface="Arial" charset="0"/>
              <a:buChar char="•"/>
            </a:pPr>
            <a:r>
              <a:rPr lang="sv-SE" dirty="0" smtClean="0">
                <a:latin typeface="Minya Nouvelle" pitchFamily="2" charset="0"/>
              </a:rPr>
              <a:t>taggar, element, attribut, värden</a:t>
            </a:r>
          </a:p>
          <a:p>
            <a:pPr marL="285750" indent="-285750">
              <a:buFont typeface="Arial" charset="0"/>
              <a:buChar char="•"/>
            </a:pPr>
            <a:r>
              <a:rPr lang="sv-SE" dirty="0" smtClean="0">
                <a:latin typeface="Minya Nouvelle" pitchFamily="2" charset="0"/>
              </a:rPr>
              <a:t>teckenkodning</a:t>
            </a:r>
          </a:p>
          <a:p>
            <a:pPr marL="285750" indent="-285750">
              <a:buFont typeface="Arial" charset="0"/>
              <a:buChar char="•"/>
            </a:pPr>
            <a:r>
              <a:rPr lang="sv-SE" dirty="0" smtClean="0">
                <a:latin typeface="Minya Nouvelle" pitchFamily="2" charset="0"/>
              </a:rPr>
              <a:t>HTML/XHTML</a:t>
            </a:r>
          </a:p>
          <a:p>
            <a:pPr marL="285750" indent="-285750">
              <a:buFont typeface="Arial" charset="0"/>
              <a:buChar char="•"/>
            </a:pPr>
            <a:r>
              <a:rPr lang="sv-SE" dirty="0" err="1" smtClean="0">
                <a:latin typeface="Minya Nouvelle" pitchFamily="2" charset="0"/>
              </a:rPr>
              <a:t>Indentering</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Block/</a:t>
            </a:r>
            <a:r>
              <a:rPr lang="sv-SE" dirty="0" err="1" smtClean="0">
                <a:latin typeface="Minya Nouvelle" pitchFamily="2" charset="0"/>
              </a:rPr>
              <a:t>inline</a:t>
            </a:r>
            <a:r>
              <a:rPr lang="sv-SE" dirty="0" smtClean="0">
                <a:latin typeface="Minya Nouvelle" pitchFamily="2" charset="0"/>
              </a:rPr>
              <a:t>-element</a:t>
            </a:r>
          </a:p>
          <a:p>
            <a:pPr marL="285750" indent="-285750">
              <a:buFont typeface="Arial" charset="0"/>
              <a:buChar char="•"/>
            </a:pPr>
            <a:r>
              <a:rPr lang="sv-SE" dirty="0" smtClean="0">
                <a:latin typeface="Minya Nouvelle" pitchFamily="2" charset="0"/>
              </a:rPr>
              <a:t>Struktur</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grpSp>
        <p:nvGrpSpPr>
          <p:cNvPr id="4" name="Group 3"/>
          <p:cNvGrpSpPr/>
          <p:nvPr/>
        </p:nvGrpSpPr>
        <p:grpSpPr>
          <a:xfrm>
            <a:off x="251520" y="4663307"/>
            <a:ext cx="1623377" cy="792088"/>
            <a:chOff x="251520" y="4663307"/>
            <a:chExt cx="1623377" cy="792088"/>
          </a:xfrm>
        </p:grpSpPr>
        <p:pic>
          <p:nvPicPr>
            <p:cNvPr id="5" name="Picture 10" descr="S:\dfm\info\icons\v-collections\v_collections_png\software_graphics_media\64x64\shadow\fi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94778" y="4772757"/>
              <a:ext cx="1080119" cy="584775"/>
            </a:xfrm>
            <a:prstGeom prst="rect">
              <a:avLst/>
            </a:prstGeom>
            <a:noFill/>
          </p:spPr>
          <p:txBody>
            <a:bodyPr wrap="square" rtlCol="0">
              <a:spAutoFit/>
            </a:bodyPr>
            <a:lstStyle/>
            <a:p>
              <a:pPr algn="ctr"/>
              <a:r>
                <a:rPr lang="sv-SE" sz="1600" dirty="0" smtClean="0">
                  <a:latin typeface="Minya Nouvelle" pitchFamily="2" charset="0"/>
                </a:rPr>
                <a:t>Se demo </a:t>
              </a:r>
              <a:br>
                <a:rPr lang="sv-SE" sz="1600" dirty="0" smtClean="0">
                  <a:latin typeface="Minya Nouvelle" pitchFamily="2" charset="0"/>
                </a:rPr>
              </a:br>
              <a:r>
                <a:rPr lang="sv-SE" sz="1600" dirty="0" smtClean="0">
                  <a:latin typeface="Minya Nouvelle" pitchFamily="2" charset="0"/>
                </a:rPr>
                <a:t>#2</a:t>
              </a:r>
            </a:p>
          </p:txBody>
        </p:sp>
        <p:sp>
          <p:nvSpPr>
            <p:cNvPr id="3" name="Rounded Rectangle 2"/>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pic>
        <p:nvPicPr>
          <p:cNvPr id="9" name="Picture 4" descr="S:\dfm\info\icons\v-collections\v_collections_png\basic_foundation\256x256\shadow\scroll_prefere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S:\dfm\info\icons\v-collections\v_collections_png\basic_foundation\256x256\shadow\document_plain_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433" y="222490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83582"/>
      </p:ext>
    </p:extLst>
  </p:cSld>
  <p:clrMapOvr>
    <a:masterClrMapping/>
  </p:clrMapOvr>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b="1" dirty="0" err="1" smtClean="0"/>
              <a:t>Interactive</a:t>
            </a:r>
            <a:r>
              <a:rPr lang="sv-SE" b="1" dirty="0" smtClean="0"/>
              <a:t> </a:t>
            </a:r>
            <a:r>
              <a:rPr lang="sv-SE" b="1" dirty="0" err="1" smtClean="0"/>
              <a:t>content</a:t>
            </a:r>
            <a:endParaRPr lang="sv-SE" b="1"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415364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513684"/>
            <a:ext cx="485448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 </a:t>
            </a:r>
            <a:r>
              <a:rPr lang="en-US" dirty="0" smtClean="0">
                <a:latin typeface="Minya Nouvelle" pitchFamily="2" charset="0"/>
              </a:rPr>
              <a:t>audio </a:t>
            </a:r>
            <a:r>
              <a:rPr lang="en-US" dirty="0">
                <a:latin typeface="Minya Nouvelle" pitchFamily="2" charset="0"/>
              </a:rPr>
              <a:t>button details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a:t>
            </a:r>
            <a:r>
              <a:rPr lang="en-US" dirty="0" smtClean="0">
                <a:latin typeface="Minya Nouvelle" pitchFamily="2" charset="0"/>
              </a:rPr>
              <a:t>input </a:t>
            </a:r>
            <a:r>
              <a:rPr lang="en-US" dirty="0" err="1" smtClean="0">
                <a:latin typeface="Minya Nouvelle" pitchFamily="2" charset="0"/>
              </a:rPr>
              <a:t>keygen</a:t>
            </a:r>
            <a:r>
              <a:rPr lang="en-US" dirty="0" smtClean="0">
                <a:latin typeface="Minya Nouvelle" pitchFamily="2" charset="0"/>
              </a:rPr>
              <a:t> </a:t>
            </a:r>
            <a:r>
              <a:rPr lang="en-US" dirty="0">
                <a:latin typeface="Minya Nouvelle" pitchFamily="2" charset="0"/>
              </a:rPr>
              <a:t>label menu </a:t>
            </a:r>
            <a:r>
              <a:rPr lang="en-US" dirty="0" smtClean="0">
                <a:latin typeface="Minya Nouvelle" pitchFamily="2" charset="0"/>
              </a:rPr>
              <a:t>object select </a:t>
            </a:r>
            <a:r>
              <a:rPr lang="en-US" dirty="0" err="1">
                <a:latin typeface="Minya Nouvelle" pitchFamily="2" charset="0"/>
              </a:rPr>
              <a:t>textarea</a:t>
            </a:r>
            <a:r>
              <a:rPr lang="en-US" dirty="0">
                <a:latin typeface="Minya Nouvelle" pitchFamily="2" charset="0"/>
              </a:rPr>
              <a:t> </a:t>
            </a:r>
            <a:r>
              <a:rPr lang="en-US" dirty="0" smtClean="0">
                <a:latin typeface="Minya Nouvelle" pitchFamily="2" charset="0"/>
              </a:rPr>
              <a:t>video</a:t>
            </a:r>
            <a:endParaRPr lang="sv-SE" dirty="0">
              <a:latin typeface="Minya Nouvelle" pitchFamily="2" charset="0"/>
            </a:endParaRPr>
          </a:p>
        </p:txBody>
      </p:sp>
      <p:sp>
        <p:nvSpPr>
          <p:cNvPr id="7" name="TextBox 6"/>
          <p:cNvSpPr txBox="1"/>
          <p:nvPr/>
        </p:nvSpPr>
        <p:spPr>
          <a:xfrm>
            <a:off x="3803010" y="4153644"/>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9" y="1633364"/>
            <a:ext cx="4896544" cy="1200329"/>
          </a:xfrm>
          <a:prstGeom prst="rect">
            <a:avLst/>
          </a:prstGeom>
          <a:noFill/>
        </p:spPr>
        <p:txBody>
          <a:bodyPr wrap="square" rtlCol="0">
            <a:spAutoFit/>
          </a:bodyPr>
          <a:lstStyle/>
          <a:p>
            <a:r>
              <a:rPr lang="sv-SE" dirty="0" smtClean="0">
                <a:latin typeface="Minya Nouvelle" pitchFamily="2" charset="0"/>
              </a:rPr>
              <a:t>Element som kan interagera med användaren.</a:t>
            </a:r>
          </a:p>
          <a:p>
            <a:endParaRPr lang="sv-SE" dirty="0">
              <a:latin typeface="Minya Nouvelle" pitchFamily="2" charset="0"/>
            </a:endParaRPr>
          </a:p>
          <a:p>
            <a:r>
              <a:rPr lang="sv-SE" dirty="0" smtClean="0">
                <a:latin typeface="Minya Nouvelle" pitchFamily="2" charset="0"/>
              </a:rPr>
              <a:t>(Video, audio etc. om kontroller finns)</a:t>
            </a:r>
          </a:p>
        </p:txBody>
      </p:sp>
    </p:spTree>
    <p:extLst>
      <p:ext uri="{BB962C8B-B14F-4D97-AF65-F5344CB8AC3E}">
        <p14:creationId xmlns:p14="http://schemas.microsoft.com/office/powerpoint/2010/main" val="1555839513"/>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Nya element</a:t>
            </a:r>
            <a:endParaRPr lang="sv-SE" dirty="0"/>
          </a:p>
        </p:txBody>
      </p:sp>
      <p:sp>
        <p:nvSpPr>
          <p:cNvPr id="3" name="Subtitle 2"/>
          <p:cNvSpPr>
            <a:spLocks noGrp="1"/>
          </p:cNvSpPr>
          <p:nvPr>
            <p:ph type="subTitle" idx="1"/>
          </p:nvPr>
        </p:nvSpPr>
        <p:spPr>
          <a:xfrm>
            <a:off x="714348" y="1309677"/>
            <a:ext cx="3785644" cy="1460500"/>
          </a:xfrm>
        </p:spPr>
        <p:txBody>
          <a:bodyPr/>
          <a:lstStyle/>
          <a:p>
            <a:r>
              <a:rPr lang="sv-SE" dirty="0" smtClean="0"/>
              <a:t>&lt;</a:t>
            </a:r>
            <a:r>
              <a:rPr lang="sv-SE" dirty="0" err="1" smtClean="0"/>
              <a:t>figure</a:t>
            </a:r>
            <a:r>
              <a:rPr lang="sv-SE" dirty="0" smtClean="0"/>
              <a:t>&gt;</a:t>
            </a:r>
          </a:p>
          <a:p>
            <a:r>
              <a:rPr lang="sv-SE" dirty="0"/>
              <a:t>&lt;</a:t>
            </a:r>
            <a:r>
              <a:rPr lang="sv-SE" dirty="0" err="1" smtClean="0"/>
              <a:t>figcaption</a:t>
            </a:r>
            <a:r>
              <a:rPr lang="sv-SE" dirty="0"/>
              <a:t>&gt;</a:t>
            </a:r>
          </a:p>
        </p:txBody>
      </p:sp>
      <p:sp>
        <p:nvSpPr>
          <p:cNvPr id="4" name="Rectangle 3"/>
          <p:cNvSpPr/>
          <p:nvPr/>
        </p:nvSpPr>
        <p:spPr>
          <a:xfrm>
            <a:off x="1259632" y="2641476"/>
            <a:ext cx="7128792"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&lt;figure&gt;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img</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src</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"bild.png" </a:t>
            </a:r>
            <a:r>
              <a:rPr lang="en-US" sz="1200" b="1" dirty="0" smtClean="0">
                <a:solidFill>
                  <a:srgbClr val="FF0000"/>
                </a:solidFill>
                <a:latin typeface="Courier New" pitchFamily="49" charset="0"/>
                <a:cs typeface="Courier New" pitchFamily="49" charset="0"/>
              </a:rPr>
              <a:t>alt</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err="1" smtClean="0">
                <a:solidFill>
                  <a:srgbClr val="7030A0"/>
                </a:solidFill>
                <a:latin typeface="Courier New" pitchFamily="49" charset="0"/>
                <a:cs typeface="Courier New" pitchFamily="49" charset="0"/>
              </a:rPr>
              <a:t>på</a:t>
            </a:r>
            <a:r>
              <a:rPr lang="en-US" sz="1200" b="1" dirty="0" smtClean="0">
                <a:solidFill>
                  <a:srgbClr val="7030A0"/>
                </a:solidFill>
                <a:latin typeface="Courier New" pitchFamily="49" charset="0"/>
                <a:cs typeface="Courier New" pitchFamily="49" charset="0"/>
              </a:rPr>
              <a:t> en </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Denna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beskriver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hur</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kan</a:t>
            </a:r>
            <a:r>
              <a:rPr lang="en-US" sz="1200" b="1" dirty="0" smtClean="0">
                <a:solidFill>
                  <a:schemeClr val="tx1"/>
                </a:solidFill>
                <a:latin typeface="Courier New" pitchFamily="49" charset="0"/>
                <a:cs typeface="Courier New" pitchFamily="49" charset="0"/>
              </a:rPr>
              <a:t> se </a:t>
            </a:r>
            <a:r>
              <a:rPr lang="en-US" sz="1200" b="1" dirty="0" err="1" smtClean="0">
                <a:solidFill>
                  <a:schemeClr val="tx1"/>
                </a:solidFill>
                <a:latin typeface="Courier New" pitchFamily="49" charset="0"/>
                <a:cs typeface="Courier New" pitchFamily="49" charset="0"/>
              </a:rPr>
              <a:t>ut.</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&lt;/figure&gt;</a:t>
            </a:r>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5" name="TextBox 4"/>
          <p:cNvSpPr txBox="1"/>
          <p:nvPr/>
        </p:nvSpPr>
        <p:spPr>
          <a:xfrm>
            <a:off x="751905" y="4216360"/>
            <a:ext cx="7348487" cy="369332"/>
          </a:xfrm>
          <a:prstGeom prst="rect">
            <a:avLst/>
          </a:prstGeom>
          <a:noFill/>
        </p:spPr>
        <p:txBody>
          <a:bodyPr wrap="none" rtlCol="0">
            <a:spAutoFit/>
          </a:bodyPr>
          <a:lstStyle/>
          <a:p>
            <a:r>
              <a:rPr lang="sv-SE" dirty="0" smtClean="0">
                <a:latin typeface="Minya Nouvelle" pitchFamily="2" charset="0"/>
              </a:rPr>
              <a:t>Behöver inte vara bilder, kan vara tabeller, illustrationer, grafik etc.</a:t>
            </a:r>
          </a:p>
        </p:txBody>
      </p:sp>
    </p:spTree>
    <p:extLst>
      <p:ext uri="{BB962C8B-B14F-4D97-AF65-F5344CB8AC3E}">
        <p14:creationId xmlns:p14="http://schemas.microsoft.com/office/powerpoint/2010/main" val="37002836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Time</a:t>
            </a:r>
            <a:endParaRPr lang="sv-SE" dirty="0"/>
          </a:p>
        </p:txBody>
      </p:sp>
      <p:sp>
        <p:nvSpPr>
          <p:cNvPr id="3" name="Subtitle 2"/>
          <p:cNvSpPr>
            <a:spLocks noGrp="1"/>
          </p:cNvSpPr>
          <p:nvPr>
            <p:ph type="subTitle" idx="1"/>
          </p:nvPr>
        </p:nvSpPr>
        <p:spPr>
          <a:xfrm>
            <a:off x="714348" y="1129308"/>
            <a:ext cx="6400800" cy="1460500"/>
          </a:xfrm>
        </p:spPr>
        <p:txBody>
          <a:bodyPr/>
          <a:lstStyle/>
          <a:p>
            <a:r>
              <a:rPr lang="sv-SE" dirty="0" smtClean="0"/>
              <a:t>&lt;</a:t>
            </a:r>
            <a:r>
              <a:rPr lang="sv-SE" dirty="0" err="1" smtClean="0"/>
              <a:t>time</a:t>
            </a:r>
            <a:r>
              <a:rPr lang="sv-SE" dirty="0" smtClean="0"/>
              <a:t>&gt;</a:t>
            </a:r>
          </a:p>
          <a:p>
            <a:r>
              <a:rPr lang="sv-SE" dirty="0" smtClean="0"/>
              <a:t>24 timmars tid eller ett datum.</a:t>
            </a:r>
            <a:endParaRPr lang="sv-SE" dirty="0"/>
          </a:p>
        </p:txBody>
      </p:sp>
      <p:sp>
        <p:nvSpPr>
          <p:cNvPr id="4" name="Rectangle 3"/>
          <p:cNvSpPr/>
          <p:nvPr/>
        </p:nvSpPr>
        <p:spPr>
          <a:xfrm>
            <a:off x="755576" y="2101067"/>
            <a:ext cx="712879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chemeClr val="tx1"/>
                </a:solidFill>
                <a:latin typeface="Courier New" pitchFamily="49" charset="0"/>
                <a:cs typeface="Courier New" pitchFamily="49" charset="0"/>
              </a:rPr>
              <a:t>Apple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hålla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ett</a:t>
            </a:r>
            <a:r>
              <a:rPr lang="en-US" sz="1200" b="1" dirty="0" smtClean="0">
                <a:solidFill>
                  <a:schemeClr val="tx1"/>
                </a:solidFill>
                <a:latin typeface="Courier New" pitchFamily="49" charset="0"/>
                <a:cs typeface="Courier New" pitchFamily="49" charset="0"/>
              </a:rPr>
              <a:t> event </a:t>
            </a:r>
            <a:r>
              <a:rPr lang="en-US" sz="1200" b="1" dirty="0" smtClean="0">
                <a:solidFill>
                  <a:srgbClr val="0070C0"/>
                </a:solidFill>
                <a:latin typeface="Courier New" pitchFamily="49" charset="0"/>
                <a:cs typeface="Courier New" pitchFamily="49" charset="0"/>
              </a:rPr>
              <a:t>&lt;time </a:t>
            </a:r>
            <a:r>
              <a:rPr lang="en-US" sz="1200" b="1" dirty="0" err="1" smtClean="0">
                <a:solidFill>
                  <a:srgbClr val="FF0000"/>
                </a:solidFill>
                <a:latin typeface="Courier New" pitchFamily="49" charset="0"/>
                <a:cs typeface="Courier New" pitchFamily="49" charset="0"/>
              </a:rPr>
              <a:t>datetime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"2011-10-04"</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i </a:t>
            </a:r>
            <a:r>
              <a:rPr lang="en-US" sz="1200" b="1" dirty="0" err="1" smtClean="0">
                <a:solidFill>
                  <a:schemeClr val="tx1"/>
                </a:solidFill>
                <a:latin typeface="Courier New" pitchFamily="49" charset="0"/>
                <a:cs typeface="Courier New" pitchFamily="49" charset="0"/>
              </a:rPr>
              <a:t>början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av</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oktober</a:t>
            </a:r>
            <a:r>
              <a:rPr lang="en-US" sz="1200" b="1" dirty="0" smtClean="0">
                <a:solidFill>
                  <a:srgbClr val="0070C0"/>
                </a:solidFill>
                <a:latin typeface="Courier New" pitchFamily="49" charset="0"/>
                <a:cs typeface="Courier New" pitchFamily="49" charset="0"/>
              </a:rPr>
              <a:t>&lt;/time&gt; </a:t>
            </a:r>
            <a:r>
              <a:rPr lang="en-US" sz="1200" b="1" dirty="0" err="1" smtClean="0">
                <a:solidFill>
                  <a:schemeClr val="tx1"/>
                </a:solidFill>
                <a:latin typeface="Courier New" pitchFamily="49" charset="0"/>
                <a:cs typeface="Courier New" pitchFamily="49" charset="0"/>
              </a:rPr>
              <a:t>då</a:t>
            </a:r>
            <a:r>
              <a:rPr lang="en-US" sz="1200" b="1" dirty="0" smtClean="0">
                <a:solidFill>
                  <a:schemeClr val="tx1"/>
                </a:solidFill>
                <a:latin typeface="Courier New" pitchFamily="49" charset="0"/>
                <a:cs typeface="Courier New" pitchFamily="49" charset="0"/>
              </a:rPr>
              <a:t> man </a:t>
            </a:r>
            <a:r>
              <a:rPr lang="en-US" sz="1200" b="1" dirty="0" err="1" smtClean="0">
                <a:solidFill>
                  <a:schemeClr val="tx1"/>
                </a:solidFill>
                <a:latin typeface="Courier New" pitchFamily="49" charset="0"/>
                <a:cs typeface="Courier New" pitchFamily="49" charset="0"/>
              </a:rPr>
              <a:t>troligtvis</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presentera</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ny</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telefon</a:t>
            </a:r>
            <a:r>
              <a:rPr lang="en-US"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err="1" smtClean="0">
                <a:solidFill>
                  <a:schemeClr val="tx1"/>
                </a:solidFill>
                <a:latin typeface="Courier New" pitchFamily="49" charset="0"/>
                <a:cs typeface="Courier New" pitchFamily="49" charset="0"/>
              </a:rPr>
              <a:t>Slashat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live-</a:t>
            </a:r>
            <a:r>
              <a:rPr lang="en-US" sz="1200" b="1" dirty="0" err="1" smtClean="0">
                <a:solidFill>
                  <a:schemeClr val="tx1"/>
                </a:solidFill>
                <a:latin typeface="Courier New" pitchFamily="49" charset="0"/>
                <a:cs typeface="Courier New" pitchFamily="49" charset="0"/>
              </a:rPr>
              <a:t>sända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från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klockan</a:t>
            </a:r>
            <a:r>
              <a:rPr lang="en-US" sz="1200" b="1" dirty="0" smtClean="0">
                <a:solidFill>
                  <a:schemeClr val="tx1"/>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time&gt;</a:t>
            </a:r>
            <a:r>
              <a:rPr lang="en-US" sz="1100" b="1" dirty="0" smtClean="0">
                <a:solidFill>
                  <a:schemeClr val="tx1"/>
                </a:solidFill>
                <a:latin typeface="Courier New" pitchFamily="49" charset="0"/>
                <a:cs typeface="Courier New" pitchFamily="49" charset="0"/>
              </a:rPr>
              <a:t>18:00</a:t>
            </a:r>
            <a:r>
              <a:rPr lang="en-US" sz="1100" b="1" dirty="0" smtClean="0">
                <a:solidFill>
                  <a:srgbClr val="0070C0"/>
                </a:solidFill>
                <a:latin typeface="Courier New" pitchFamily="49" charset="0"/>
                <a:cs typeface="Courier New" pitchFamily="49" charset="0"/>
              </a:rPr>
              <a:t>&lt;/time&gt;</a:t>
            </a:r>
            <a:r>
              <a:rPr lang="en-US" sz="1100" b="1" dirty="0" smtClean="0">
                <a:solidFill>
                  <a:schemeClr val="tx1"/>
                </a:solidFill>
                <a:latin typeface="Courier New" pitchFamily="49" charset="0"/>
                <a:cs typeface="Courier New" pitchFamily="49" charset="0"/>
              </a:rPr>
              <a:t>.</a:t>
            </a:r>
            <a:endParaRPr lang="en-US" sz="1100" b="1" dirty="0">
              <a:solidFill>
                <a:schemeClr val="tx1"/>
              </a:solidFill>
              <a:latin typeface="Courier New" pitchFamily="49" charset="0"/>
              <a:cs typeface="Courier New" pitchFamily="49" charset="0"/>
            </a:endParaRPr>
          </a:p>
        </p:txBody>
      </p:sp>
      <p:pic>
        <p:nvPicPr>
          <p:cNvPr id="198660" name="Picture 4" descr="S:\dfm\info\icons\v-collections\v_collections_png\business_finance_data\256x256\shadow\date_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3488804"/>
            <a:ext cx="1671193" cy="1671193"/>
          </a:xfrm>
          <a:prstGeom prst="rect">
            <a:avLst/>
          </a:prstGeom>
          <a:noFill/>
          <a:extLst>
            <a:ext uri="{909E8E84-426E-40dd-AFC4-6F175D3DCCD1}">
              <a14:hiddenFill xmlns:a14="http://schemas.microsoft.com/office/drawing/2010/main">
                <a:solidFill>
                  <a:srgbClr val="FFFFFF"/>
                </a:solidFill>
              </a14:hiddenFill>
            </a:ext>
          </a:extLst>
        </p:spPr>
      </p:pic>
      <p:pic>
        <p:nvPicPr>
          <p:cNvPr id="1986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789" y="3259800"/>
            <a:ext cx="3774821" cy="21292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9044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Javascript</a:t>
            </a:r>
            <a:endParaRPr lang="sv-SE" dirty="0"/>
          </a:p>
        </p:txBody>
      </p:sp>
      <p:sp>
        <p:nvSpPr>
          <p:cNvPr id="3" name="Subtitle 2"/>
          <p:cNvSpPr>
            <a:spLocks noGrp="1"/>
          </p:cNvSpPr>
          <p:nvPr>
            <p:ph type="subTitle" idx="1"/>
          </p:nvPr>
        </p:nvSpPr>
        <p:spPr/>
        <p:txBody>
          <a:bodyPr/>
          <a:lstStyle/>
          <a:p>
            <a:endParaRPr lang="sv-SE" dirty="0"/>
          </a:p>
        </p:txBody>
      </p:sp>
      <p:pic>
        <p:nvPicPr>
          <p:cNvPr id="4" name="Picture 2"/>
          <p:cNvPicPr>
            <a:picLocks noChangeAspect="1" noChangeArrowheads="1"/>
          </p:cNvPicPr>
          <p:nvPr/>
        </p:nvPicPr>
        <p:blipFill>
          <a:blip r:embed="rId2" cstate="print"/>
          <a:srcRect/>
          <a:stretch>
            <a:fillRect/>
          </a:stretch>
        </p:blipFill>
        <p:spPr bwMode="auto">
          <a:xfrm>
            <a:off x="611560" y="1129306"/>
            <a:ext cx="7848872" cy="42982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61955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Drag and </a:t>
            </a:r>
            <a:r>
              <a:rPr lang="sv-SE" dirty="0" err="1" smtClean="0"/>
              <a:t>drop</a:t>
            </a:r>
            <a:r>
              <a:rPr lang="sv-SE" dirty="0" smtClean="0"/>
              <a:t> API</a:t>
            </a:r>
            <a:endParaRPr lang="sv-SE" dirty="0"/>
          </a:p>
        </p:txBody>
      </p:sp>
      <p:sp>
        <p:nvSpPr>
          <p:cNvPr id="4" name="Rectangle 3"/>
          <p:cNvSpPr/>
          <p:nvPr/>
        </p:nvSpPr>
        <p:spPr>
          <a:xfrm>
            <a:off x="6228184" y="2852564"/>
            <a:ext cx="1368152" cy="1008112"/>
          </a:xfrm>
          <a:prstGeom prst="rect">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5" name="Picture 4" descr="S:\dfm\info\icons\v-collections\v_collections_png\software_graphics_media\256x256\shadow\photo_landscape.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2120" y="2127548"/>
            <a:ext cx="1450032" cy="1450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software_graphics_media\256x256\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616" y="224167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97638" y="1844187"/>
            <a:ext cx="3357677" cy="1186143"/>
          </a:xfrm>
          <a:custGeom>
            <a:avLst/>
            <a:gdLst>
              <a:gd name="connsiteX0" fmla="*/ 0 w 3357677"/>
              <a:gd name="connsiteY0" fmla="*/ 1186143 h 1186143"/>
              <a:gd name="connsiteX1" fmla="*/ 1382573 w 3357677"/>
              <a:gd name="connsiteY1" fmla="*/ 1080 h 1186143"/>
              <a:gd name="connsiteX2" fmla="*/ 3357677 w 3357677"/>
              <a:gd name="connsiteY2" fmla="*/ 1017893 h 1186143"/>
            </a:gdLst>
            <a:ahLst/>
            <a:cxnLst>
              <a:cxn ang="0">
                <a:pos x="connsiteX0" y="connsiteY0"/>
              </a:cxn>
              <a:cxn ang="0">
                <a:pos x="connsiteX1" y="connsiteY1"/>
              </a:cxn>
              <a:cxn ang="0">
                <a:pos x="connsiteX2" y="connsiteY2"/>
              </a:cxn>
            </a:cxnLst>
            <a:rect l="l" t="t" r="r" b="b"/>
            <a:pathLst>
              <a:path w="3357677" h="1186143">
                <a:moveTo>
                  <a:pt x="0" y="1186143"/>
                </a:moveTo>
                <a:cubicBezTo>
                  <a:pt x="411480" y="607632"/>
                  <a:pt x="822960" y="29122"/>
                  <a:pt x="1382573" y="1080"/>
                </a:cubicBezTo>
                <a:cubicBezTo>
                  <a:pt x="1942186" y="-26962"/>
                  <a:pt x="2649931" y="495465"/>
                  <a:pt x="3357677" y="1017893"/>
                </a:cubicBezTo>
              </a:path>
            </a:pathLst>
          </a:custGeom>
          <a:noFill/>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 name="Picture 2" descr="S:\dfm\info\icons\v-collections\v_collections_png\business_finance_data\256x256\shadow\hand_poin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136" y="2785492"/>
            <a:ext cx="15841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272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4427984" y="2331485"/>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sv-SE" dirty="0" err="1" smtClean="0"/>
              <a:t>Offline</a:t>
            </a:r>
            <a:r>
              <a:rPr lang="sv-SE" dirty="0" smtClean="0"/>
              <a:t> web </a:t>
            </a:r>
            <a:r>
              <a:rPr lang="sv-SE" dirty="0" err="1" smtClean="0"/>
              <a:t>applications</a:t>
            </a:r>
            <a:endParaRPr lang="sv-SE" dirty="0"/>
          </a:p>
        </p:txBody>
      </p:sp>
      <p:pic>
        <p:nvPicPr>
          <p:cNvPr id="206850" name="Picture 2" descr="S:\dfm\info\icons\v-collections\v_collections_png\basic_foundation\256x256\shadow\text_bin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4225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8718" y="4373587"/>
            <a:ext cx="1899719" cy="923330"/>
          </a:xfrm>
          <a:prstGeom prst="rect">
            <a:avLst/>
          </a:prstGeom>
          <a:noFill/>
        </p:spPr>
        <p:txBody>
          <a:bodyPr wrap="square" rtlCol="0">
            <a:spAutoFit/>
          </a:bodyPr>
          <a:lstStyle/>
          <a:p>
            <a:pPr algn="r"/>
            <a:r>
              <a:rPr lang="sv-SE" dirty="0" smtClean="0">
                <a:latin typeface="Minya Nouvelle" pitchFamily="2" charset="0"/>
              </a:rPr>
              <a:t>manifest-</a:t>
            </a:r>
            <a:r>
              <a:rPr lang="sv-SE" dirty="0" err="1" smtClean="0">
                <a:latin typeface="Minya Nouvelle" pitchFamily="2" charset="0"/>
              </a:rPr>
              <a:t>file</a:t>
            </a:r>
            <a:r>
              <a:rPr lang="sv-SE" dirty="0" smtClean="0">
                <a:latin typeface="Minya Nouvelle" pitchFamily="2" charset="0"/>
              </a:rPr>
              <a:t> för att styra </a:t>
            </a:r>
            <a:r>
              <a:rPr lang="sv-SE" dirty="0" err="1" smtClean="0">
                <a:latin typeface="Minya Nouvelle" pitchFamily="2" charset="0"/>
              </a:rPr>
              <a:t>cachen</a:t>
            </a:r>
            <a:r>
              <a:rPr lang="sv-SE" dirty="0" smtClean="0">
                <a:latin typeface="Minya Nouvelle" pitchFamily="2" charset="0"/>
              </a:rPr>
              <a:t>.</a:t>
            </a:r>
          </a:p>
        </p:txBody>
      </p:sp>
      <p:pic>
        <p:nvPicPr>
          <p:cNvPr id="206852" name="Picture 4" descr="S:\dfm\info\icons\v-collections\v_collections_png\objects_people_industries\256x256\shadow\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13284"/>
            <a:ext cx="331236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06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023475"/>
            <a:ext cx="2808312" cy="227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3563888" y="2785492"/>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6855" name="Picture 7" descr="S:\dfm\info\icons\v-collections\v_collections_png\basic_foundation\64x64\shadow\unkn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03397"/>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1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Audio/Video</a:t>
            </a:r>
            <a:endParaRPr lang="sv-SE"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399" y="2137420"/>
            <a:ext cx="4132833" cy="232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754" name="Picture 2" descr="S:\dfm\info\icons\v-collections\v_collections_png\software_graphics_media\256x256\shadow\loudspea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95732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2756" name="Picture 4" descr="S:\dfm\info\icons\v-collections\v_collections_png\software_graphics_media\256x256\shadow\fil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395722"/>
            <a:ext cx="1736682" cy="1736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520" y="5164961"/>
            <a:ext cx="3068469" cy="369332"/>
          </a:xfrm>
          <a:prstGeom prst="rect">
            <a:avLst/>
          </a:prstGeom>
          <a:noFill/>
        </p:spPr>
        <p:txBody>
          <a:bodyPr wrap="none" rtlCol="0">
            <a:spAutoFit/>
          </a:bodyPr>
          <a:lstStyle/>
          <a:p>
            <a:r>
              <a:rPr lang="sv-SE" b="1" dirty="0" smtClean="0">
                <a:latin typeface="Minya Nouvelle" pitchFamily="2" charset="0"/>
              </a:rPr>
              <a:t>Se föreläsning: 05 - Media</a:t>
            </a:r>
          </a:p>
        </p:txBody>
      </p:sp>
    </p:spTree>
    <p:extLst>
      <p:ext uri="{BB962C8B-B14F-4D97-AF65-F5344CB8AC3E}">
        <p14:creationId xmlns:p14="http://schemas.microsoft.com/office/powerpoint/2010/main" val="51638723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Canvas</a:t>
            </a:r>
            <a:endParaRPr lang="sv-SE" dirty="0"/>
          </a:p>
        </p:txBody>
      </p:sp>
      <p:pic>
        <p:nvPicPr>
          <p:cNvPr id="204802" name="Picture 2" descr="S:\dfm\info\icons\v-collections\v_collections_png\software_graphics_media\256x256\shadow\drawing_utens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70537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520" y="5164961"/>
            <a:ext cx="3068469" cy="369332"/>
          </a:xfrm>
          <a:prstGeom prst="rect">
            <a:avLst/>
          </a:prstGeom>
          <a:noFill/>
        </p:spPr>
        <p:txBody>
          <a:bodyPr wrap="none" rtlCol="0">
            <a:spAutoFit/>
          </a:bodyPr>
          <a:lstStyle/>
          <a:p>
            <a:r>
              <a:rPr lang="sv-SE" b="1" dirty="0" smtClean="0">
                <a:latin typeface="Minya Nouvelle" pitchFamily="2" charset="0"/>
              </a:rPr>
              <a:t>Se föreläsning: 05 - Media</a:t>
            </a:r>
          </a:p>
        </p:txBody>
      </p:sp>
    </p:spTree>
    <p:extLst>
      <p:ext uri="{BB962C8B-B14F-4D97-AF65-F5344CB8AC3E}">
        <p14:creationId xmlns:p14="http://schemas.microsoft.com/office/powerpoint/2010/main" val="37006030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Formulär</a:t>
            </a:r>
            <a:endParaRPr lang="sv-SE"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488" y="1057300"/>
            <a:ext cx="23510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909493"/>
            <a:ext cx="1301873" cy="12162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78" name="Picture 2" descr="S:\dfm\info\icons\v-collections\v_collections_png\basic_foundation\256x256\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738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5164961"/>
            <a:ext cx="3874779" cy="369332"/>
          </a:xfrm>
          <a:prstGeom prst="rect">
            <a:avLst/>
          </a:prstGeom>
          <a:noFill/>
        </p:spPr>
        <p:txBody>
          <a:bodyPr wrap="none" rtlCol="0">
            <a:spAutoFit/>
          </a:bodyPr>
          <a:lstStyle/>
          <a:p>
            <a:r>
              <a:rPr lang="sv-SE" b="1" dirty="0" smtClean="0">
                <a:latin typeface="Minya Nouvelle" pitchFamily="2" charset="0"/>
              </a:rPr>
              <a:t>Se föreläsning: 06 – A table form</a:t>
            </a:r>
          </a:p>
        </p:txBody>
      </p:sp>
    </p:spTree>
    <p:extLst>
      <p:ext uri="{BB962C8B-B14F-4D97-AF65-F5344CB8AC3E}">
        <p14:creationId xmlns:p14="http://schemas.microsoft.com/office/powerpoint/2010/main" val="4171705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Relaterade tekniker</a:t>
            </a:r>
            <a:endParaRPr lang="sv-SE" dirty="0"/>
          </a:p>
        </p:txBody>
      </p:sp>
      <p:sp>
        <p:nvSpPr>
          <p:cNvPr id="7" name="TextBox 6"/>
          <p:cNvSpPr txBox="1"/>
          <p:nvPr/>
        </p:nvSpPr>
        <p:spPr>
          <a:xfrm>
            <a:off x="1691680" y="1120095"/>
            <a:ext cx="5760640" cy="646331"/>
          </a:xfrm>
          <a:prstGeom prst="rect">
            <a:avLst/>
          </a:prstGeom>
          <a:noFill/>
        </p:spPr>
        <p:txBody>
          <a:bodyPr wrap="square" rtlCol="0">
            <a:spAutoFit/>
          </a:bodyPr>
          <a:lstStyle/>
          <a:p>
            <a:r>
              <a:rPr lang="sv-SE" dirty="0" smtClean="0">
                <a:latin typeface="Minya Nouvelle" pitchFamily="2" charset="0"/>
              </a:rPr>
              <a:t>Följande tekniker är inte en del av HTML5 men nämns ofta i samband med HTML5.</a:t>
            </a:r>
          </a:p>
        </p:txBody>
      </p:sp>
      <p:pic>
        <p:nvPicPr>
          <p:cNvPr id="205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281436"/>
            <a:ext cx="48196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922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sp>
        <p:nvSpPr>
          <p:cNvPr id="4" name="Rectangle 3"/>
          <p:cNvSpPr/>
          <p:nvPr/>
        </p:nvSpPr>
        <p:spPr>
          <a:xfrm>
            <a:off x="2267744" y="1777380"/>
            <a:ext cx="4752528" cy="31393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b="1" dirty="0">
                <a:latin typeface="Courier New" pitchFamily="49" charset="0"/>
                <a:cs typeface="Courier New" pitchFamily="49" charset="0"/>
              </a:rPr>
              <a:t>&lt;!</a:t>
            </a:r>
            <a:r>
              <a:rPr lang="sv-SE" b="1" dirty="0" err="1">
                <a:latin typeface="Courier New" pitchFamily="49" charset="0"/>
                <a:cs typeface="Courier New" pitchFamily="49" charset="0"/>
              </a:rPr>
              <a:t>doctype</a:t>
            </a:r>
            <a:r>
              <a:rPr lang="sv-SE" b="1" dirty="0">
                <a:latin typeface="Courier New" pitchFamily="49" charset="0"/>
                <a:cs typeface="Courier New" pitchFamily="49" charset="0"/>
              </a:rPr>
              <a:t> html&gt;</a:t>
            </a:r>
          </a:p>
          <a:p>
            <a:r>
              <a:rPr lang="sv-SE" b="1" dirty="0">
                <a:solidFill>
                  <a:srgbClr val="0070C0"/>
                </a:solidFill>
                <a:latin typeface="Courier New" pitchFamily="49" charset="0"/>
                <a:cs typeface="Courier New" pitchFamily="49" charset="0"/>
              </a:rPr>
              <a:t>&lt;html </a:t>
            </a:r>
            <a:r>
              <a:rPr lang="sv-SE" b="1" dirty="0" err="1">
                <a:solidFill>
                  <a:srgbClr val="FF0000"/>
                </a:solidFill>
                <a:latin typeface="Courier New" pitchFamily="49" charset="0"/>
                <a:cs typeface="Courier New" pitchFamily="49" charset="0"/>
              </a:rPr>
              <a:t>lang</a:t>
            </a:r>
            <a:r>
              <a:rPr lang="sv-SE" b="1" dirty="0" smtClean="0">
                <a:latin typeface="Courier New" pitchFamily="49" charset="0"/>
                <a:cs typeface="Courier New" pitchFamily="49" charset="0"/>
              </a:rPr>
              <a:t>=</a:t>
            </a:r>
            <a:r>
              <a:rPr lang="sv-SE" b="1" dirty="0">
                <a:solidFill>
                  <a:srgbClr val="7030A0"/>
                </a:solidFill>
                <a:latin typeface="Courier New" pitchFamily="49" charset="0"/>
                <a:cs typeface="Courier New" pitchFamily="49" charset="0"/>
              </a:rPr>
              <a:t>"</a:t>
            </a:r>
            <a:r>
              <a:rPr lang="sv-SE" b="1" dirty="0" err="1" smtClean="0">
                <a:solidFill>
                  <a:srgbClr val="7030A0"/>
                </a:solidFill>
                <a:latin typeface="Courier New" pitchFamily="49" charset="0"/>
                <a:cs typeface="Courier New" pitchFamily="49" charset="0"/>
              </a:rPr>
              <a:t>sv</a:t>
            </a:r>
            <a:r>
              <a:rPr lang="sv-SE" b="1" dirty="0" smtClean="0">
                <a:solidFill>
                  <a:srgbClr val="7030A0"/>
                </a:solidFill>
                <a:latin typeface="Courier New" pitchFamily="49" charset="0"/>
                <a:cs typeface="Courier New" pitchFamily="49" charset="0"/>
              </a:rPr>
              <a:t>"</a:t>
            </a:r>
            <a:r>
              <a:rPr lang="sv-SE" b="1" dirty="0" smtClean="0">
                <a:solidFill>
                  <a:srgbClr val="0070C0"/>
                </a:solidFill>
                <a:latin typeface="Courier New" pitchFamily="49" charset="0"/>
                <a:cs typeface="Courier New" pitchFamily="49" charset="0"/>
              </a:rPr>
              <a:t>&gt;</a:t>
            </a:r>
            <a:endParaRPr lang="sv-SE" b="1" dirty="0">
              <a:solidFill>
                <a:srgbClr val="0070C0"/>
              </a:solidFill>
              <a:latin typeface="Courier New" pitchFamily="49" charset="0"/>
              <a:cs typeface="Courier New" pitchFamily="49" charset="0"/>
            </a:endParaRPr>
          </a:p>
          <a:p>
            <a:r>
              <a:rPr lang="sv-SE" b="1" dirty="0">
                <a:latin typeface="Courier New" pitchFamily="49" charset="0"/>
                <a:cs typeface="Courier New" pitchFamily="49" charset="0"/>
              </a:rPr>
              <a:t>	</a:t>
            </a:r>
            <a:r>
              <a:rPr lang="sv-SE" b="1" dirty="0">
                <a:solidFill>
                  <a:srgbClr val="0070C0"/>
                </a:solidFill>
                <a:latin typeface="Courier New" pitchFamily="49" charset="0"/>
                <a:cs typeface="Courier New" pitchFamily="49" charset="0"/>
              </a:rPr>
              <a:t>&lt;</a:t>
            </a:r>
            <a:r>
              <a:rPr lang="sv-SE" b="1" dirty="0" err="1">
                <a:solidFill>
                  <a:srgbClr val="0070C0"/>
                </a:solidFill>
                <a:latin typeface="Courier New" pitchFamily="49" charset="0"/>
                <a:cs typeface="Courier New" pitchFamily="49" charset="0"/>
              </a:rPr>
              <a:t>head</a:t>
            </a:r>
            <a:r>
              <a:rPr lang="sv-SE" b="1" dirty="0">
                <a:solidFill>
                  <a:srgbClr val="0070C0"/>
                </a:solidFill>
                <a:latin typeface="Courier New" pitchFamily="49" charset="0"/>
                <a:cs typeface="Courier New" pitchFamily="49" charset="0"/>
              </a:rPr>
              <a:t>&gt;</a:t>
            </a:r>
          </a:p>
          <a:p>
            <a:r>
              <a:rPr lang="sv-SE" b="1" dirty="0">
                <a:solidFill>
                  <a:srgbClr val="0070C0"/>
                </a:solidFill>
                <a:latin typeface="Courier New" pitchFamily="49" charset="0"/>
                <a:cs typeface="Courier New" pitchFamily="49" charset="0"/>
              </a:rPr>
              <a:t>	  &lt;meta</a:t>
            </a:r>
            <a:r>
              <a:rPr lang="sv-SE" b="1" dirty="0">
                <a:latin typeface="Courier New" pitchFamily="49" charset="0"/>
                <a:cs typeface="Courier New" pitchFamily="49" charset="0"/>
              </a:rPr>
              <a:t> </a:t>
            </a:r>
            <a:r>
              <a:rPr lang="sv-SE" b="1" dirty="0" err="1">
                <a:solidFill>
                  <a:srgbClr val="FF0000"/>
                </a:solidFill>
                <a:latin typeface="Courier New" pitchFamily="49" charset="0"/>
                <a:cs typeface="Courier New" pitchFamily="49" charset="0"/>
              </a:rPr>
              <a:t>charset</a:t>
            </a:r>
            <a:r>
              <a:rPr lang="sv-SE" b="1" dirty="0">
                <a:latin typeface="Courier New" pitchFamily="49" charset="0"/>
                <a:cs typeface="Courier New" pitchFamily="49" charset="0"/>
              </a:rPr>
              <a:t>=</a:t>
            </a:r>
            <a:r>
              <a:rPr lang="sv-SE" b="1" dirty="0">
                <a:solidFill>
                  <a:srgbClr val="7030A0"/>
                </a:solidFill>
                <a:latin typeface="Courier New" pitchFamily="49" charset="0"/>
                <a:cs typeface="Courier New" pitchFamily="49" charset="0"/>
              </a:rPr>
              <a:t>"utf-8" </a:t>
            </a:r>
            <a:r>
              <a:rPr lang="sv-SE" b="1" dirty="0" smtClean="0">
                <a:solidFill>
                  <a:srgbClr val="0070C0"/>
                </a:solidFill>
                <a:latin typeface="Courier New" pitchFamily="49" charset="0"/>
                <a:cs typeface="Courier New" pitchFamily="49" charset="0"/>
              </a:rPr>
              <a:t>/&gt;</a:t>
            </a:r>
            <a:endParaRPr lang="sv-SE" b="1" dirty="0">
              <a:solidFill>
                <a:srgbClr val="0070C0"/>
              </a:solidFill>
              <a:latin typeface="Courier New" pitchFamily="49" charset="0"/>
              <a:cs typeface="Courier New" pitchFamily="49" charset="0"/>
            </a:endParaRPr>
          </a:p>
          <a:p>
            <a:r>
              <a:rPr lang="sv-SE" b="1" dirty="0">
                <a:solidFill>
                  <a:srgbClr val="0070C0"/>
                </a:solidFill>
                <a:latin typeface="Courier New" pitchFamily="49" charset="0"/>
                <a:cs typeface="Courier New" pitchFamily="49" charset="0"/>
              </a:rPr>
              <a:t>	  &lt;</a:t>
            </a:r>
            <a:r>
              <a:rPr lang="sv-SE" b="1" dirty="0" err="1">
                <a:solidFill>
                  <a:srgbClr val="0070C0"/>
                </a:solidFill>
                <a:latin typeface="Courier New" pitchFamily="49" charset="0"/>
                <a:cs typeface="Courier New" pitchFamily="49" charset="0"/>
              </a:rPr>
              <a:t>title</a:t>
            </a:r>
            <a:r>
              <a:rPr lang="sv-SE" b="1" dirty="0">
                <a:solidFill>
                  <a:srgbClr val="0070C0"/>
                </a:solidFill>
                <a:latin typeface="Courier New" pitchFamily="49" charset="0"/>
                <a:cs typeface="Courier New" pitchFamily="49" charset="0"/>
              </a:rPr>
              <a:t>&gt;&lt;/</a:t>
            </a:r>
            <a:r>
              <a:rPr lang="sv-SE" b="1" dirty="0" err="1">
                <a:solidFill>
                  <a:srgbClr val="0070C0"/>
                </a:solidFill>
                <a:latin typeface="Courier New" pitchFamily="49" charset="0"/>
                <a:cs typeface="Courier New" pitchFamily="49" charset="0"/>
              </a:rPr>
              <a:t>title</a:t>
            </a:r>
            <a:r>
              <a:rPr lang="sv-SE" b="1" dirty="0">
                <a:solidFill>
                  <a:srgbClr val="0070C0"/>
                </a:solidFill>
                <a:latin typeface="Courier New" pitchFamily="49" charset="0"/>
                <a:cs typeface="Courier New" pitchFamily="49" charset="0"/>
              </a:rPr>
              <a:t>&gt;</a:t>
            </a:r>
          </a:p>
          <a:p>
            <a:r>
              <a:rPr lang="sv-SE" b="1" dirty="0" smtClean="0">
                <a:solidFill>
                  <a:srgbClr val="0070C0"/>
                </a:solidFill>
                <a:latin typeface="Courier New" pitchFamily="49" charset="0"/>
                <a:cs typeface="Courier New" pitchFamily="49" charset="0"/>
              </a:rPr>
              <a:t>	&lt;/</a:t>
            </a:r>
            <a:r>
              <a:rPr lang="sv-SE" b="1" dirty="0" err="1">
                <a:solidFill>
                  <a:srgbClr val="0070C0"/>
                </a:solidFill>
                <a:latin typeface="Courier New" pitchFamily="49" charset="0"/>
                <a:cs typeface="Courier New" pitchFamily="49" charset="0"/>
              </a:rPr>
              <a:t>head</a:t>
            </a:r>
            <a:r>
              <a:rPr lang="sv-SE" b="1" dirty="0">
                <a:solidFill>
                  <a:srgbClr val="0070C0"/>
                </a:solidFill>
                <a:latin typeface="Courier New" pitchFamily="49" charset="0"/>
                <a:cs typeface="Courier New" pitchFamily="49" charset="0"/>
              </a:rPr>
              <a:t>&gt;</a:t>
            </a:r>
          </a:p>
          <a:p>
            <a:endParaRPr lang="sv-SE" b="1" dirty="0">
              <a:solidFill>
                <a:srgbClr val="0070C0"/>
              </a:solidFill>
              <a:latin typeface="Courier New" pitchFamily="49" charset="0"/>
              <a:cs typeface="Courier New" pitchFamily="49" charset="0"/>
            </a:endParaRPr>
          </a:p>
          <a:p>
            <a:r>
              <a:rPr lang="sv-SE" b="1" dirty="0">
                <a:solidFill>
                  <a:srgbClr val="0070C0"/>
                </a:solidFill>
                <a:latin typeface="Courier New" pitchFamily="49" charset="0"/>
                <a:cs typeface="Courier New" pitchFamily="49" charset="0"/>
              </a:rPr>
              <a:t>	&lt;</a:t>
            </a:r>
            <a:r>
              <a:rPr lang="sv-SE" b="1" dirty="0" err="1">
                <a:solidFill>
                  <a:srgbClr val="0070C0"/>
                </a:solidFill>
                <a:latin typeface="Courier New" pitchFamily="49" charset="0"/>
                <a:cs typeface="Courier New" pitchFamily="49" charset="0"/>
              </a:rPr>
              <a:t>body</a:t>
            </a:r>
            <a:r>
              <a:rPr lang="sv-SE" b="1" dirty="0">
                <a:solidFill>
                  <a:srgbClr val="0070C0"/>
                </a:solidFill>
                <a:latin typeface="Courier New" pitchFamily="49" charset="0"/>
                <a:cs typeface="Courier New" pitchFamily="49" charset="0"/>
              </a:rPr>
              <a:t>&gt;</a:t>
            </a:r>
          </a:p>
          <a:p>
            <a:r>
              <a:rPr lang="sv-SE" b="1" dirty="0">
                <a:solidFill>
                  <a:srgbClr val="0070C0"/>
                </a:solidFill>
                <a:latin typeface="Courier New" pitchFamily="49" charset="0"/>
                <a:cs typeface="Courier New" pitchFamily="49" charset="0"/>
              </a:rPr>
              <a:t>	</a:t>
            </a:r>
            <a:endParaRPr lang="sv-SE" b="1" dirty="0" smtClean="0">
              <a:solidFill>
                <a:srgbClr val="0070C0"/>
              </a:solidFill>
              <a:latin typeface="Courier New" pitchFamily="49" charset="0"/>
              <a:cs typeface="Courier New" pitchFamily="49" charset="0"/>
            </a:endParaRPr>
          </a:p>
          <a:p>
            <a:r>
              <a:rPr lang="sv-SE" b="1" dirty="0">
                <a:solidFill>
                  <a:srgbClr val="0070C0"/>
                </a:solidFill>
                <a:latin typeface="Courier New" pitchFamily="49" charset="0"/>
                <a:cs typeface="Courier New" pitchFamily="49" charset="0"/>
              </a:rPr>
              <a:t>	</a:t>
            </a:r>
            <a:r>
              <a:rPr lang="sv-SE" b="1" dirty="0" smtClean="0">
                <a:solidFill>
                  <a:srgbClr val="0070C0"/>
                </a:solidFill>
                <a:latin typeface="Courier New" pitchFamily="49" charset="0"/>
                <a:cs typeface="Courier New" pitchFamily="49" charset="0"/>
              </a:rPr>
              <a:t>&lt;/</a:t>
            </a:r>
            <a:r>
              <a:rPr lang="sv-SE" b="1" dirty="0" err="1">
                <a:solidFill>
                  <a:srgbClr val="0070C0"/>
                </a:solidFill>
                <a:latin typeface="Courier New" pitchFamily="49" charset="0"/>
                <a:cs typeface="Courier New" pitchFamily="49" charset="0"/>
              </a:rPr>
              <a:t>body</a:t>
            </a:r>
            <a:r>
              <a:rPr lang="sv-SE" b="1" dirty="0">
                <a:solidFill>
                  <a:srgbClr val="0070C0"/>
                </a:solidFill>
                <a:latin typeface="Courier New" pitchFamily="49" charset="0"/>
                <a:cs typeface="Courier New" pitchFamily="49" charset="0"/>
              </a:rPr>
              <a:t>&gt;</a:t>
            </a:r>
          </a:p>
          <a:p>
            <a:r>
              <a:rPr lang="sv-SE" b="1" dirty="0">
                <a:solidFill>
                  <a:srgbClr val="0070C0"/>
                </a:solidFill>
                <a:latin typeface="Courier New" pitchFamily="49" charset="0"/>
                <a:cs typeface="Courier New" pitchFamily="49" charset="0"/>
              </a:rPr>
              <a:t>&lt;/html&gt;</a:t>
            </a:r>
          </a:p>
        </p:txBody>
      </p:sp>
    </p:spTree>
    <p:extLst>
      <p:ext uri="{BB962C8B-B14F-4D97-AF65-F5344CB8AC3E}">
        <p14:creationId xmlns:p14="http://schemas.microsoft.com/office/powerpoint/2010/main" val="1131566788"/>
      </p:ext>
    </p:extLst>
  </p:cSld>
  <p:clrMapOvr>
    <a:masterClrMapping/>
  </p:clrMapOvr>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CSS3</a:t>
            </a:r>
            <a:endParaRPr lang="sv-SE" dirty="0"/>
          </a:p>
        </p:txBody>
      </p:sp>
      <p:pic>
        <p:nvPicPr>
          <p:cNvPr id="4" name="Picture 2" descr="S:\dfm\info\icons\v-collections\v_collections_png\software_graphics_media\256x256\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92139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dfm\info\icons\v-collections\v_collections_png\objects_people_industries\128x128\shadow\potion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005">
            <a:off x="4181995" y="3207401"/>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658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Geolocation</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535632" y="1148072"/>
            <a:ext cx="7924800" cy="413284"/>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069157" y="1921396"/>
            <a:ext cx="4857750" cy="3095625"/>
          </a:xfrm>
          <a:prstGeom prst="rect">
            <a:avLst/>
          </a:prstGeom>
          <a:noFill/>
          <a:ln w="9525">
            <a:noFill/>
            <a:miter lim="800000"/>
            <a:headEnd/>
            <a:tailEnd/>
          </a:ln>
        </p:spPr>
      </p:pic>
    </p:spTree>
    <p:extLst>
      <p:ext uri="{BB962C8B-B14F-4D97-AF65-F5344CB8AC3E}">
        <p14:creationId xmlns:p14="http://schemas.microsoft.com/office/powerpoint/2010/main" val="275015814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Storage</a:t>
            </a:r>
            <a:endParaRPr lang="sv-SE" dirty="0"/>
          </a:p>
        </p:txBody>
      </p:sp>
      <p:pic>
        <p:nvPicPr>
          <p:cNvPr id="200706" name="Picture 2"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48934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0708" name="Picture 4"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425452"/>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0710" name="Picture 6" descr="S:\dfm\info\icons\v-collections\v_collections_png\computer_network_security\64x64\shadow\cook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4153644"/>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7668344" y="4225652"/>
            <a:ext cx="936104"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884368" y="4153644"/>
            <a:ext cx="43033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0707" y="1777380"/>
            <a:ext cx="2842445" cy="523220"/>
          </a:xfrm>
          <a:prstGeom prst="rect">
            <a:avLst/>
          </a:prstGeom>
          <a:noFill/>
        </p:spPr>
        <p:txBody>
          <a:bodyPr wrap="none" rtlCol="0">
            <a:spAutoFit/>
          </a:bodyPr>
          <a:lstStyle/>
          <a:p>
            <a:r>
              <a:rPr lang="sv-SE" sz="2800" b="1" dirty="0" smtClean="0">
                <a:latin typeface="Minya Nouvelle" pitchFamily="2" charset="0"/>
              </a:rPr>
              <a:t>Session </a:t>
            </a:r>
            <a:r>
              <a:rPr lang="sv-SE" sz="2800" b="1" dirty="0" err="1" smtClean="0">
                <a:latin typeface="Minya Nouvelle" pitchFamily="2" charset="0"/>
              </a:rPr>
              <a:t>storage</a:t>
            </a:r>
            <a:endParaRPr lang="sv-SE" sz="2800" b="1" dirty="0" smtClean="0">
              <a:latin typeface="Minya Nouvelle" pitchFamily="2" charset="0"/>
            </a:endParaRPr>
          </a:p>
        </p:txBody>
      </p:sp>
      <p:sp>
        <p:nvSpPr>
          <p:cNvPr id="13" name="TextBox 12"/>
          <p:cNvSpPr txBox="1"/>
          <p:nvPr/>
        </p:nvSpPr>
        <p:spPr>
          <a:xfrm>
            <a:off x="1870707" y="3116496"/>
            <a:ext cx="2501006" cy="523220"/>
          </a:xfrm>
          <a:prstGeom prst="rect">
            <a:avLst/>
          </a:prstGeom>
          <a:noFill/>
        </p:spPr>
        <p:txBody>
          <a:bodyPr wrap="none" rtlCol="0">
            <a:spAutoFit/>
          </a:bodyPr>
          <a:lstStyle/>
          <a:p>
            <a:r>
              <a:rPr lang="sv-SE" sz="2800" b="1" dirty="0" err="1" smtClean="0">
                <a:latin typeface="Minya Nouvelle" pitchFamily="2" charset="0"/>
              </a:rPr>
              <a:t>Local</a:t>
            </a:r>
            <a:r>
              <a:rPr lang="sv-SE" sz="2800" b="1" dirty="0" smtClean="0">
                <a:latin typeface="Minya Nouvelle" pitchFamily="2" charset="0"/>
              </a:rPr>
              <a:t> </a:t>
            </a:r>
            <a:r>
              <a:rPr lang="sv-SE" sz="2800" b="1" dirty="0" err="1" smtClean="0">
                <a:latin typeface="Minya Nouvelle" pitchFamily="2" charset="0"/>
              </a:rPr>
              <a:t>storage</a:t>
            </a:r>
            <a:endParaRPr lang="sv-SE" sz="2800" b="1" dirty="0" smtClean="0">
              <a:latin typeface="Minya Nouvelle" pitchFamily="2" charset="0"/>
            </a:endParaRPr>
          </a:p>
        </p:txBody>
      </p:sp>
    </p:spTree>
    <p:extLst>
      <p:ext uri="{BB962C8B-B14F-4D97-AF65-F5344CB8AC3E}">
        <p14:creationId xmlns:p14="http://schemas.microsoft.com/office/powerpoint/2010/main" val="35137196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Sockets</a:t>
            </a:r>
            <a:endParaRPr lang="sv-SE" dirty="0"/>
          </a:p>
        </p:txBody>
      </p:sp>
      <p:pic>
        <p:nvPicPr>
          <p:cNvPr id="208898" name="Picture 2"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S:\dfm\info\icons\v-collections\v_collections_png\computer_network_security\256x256\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370261" y="2497460"/>
            <a:ext cx="2520280" cy="864096"/>
          </a:xfrm>
          <a:prstGeom prst="lef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Tree>
    <p:extLst>
      <p:ext uri="{BB962C8B-B14F-4D97-AF65-F5344CB8AC3E}">
        <p14:creationId xmlns:p14="http://schemas.microsoft.com/office/powerpoint/2010/main" val="27852005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workers</a:t>
            </a:r>
            <a:endParaRPr lang="sv-SE" dirty="0"/>
          </a:p>
        </p:txBody>
      </p:sp>
      <p:pic>
        <p:nvPicPr>
          <p:cNvPr id="201732"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130" y="382220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02" y="2209428"/>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863" y="3144104"/>
            <a:ext cx="882277" cy="882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54" y="4189421"/>
            <a:ext cx="1337126" cy="1337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94" y="2594650"/>
            <a:ext cx="990592" cy="990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dfm\info\icons\v-collections\v_collections_png\objects_people_industries\128x128\shadow\work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124" y="1551015"/>
            <a:ext cx="433270" cy="4332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775" y="4189421"/>
            <a:ext cx="1152128" cy="11521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086" y="1601739"/>
            <a:ext cx="783328" cy="783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746" y="1254225"/>
            <a:ext cx="633320" cy="633321"/>
          </a:xfrm>
          <a:prstGeom prst="rect">
            <a:avLst/>
          </a:prstGeom>
          <a:noFill/>
          <a:extLst>
            <a:ext uri="{909E8E84-426E-40dd-AFC4-6F175D3DCCD1}">
              <a14:hiddenFill xmlns:a14="http://schemas.microsoft.com/office/drawing/2010/main">
                <a:solidFill>
                  <a:srgbClr val="FFFFFF"/>
                </a:solidFill>
              </a14:hiddenFill>
            </a:ext>
          </a:extLst>
        </p:spPr>
      </p:pic>
      <p:pic>
        <p:nvPicPr>
          <p:cNvPr id="201730" name="Picture 2" descr="S:\dfm\info\icons\v-collections\v_collections_png\objects_people_industries\256x256\shadow\wor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612" y="142960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56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semantisk webb</a:t>
            </a:r>
            <a:endParaRPr lang="sv-SE" dirty="0"/>
          </a:p>
        </p:txBody>
      </p:sp>
      <p:sp>
        <p:nvSpPr>
          <p:cNvPr id="3" name="Subtitle 2"/>
          <p:cNvSpPr>
            <a:spLocks noGrp="1"/>
          </p:cNvSpPr>
          <p:nvPr>
            <p:ph type="subTitle" idx="1"/>
          </p:nvPr>
        </p:nvSpPr>
        <p:spPr>
          <a:xfrm>
            <a:off x="714348" y="1309677"/>
            <a:ext cx="5521452" cy="1460500"/>
          </a:xfrm>
        </p:spPr>
        <p:txBody>
          <a:bodyPr/>
          <a:lstStyle/>
          <a:p>
            <a:r>
              <a:rPr lang="sv-SE" dirty="0" smtClean="0"/>
              <a:t>En webb inte bara för människor utan också maskiner.</a:t>
            </a:r>
            <a:endParaRPr lang="sv-SE" dirty="0"/>
          </a:p>
        </p:txBody>
      </p:sp>
      <p:pic>
        <p:nvPicPr>
          <p:cNvPr id="4" name="Picture 2" descr="S:\dfm\info\icons\v-collections\v_collections_png\objects_people_industries\256x256\shadow\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800"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95736" y="2641476"/>
            <a:ext cx="2561920" cy="1569660"/>
          </a:xfrm>
          <a:prstGeom prst="rect">
            <a:avLst/>
          </a:prstGeom>
          <a:noFill/>
        </p:spPr>
        <p:txBody>
          <a:bodyPr wrap="none" rtlCol="0">
            <a:spAutoFit/>
          </a:bodyPr>
          <a:lstStyle/>
          <a:p>
            <a:r>
              <a:rPr lang="en-US" sz="3200" dirty="0" err="1" smtClean="0">
                <a:latin typeface="Minya Nouvelle" pitchFamily="2" charset="0"/>
              </a:rPr>
              <a:t>RDFa</a:t>
            </a:r>
            <a:endParaRPr lang="en-US" sz="3200" dirty="0" smtClean="0">
              <a:latin typeface="Minya Nouvelle" pitchFamily="2" charset="0"/>
            </a:endParaRPr>
          </a:p>
          <a:p>
            <a:r>
              <a:rPr lang="en-US" sz="3200" dirty="0" err="1" smtClean="0">
                <a:latin typeface="Minya Nouvelle" pitchFamily="2" charset="0"/>
              </a:rPr>
              <a:t>Microdata</a:t>
            </a:r>
            <a:endParaRPr lang="en-US" sz="3200" dirty="0" smtClean="0">
              <a:latin typeface="Minya Nouvelle" pitchFamily="2" charset="0"/>
            </a:endParaRPr>
          </a:p>
          <a:p>
            <a:r>
              <a:rPr lang="en-US" sz="3200" dirty="0" err="1" smtClean="0">
                <a:latin typeface="Minya Nouvelle" pitchFamily="2" charset="0"/>
              </a:rPr>
              <a:t>Microformat</a:t>
            </a:r>
            <a:endParaRPr lang="sv-SE" sz="3200" dirty="0" smtClean="0">
              <a:latin typeface="Minya Nouvelle" pitchFamily="2" charset="0"/>
            </a:endParaRPr>
          </a:p>
        </p:txBody>
      </p:sp>
      <p:sp>
        <p:nvSpPr>
          <p:cNvPr id="6" name="TextBox 5"/>
          <p:cNvSpPr txBox="1"/>
          <p:nvPr/>
        </p:nvSpPr>
        <p:spPr>
          <a:xfrm>
            <a:off x="6876256" y="4153644"/>
            <a:ext cx="1017971" cy="369332"/>
          </a:xfrm>
          <a:prstGeom prst="rect">
            <a:avLst/>
          </a:prstGeom>
          <a:noFill/>
        </p:spPr>
        <p:txBody>
          <a:bodyPr wrap="none" rtlCol="0">
            <a:spAutoFit/>
          </a:bodyPr>
          <a:lstStyle/>
          <a:p>
            <a:r>
              <a:rPr lang="en-US" dirty="0" smtClean="0">
                <a:latin typeface="Minya Nouvelle" pitchFamily="2" charset="0"/>
              </a:rPr>
              <a:t>Web 3.0</a:t>
            </a:r>
            <a:r>
              <a:rPr lang="sv-SE" dirty="0" smtClean="0">
                <a:latin typeface="Minya Nouvelle" pitchFamily="2" charset="0"/>
              </a:rPr>
              <a:t>?</a:t>
            </a:r>
          </a:p>
        </p:txBody>
      </p:sp>
    </p:spTree>
    <p:extLst>
      <p:ext uri="{BB962C8B-B14F-4D97-AF65-F5344CB8AC3E}">
        <p14:creationId xmlns:p14="http://schemas.microsoft.com/office/powerpoint/2010/main" val="279088434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Microdata</a:t>
            </a:r>
            <a:endParaRPr lang="sv-SE" dirty="0"/>
          </a:p>
        </p:txBody>
      </p:sp>
      <p:sp>
        <p:nvSpPr>
          <p:cNvPr id="3" name="Subtitle 2"/>
          <p:cNvSpPr>
            <a:spLocks noGrp="1"/>
          </p:cNvSpPr>
          <p:nvPr>
            <p:ph type="subTitle" idx="1"/>
          </p:nvPr>
        </p:nvSpPr>
        <p:spPr/>
        <p:txBody>
          <a:bodyPr/>
          <a:lstStyle/>
          <a:p>
            <a:r>
              <a:rPr lang="sv-SE" dirty="0" smtClean="0"/>
              <a:t>Utökning av HTML5 specifikationen.</a:t>
            </a:r>
          </a:p>
          <a:p>
            <a:r>
              <a:rPr lang="sv-SE" dirty="0" smtClean="0"/>
              <a:t>Använder "</a:t>
            </a:r>
            <a:r>
              <a:rPr lang="sv-SE" dirty="0" err="1" smtClean="0"/>
              <a:t>itemscope</a:t>
            </a:r>
            <a:r>
              <a:rPr lang="sv-SE" dirty="0" smtClean="0"/>
              <a:t>", "</a:t>
            </a:r>
            <a:r>
              <a:rPr lang="sv-SE" dirty="0" err="1" smtClean="0"/>
              <a:t>itemtype</a:t>
            </a:r>
            <a:r>
              <a:rPr lang="sv-SE" dirty="0" smtClean="0"/>
              <a:t>" och "</a:t>
            </a:r>
            <a:r>
              <a:rPr lang="sv-SE" dirty="0" err="1" smtClean="0"/>
              <a:t>itemprop</a:t>
            </a:r>
            <a:r>
              <a:rPr lang="sv-SE" dirty="0" smtClean="0"/>
              <a:t>" </a:t>
            </a:r>
            <a:endParaRPr lang="sv-SE" dirty="0"/>
          </a:p>
        </p:txBody>
      </p:sp>
      <p:pic>
        <p:nvPicPr>
          <p:cNvPr id="211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58300"/>
            <a:ext cx="8532440" cy="188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4958" y="4936440"/>
            <a:ext cx="3348930" cy="369332"/>
          </a:xfrm>
          <a:prstGeom prst="rect">
            <a:avLst/>
          </a:prstGeom>
          <a:noFill/>
        </p:spPr>
        <p:txBody>
          <a:bodyPr wrap="none" rtlCol="0">
            <a:spAutoFit/>
          </a:bodyPr>
          <a:lstStyle/>
          <a:p>
            <a:r>
              <a:rPr lang="sv-SE" dirty="0">
                <a:latin typeface="Minya Nouvelle" pitchFamily="2" charset="0"/>
              </a:rPr>
              <a:t>http://dev.w3.org/html5/md/</a:t>
            </a:r>
            <a:endParaRPr lang="sv-SE" dirty="0" smtClean="0">
              <a:latin typeface="Minya Nouvelle" pitchFamily="2" charset="0"/>
            </a:endParaRPr>
          </a:p>
        </p:txBody>
      </p:sp>
    </p:spTree>
    <p:extLst>
      <p:ext uri="{BB962C8B-B14F-4D97-AF65-F5344CB8AC3E}">
        <p14:creationId xmlns:p14="http://schemas.microsoft.com/office/powerpoint/2010/main" val="40960335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Microformats</a:t>
            </a:r>
            <a:endParaRPr lang="sv-SE" dirty="0"/>
          </a:p>
        </p:txBody>
      </p:sp>
      <p:sp>
        <p:nvSpPr>
          <p:cNvPr id="3" name="Subtitle 2"/>
          <p:cNvSpPr>
            <a:spLocks noGrp="1"/>
          </p:cNvSpPr>
          <p:nvPr>
            <p:ph type="subTitle" idx="1"/>
          </p:nvPr>
        </p:nvSpPr>
        <p:spPr/>
        <p:txBody>
          <a:bodyPr/>
          <a:lstStyle/>
          <a:p>
            <a:r>
              <a:rPr lang="sv-SE" dirty="0" smtClean="0"/>
              <a:t>Äldre och välspridd teknik. </a:t>
            </a:r>
          </a:p>
          <a:p>
            <a:r>
              <a:rPr lang="sv-SE" dirty="0" smtClean="0"/>
              <a:t>Baserar sig på HTML utan tillägg.</a:t>
            </a:r>
            <a:endParaRPr lang="sv-SE" dirty="0"/>
          </a:p>
        </p:txBody>
      </p:sp>
      <p:sp>
        <p:nvSpPr>
          <p:cNvPr id="6" name="TextBox 5"/>
          <p:cNvSpPr txBox="1"/>
          <p:nvPr/>
        </p:nvSpPr>
        <p:spPr>
          <a:xfrm>
            <a:off x="251520" y="2488168"/>
            <a:ext cx="808235" cy="369332"/>
          </a:xfrm>
          <a:prstGeom prst="rect">
            <a:avLst/>
          </a:prstGeom>
          <a:noFill/>
        </p:spPr>
        <p:txBody>
          <a:bodyPr wrap="none" rtlCol="0">
            <a:spAutoFit/>
          </a:bodyPr>
          <a:lstStyle/>
          <a:p>
            <a:r>
              <a:rPr lang="sv-SE" dirty="0" err="1" smtClean="0">
                <a:latin typeface="Minya Nouvelle" pitchFamily="2" charset="0"/>
              </a:rPr>
              <a:t>hCard</a:t>
            </a:r>
            <a:endParaRPr lang="sv-SE" dirty="0" smtClean="0">
              <a:latin typeface="Minya Nouvelle" pitchFamily="2" charset="0"/>
            </a:endParaRPr>
          </a:p>
        </p:txBody>
      </p:sp>
      <p:sp>
        <p:nvSpPr>
          <p:cNvPr id="7" name="TextBox 6"/>
          <p:cNvSpPr txBox="1"/>
          <p:nvPr/>
        </p:nvSpPr>
        <p:spPr>
          <a:xfrm>
            <a:off x="899592" y="5017740"/>
            <a:ext cx="2912977" cy="369332"/>
          </a:xfrm>
          <a:prstGeom prst="rect">
            <a:avLst/>
          </a:prstGeom>
          <a:noFill/>
        </p:spPr>
        <p:txBody>
          <a:bodyPr wrap="none" rtlCol="0">
            <a:spAutoFit/>
          </a:bodyPr>
          <a:lstStyle/>
          <a:p>
            <a:r>
              <a:rPr lang="sv-SE" dirty="0">
                <a:latin typeface="Minya Nouvelle" pitchFamily="2" charset="0"/>
              </a:rPr>
              <a:t>http://microformats.org/</a:t>
            </a:r>
            <a:endParaRPr lang="sv-SE" dirty="0" smtClean="0">
              <a:latin typeface="Minya Nouvelle" pitchFamily="2" charset="0"/>
            </a:endParaRPr>
          </a:p>
        </p:txBody>
      </p:sp>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7712"/>
            <a:ext cx="8460432" cy="201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415692"/>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tstjo\AppData\Local\Temp\SNAGHTML7035ab78.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1201316"/>
            <a:ext cx="4141292" cy="3562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83768" y="4801715"/>
            <a:ext cx="3219086" cy="369332"/>
          </a:xfrm>
          <a:prstGeom prst="rect">
            <a:avLst/>
          </a:prstGeom>
          <a:noFill/>
        </p:spPr>
        <p:txBody>
          <a:bodyPr wrap="none" rtlCol="0">
            <a:spAutoFit/>
          </a:bodyPr>
          <a:lstStyle/>
          <a:p>
            <a:r>
              <a:rPr lang="sv-SE" dirty="0" smtClean="0">
                <a:latin typeface="Minya Nouvelle" pitchFamily="2" charset="0"/>
              </a:rPr>
              <a:t>http://html5boilerplate.com</a:t>
            </a:r>
          </a:p>
        </p:txBody>
      </p:sp>
      <p:pic>
        <p:nvPicPr>
          <p:cNvPr id="209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00318">
            <a:off x="1839538" y="1100201"/>
            <a:ext cx="4814915" cy="5958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17779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sp>
        <p:nvSpPr>
          <p:cNvPr id="3" name="Subtitle 2"/>
          <p:cNvSpPr>
            <a:spLocks noGrp="1"/>
          </p:cNvSpPr>
          <p:nvPr>
            <p:ph type="subTitle" idx="1"/>
          </p:nvPr>
        </p:nvSpPr>
        <p:spPr>
          <a:xfrm>
            <a:off x="714348" y="1309676"/>
            <a:ext cx="7602068" cy="3636055"/>
          </a:xfrm>
        </p:spPr>
        <p:txBody>
          <a:bodyPr/>
          <a:lstStyle/>
          <a:p>
            <a:r>
              <a:rPr lang="sv-SE" dirty="0" err="1" smtClean="0"/>
              <a:t>address</a:t>
            </a:r>
            <a:r>
              <a:rPr lang="sv-SE" dirty="0" smtClean="0"/>
              <a:t>? Inte ny men förändrad</a:t>
            </a:r>
          </a:p>
          <a:p>
            <a:r>
              <a:rPr lang="sv-SE" dirty="0" smtClean="0"/>
              <a:t>small? Inte ny men förändrad -&gt; det finstilta</a:t>
            </a:r>
          </a:p>
          <a:p>
            <a:r>
              <a:rPr lang="sv-SE" dirty="0" smtClean="0"/>
              <a:t>mark? Ny. Sökning, markeringar i citat etc.</a:t>
            </a:r>
          </a:p>
          <a:p>
            <a:r>
              <a:rPr lang="sv-SE" dirty="0" smtClean="0"/>
              <a:t>attributet </a:t>
            </a:r>
            <a:r>
              <a:rPr lang="sv-SE" dirty="0" err="1" smtClean="0"/>
              <a:t>rel</a:t>
            </a:r>
            <a:r>
              <a:rPr lang="sv-SE" dirty="0" smtClean="0"/>
              <a:t> på a och </a:t>
            </a:r>
            <a:r>
              <a:rPr lang="sv-SE" dirty="0" err="1" smtClean="0"/>
              <a:t>link</a:t>
            </a:r>
            <a:endParaRPr lang="sv-SE" dirty="0" smtClean="0"/>
          </a:p>
          <a:p>
            <a:endParaRPr lang="sv-SE" dirty="0"/>
          </a:p>
        </p:txBody>
      </p:sp>
    </p:spTree>
    <p:extLst>
      <p:ext uri="{BB962C8B-B14F-4D97-AF65-F5344CB8AC3E}">
        <p14:creationId xmlns:p14="http://schemas.microsoft.com/office/powerpoint/2010/main" val="2683494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1520" y="4729708"/>
            <a:ext cx="7704856" cy="7386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a:latin typeface="Courier New" pitchFamily="49" charset="0"/>
                <a:cs typeface="Courier New" pitchFamily="49" charset="0"/>
              </a:rPr>
              <a:t>&lt;!DOCTYPE html </a:t>
            </a:r>
          </a:p>
          <a:p>
            <a:r>
              <a:rPr lang="sv-SE" sz="1400" b="1" dirty="0">
                <a:latin typeface="Courier New" pitchFamily="49" charset="0"/>
                <a:cs typeface="Courier New" pitchFamily="49" charset="0"/>
              </a:rPr>
              <a:t>PUBLIC "-//W3C//DTD XHTML 1.0 </a:t>
            </a:r>
            <a:r>
              <a:rPr lang="sv-SE" sz="1400" b="1" dirty="0" err="1">
                <a:latin typeface="Courier New" pitchFamily="49" charset="0"/>
                <a:cs typeface="Courier New" pitchFamily="49" charset="0"/>
              </a:rPr>
              <a:t>Strict</a:t>
            </a:r>
            <a:r>
              <a:rPr lang="sv-SE" sz="1400" b="1" dirty="0">
                <a:latin typeface="Courier New" pitchFamily="49" charset="0"/>
                <a:cs typeface="Courier New" pitchFamily="49" charset="0"/>
              </a:rPr>
              <a:t>//EN" </a:t>
            </a:r>
          </a:p>
          <a:p>
            <a:r>
              <a:rPr lang="sv-SE" sz="1400" b="1" dirty="0">
                <a:latin typeface="Courier New" pitchFamily="49" charset="0"/>
                <a:cs typeface="Courier New" pitchFamily="49" charset="0"/>
              </a:rPr>
              <a:t>"http://www.w3.org/TR/xhtml1/DTD/xhtml1-strict.dtd"&gt; </a:t>
            </a:r>
          </a:p>
        </p:txBody>
      </p:sp>
      <p:sp>
        <p:nvSpPr>
          <p:cNvPr id="2" name="Title 1"/>
          <p:cNvSpPr>
            <a:spLocks noGrp="1"/>
          </p:cNvSpPr>
          <p:nvPr>
            <p:ph type="ctrTitle"/>
          </p:nvPr>
        </p:nvSpPr>
        <p:spPr/>
        <p:txBody>
          <a:bodyPr/>
          <a:lstStyle/>
          <a:p>
            <a:r>
              <a:rPr lang="sv-SE" dirty="0" err="1" smtClean="0"/>
              <a:t>doctype</a:t>
            </a:r>
            <a:endParaRPr lang="sv-SE" dirty="0"/>
          </a:p>
        </p:txBody>
      </p:sp>
      <p:sp>
        <p:nvSpPr>
          <p:cNvPr id="4" name="Rectangle 3"/>
          <p:cNvSpPr/>
          <p:nvPr/>
        </p:nvSpPr>
        <p:spPr>
          <a:xfrm>
            <a:off x="531555" y="1237267"/>
            <a:ext cx="1737463" cy="369332"/>
          </a:xfrm>
          <a:prstGeom prst="rect">
            <a:avLst/>
          </a:prstGeom>
        </p:spPr>
        <p:txBody>
          <a:bodyPr wrap="none">
            <a:spAutoFit/>
          </a:bodyPr>
          <a:lstStyle/>
          <a:p>
            <a:r>
              <a:rPr lang="sv-SE" dirty="0"/>
              <a:t>&lt;!</a:t>
            </a:r>
            <a:r>
              <a:rPr lang="sv-SE" dirty="0" err="1"/>
              <a:t>doctype</a:t>
            </a:r>
            <a:r>
              <a:rPr lang="sv-SE" dirty="0"/>
              <a:t> html&gt;</a:t>
            </a:r>
          </a:p>
        </p:txBody>
      </p:sp>
      <p:sp>
        <p:nvSpPr>
          <p:cNvPr id="5" name="Rectangle 4"/>
          <p:cNvSpPr/>
          <p:nvPr/>
        </p:nvSpPr>
        <p:spPr>
          <a:xfrm>
            <a:off x="5724128" y="1129308"/>
            <a:ext cx="3168352" cy="246221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a:latin typeface="Courier New" pitchFamily="49" charset="0"/>
                <a:cs typeface="Courier New" pitchFamily="49" charset="0"/>
              </a:rPr>
              <a:t>&lt;!</a:t>
            </a:r>
            <a:r>
              <a:rPr lang="sv-SE" sz="1400" b="1" dirty="0" err="1">
                <a:latin typeface="Courier New" pitchFamily="49" charset="0"/>
                <a:cs typeface="Courier New" pitchFamily="49" charset="0"/>
              </a:rPr>
              <a:t>doctype</a:t>
            </a:r>
            <a:r>
              <a:rPr lang="sv-SE" sz="1400" b="1" dirty="0">
                <a:latin typeface="Courier New" pitchFamily="49" charset="0"/>
                <a:cs typeface="Courier New" pitchFamily="49" charset="0"/>
              </a:rPr>
              <a:t> html&gt;</a:t>
            </a:r>
          </a:p>
          <a:p>
            <a:r>
              <a:rPr lang="sv-SE" sz="1400" dirty="0">
                <a:solidFill>
                  <a:srgbClr val="0070C0"/>
                </a:solidFill>
                <a:latin typeface="Courier New" pitchFamily="49" charset="0"/>
                <a:cs typeface="Courier New" pitchFamily="49" charset="0"/>
              </a:rPr>
              <a:t>&lt;html </a:t>
            </a:r>
            <a:r>
              <a:rPr lang="sv-SE" sz="1400" dirty="0" err="1">
                <a:solidFill>
                  <a:srgbClr val="FF0000"/>
                </a:solidFill>
                <a:latin typeface="Courier New" pitchFamily="49" charset="0"/>
                <a:cs typeface="Courier New" pitchFamily="49" charset="0"/>
              </a:rPr>
              <a:t>lang</a:t>
            </a:r>
            <a:r>
              <a:rPr lang="sv-SE" sz="1400" dirty="0" smtClean="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err="1" smtClean="0">
                <a:solidFill>
                  <a:srgbClr val="7030A0"/>
                </a:solidFill>
                <a:latin typeface="Courier New" pitchFamily="49" charset="0"/>
                <a:cs typeface="Courier New" pitchFamily="49" charset="0"/>
              </a:rPr>
              <a:t>sv</a:t>
            </a:r>
            <a:r>
              <a:rPr lang="sv-SE" sz="1400" dirty="0" smtClean="0">
                <a:solidFill>
                  <a:srgbClr val="7030A0"/>
                </a:solidFill>
                <a:latin typeface="Courier New" pitchFamily="49" charset="0"/>
                <a:cs typeface="Courier New" pitchFamily="49" charset="0"/>
              </a:rPr>
              <a:t>"</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dirty="0" smtClean="0">
                <a:latin typeface="Courier New" pitchFamily="49" charset="0"/>
                <a:cs typeface="Courier New" pitchFamily="49" charset="0"/>
              </a:rPr>
              <a:t>  </a:t>
            </a:r>
            <a:r>
              <a:rPr lang="sv-SE" sz="1400" dirty="0" smtClean="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&lt;meta</a:t>
            </a:r>
            <a:r>
              <a:rPr lang="sv-SE" sz="1400" dirty="0">
                <a:latin typeface="Courier New" pitchFamily="49" charset="0"/>
                <a:cs typeface="Courier New" pitchFamily="49" charset="0"/>
              </a:rPr>
              <a:t> </a:t>
            </a:r>
            <a:r>
              <a:rPr lang="sv-SE" sz="1400" dirty="0" err="1">
                <a:solidFill>
                  <a:srgbClr val="FF0000"/>
                </a:solidFill>
                <a:latin typeface="Courier New" pitchFamily="49" charset="0"/>
                <a:cs typeface="Courier New" pitchFamily="49" charset="0"/>
              </a:rPr>
              <a:t>charset</a:t>
            </a:r>
            <a:r>
              <a:rPr lang="sv-SE" sz="1400" dirty="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smtClean="0">
                <a:solidFill>
                  <a:srgbClr val="7030A0"/>
                </a:solidFill>
                <a:latin typeface="Courier New" pitchFamily="49" charset="0"/>
                <a:cs typeface="Courier New" pitchFamily="49" charset="0"/>
              </a:rPr>
              <a:t>utf-8” /</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a:solidFill>
                  <a:srgbClr val="0070C0"/>
                </a:solidFill>
                <a:latin typeface="Courier New" pitchFamily="49" charset="0"/>
                <a:cs typeface="Courier New" pitchFamily="49" charset="0"/>
              </a:rPr>
              <a:t>&lt;/html&gt;</a:t>
            </a:r>
          </a:p>
        </p:txBody>
      </p:sp>
      <p:sp>
        <p:nvSpPr>
          <p:cNvPr id="6" name="TextBox 5"/>
          <p:cNvSpPr txBox="1"/>
          <p:nvPr/>
        </p:nvSpPr>
        <p:spPr>
          <a:xfrm>
            <a:off x="531555" y="1777380"/>
            <a:ext cx="3998210" cy="923330"/>
          </a:xfrm>
          <a:prstGeom prst="rect">
            <a:avLst/>
          </a:prstGeom>
          <a:noFill/>
        </p:spPr>
        <p:txBody>
          <a:bodyPr wrap="none" rtlCol="0">
            <a:spAutoFit/>
          </a:bodyPr>
          <a:lstStyle/>
          <a:p>
            <a:r>
              <a:rPr lang="sv-SE" dirty="0" smtClean="0">
                <a:latin typeface="Minya Nouvelle" pitchFamily="2" charset="0"/>
              </a:rPr>
              <a:t>Det första som finns i dokumentet. </a:t>
            </a:r>
          </a:p>
          <a:p>
            <a:endParaRPr lang="sv-SE" dirty="0">
              <a:latin typeface="Minya Nouvelle" pitchFamily="2" charset="0"/>
            </a:endParaRPr>
          </a:p>
          <a:p>
            <a:r>
              <a:rPr lang="sv-SE" dirty="0" smtClean="0">
                <a:latin typeface="Minya Nouvelle" pitchFamily="2" charset="0"/>
              </a:rPr>
              <a:t>Standard mode/</a:t>
            </a:r>
            <a:r>
              <a:rPr lang="sv-SE" dirty="0" err="1" smtClean="0">
                <a:latin typeface="Minya Nouvelle" pitchFamily="2" charset="0"/>
              </a:rPr>
              <a:t>Quirks</a:t>
            </a:r>
            <a:r>
              <a:rPr lang="sv-SE" dirty="0" smtClean="0">
                <a:latin typeface="Minya Nouvelle" pitchFamily="2" charset="0"/>
              </a:rPr>
              <a:t> mode</a:t>
            </a:r>
          </a:p>
        </p:txBody>
      </p:sp>
      <p:sp>
        <p:nvSpPr>
          <p:cNvPr id="7" name="TextBox 6"/>
          <p:cNvSpPr txBox="1"/>
          <p:nvPr/>
        </p:nvSpPr>
        <p:spPr>
          <a:xfrm>
            <a:off x="201793" y="4369668"/>
            <a:ext cx="6242415" cy="369332"/>
          </a:xfrm>
          <a:prstGeom prst="rect">
            <a:avLst/>
          </a:prstGeom>
          <a:noFill/>
        </p:spPr>
        <p:txBody>
          <a:bodyPr wrap="none" rtlCol="0">
            <a:spAutoFit/>
          </a:bodyPr>
          <a:lstStyle/>
          <a:p>
            <a:r>
              <a:rPr lang="sv-SE" dirty="0" smtClean="0">
                <a:latin typeface="Minya Nouvelle" pitchFamily="2" charset="0"/>
              </a:rPr>
              <a:t>Dokumenttypsdeklarationen för XHTML 1.1 ser ut så här:</a:t>
            </a:r>
          </a:p>
        </p:txBody>
      </p:sp>
    </p:spTree>
    <p:extLst>
      <p:ext uri="{BB962C8B-B14F-4D97-AF65-F5344CB8AC3E}">
        <p14:creationId xmlns:p14="http://schemas.microsoft.com/office/powerpoint/2010/main" val="1034925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F14 – SEO</a:t>
            </a:r>
            <a:endParaRPr lang="sv-SE" b="1" dirty="0"/>
          </a:p>
        </p:txBody>
      </p:sp>
      <p:sp>
        <p:nvSpPr>
          <p:cNvPr id="15" name="TextBox 14"/>
          <p:cNvSpPr txBox="1"/>
          <p:nvPr/>
        </p:nvSpPr>
        <p:spPr>
          <a:xfrm>
            <a:off x="1403648" y="1378601"/>
            <a:ext cx="1765227" cy="2185214"/>
          </a:xfrm>
          <a:prstGeom prst="rect">
            <a:avLst/>
          </a:prstGeom>
          <a:noFill/>
        </p:spPr>
        <p:txBody>
          <a:bodyPr wrap="none" rtlCol="0">
            <a:spAutoFit/>
          </a:bodyPr>
          <a:lstStyle/>
          <a:p>
            <a:r>
              <a:rPr lang="sv-SE" sz="2800" b="1" dirty="0" smtClean="0">
                <a:latin typeface="Minya Nouvelle" pitchFamily="2" charset="0"/>
              </a:rPr>
              <a:t>Gästföreläsning</a:t>
            </a:r>
          </a:p>
          <a:p>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objects_people_industries\256x256\shadow\rob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00876"/>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F14 – Tillgänglighet</a:t>
            </a:r>
            <a:endParaRPr lang="sv-SE" b="1" dirty="0"/>
          </a:p>
        </p:txBody>
      </p:sp>
      <p:sp>
        <p:nvSpPr>
          <p:cNvPr id="15" name="TextBox 14"/>
          <p:cNvSpPr txBox="1"/>
          <p:nvPr/>
        </p:nvSpPr>
        <p:spPr>
          <a:xfrm>
            <a:off x="395536" y="1201316"/>
            <a:ext cx="4350358" cy="954107"/>
          </a:xfrm>
          <a:prstGeom prst="rect">
            <a:avLst/>
          </a:prstGeom>
          <a:noFill/>
        </p:spPr>
        <p:txBody>
          <a:bodyPr wrap="none" rtlCol="0">
            <a:spAutoFit/>
          </a:bodyPr>
          <a:lstStyle/>
          <a:p>
            <a:r>
              <a:rPr lang="sv-SE" sz="2800" b="1" dirty="0" smtClean="0">
                <a:latin typeface="Minya Nouvelle" pitchFamily="2" charset="0"/>
              </a:rPr>
              <a:t>Föreläsning 14, HT2012</a:t>
            </a:r>
          </a:p>
          <a:p>
            <a:r>
              <a:rPr lang="sv-SE" sz="2800" dirty="0" smtClean="0">
                <a:latin typeface="Minya Nouvelle" pitchFamily="2" charset="0"/>
              </a:rPr>
              <a:t>Tillgänglighet/</a:t>
            </a:r>
            <a:r>
              <a:rPr lang="sv-SE" sz="2800" dirty="0" err="1" smtClean="0">
                <a:latin typeface="Minya Nouvelle" pitchFamily="2" charset="0"/>
              </a:rPr>
              <a:t>Accessibility</a:t>
            </a:r>
            <a:endParaRPr lang="sv-SE" sz="2800" dirty="0" smtClean="0">
              <a:latin typeface="Minya Nouvelle" pitchFamily="2" charset="0"/>
            </a:endParaRP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2868419312"/>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2800" b="1" dirty="0" smtClean="0"/>
              <a:t>F15 – Tillgänglighet/</a:t>
            </a:r>
            <a:r>
              <a:rPr lang="sv-SE" sz="2800" b="1" dirty="0" err="1" smtClean="0"/>
              <a:t>Accessibility</a:t>
            </a:r>
            <a:r>
              <a:rPr lang="sv-SE" sz="2800" b="1" dirty="0"/>
              <a:t/>
            </a:r>
            <a:br>
              <a:rPr lang="sv-SE" sz="2800" b="1" dirty="0"/>
            </a:br>
            <a:endParaRPr lang="sv-SE" sz="2800" b="1" dirty="0"/>
          </a:p>
        </p:txBody>
      </p:sp>
      <p:sp>
        <p:nvSpPr>
          <p:cNvPr id="15" name="TextBox 14"/>
          <p:cNvSpPr txBox="1"/>
          <p:nvPr/>
        </p:nvSpPr>
        <p:spPr>
          <a:xfrm>
            <a:off x="1403648" y="1378601"/>
            <a:ext cx="2489784" cy="5109091"/>
          </a:xfrm>
          <a:prstGeom prst="rect">
            <a:avLst/>
          </a:prstGeom>
          <a:noFill/>
        </p:spPr>
        <p:txBody>
          <a:bodyPr wrap="none" rtlCol="0">
            <a:spAutoFit/>
          </a:bodyPr>
          <a:lstStyle/>
          <a:p>
            <a:r>
              <a:rPr lang="sv-SE" sz="2800" b="1" dirty="0" smtClean="0">
                <a:latin typeface="Times New Roman" pitchFamily="18" charset="0"/>
                <a:cs typeface="Times New Roman" pitchFamily="18" charset="0"/>
              </a:rPr>
              <a:t>Dagens agenda</a:t>
            </a:r>
          </a:p>
          <a:p>
            <a:endParaRPr lang="sv-SE" sz="2800" dirty="0" smtClean="0">
              <a:latin typeface="Times New Roman" pitchFamily="18" charset="0"/>
              <a:cs typeface="Times New Roman" pitchFamily="18" charset="0"/>
            </a:endParaRPr>
          </a:p>
          <a:p>
            <a:pPr marL="285750" indent="-285750">
              <a:buFont typeface="Arial" charset="0"/>
              <a:buChar char="•"/>
            </a:pPr>
            <a:r>
              <a:rPr lang="sv-SE" dirty="0" smtClean="0">
                <a:latin typeface="Times New Roman" pitchFamily="18" charset="0"/>
                <a:cs typeface="Times New Roman" pitchFamily="18" charset="0"/>
              </a:rPr>
              <a:t>Varför bry sig?</a:t>
            </a:r>
          </a:p>
          <a:p>
            <a:pPr marL="285750" indent="-285750">
              <a:buFont typeface="Arial" charset="0"/>
              <a:buChar char="•"/>
            </a:pPr>
            <a:r>
              <a:rPr lang="sv-SE" dirty="0" smtClean="0">
                <a:latin typeface="Times New Roman" pitchFamily="18" charset="0"/>
                <a:cs typeface="Times New Roman" pitchFamily="18" charset="0"/>
              </a:rPr>
              <a:t>Vad tjänar jag?</a:t>
            </a:r>
          </a:p>
          <a:p>
            <a:pPr marL="285750" indent="-285750">
              <a:buFont typeface="Arial" charset="0"/>
              <a:buChar char="•"/>
            </a:pPr>
            <a:r>
              <a:rPr lang="sv-SE" dirty="0" smtClean="0">
                <a:latin typeface="Times New Roman" pitchFamily="18" charset="0"/>
                <a:cs typeface="Times New Roman" pitchFamily="18" charset="0"/>
              </a:rPr>
              <a:t>WAI</a:t>
            </a:r>
          </a:p>
          <a:p>
            <a:pPr marL="285750" indent="-285750">
              <a:buFont typeface="Arial" charset="0"/>
              <a:buChar char="•"/>
            </a:pPr>
            <a:r>
              <a:rPr lang="sv-SE" dirty="0" smtClean="0">
                <a:latin typeface="Times New Roman" pitchFamily="18" charset="0"/>
                <a:cs typeface="Times New Roman" pitchFamily="18" charset="0"/>
              </a:rPr>
              <a:t>Funka Nu</a:t>
            </a:r>
          </a:p>
          <a:p>
            <a:pPr marL="285750" indent="-285750">
              <a:buFont typeface="Arial" charset="0"/>
              <a:buChar char="•"/>
            </a:pPr>
            <a:r>
              <a:rPr lang="sv-SE" dirty="0" smtClean="0">
                <a:latin typeface="Times New Roman" pitchFamily="18" charset="0"/>
                <a:cs typeface="Times New Roman" pitchFamily="18" charset="0"/>
              </a:rPr>
              <a:t>WCAG 1, 2</a:t>
            </a:r>
          </a:p>
          <a:p>
            <a:pPr marL="285750" indent="-285750">
              <a:buFont typeface="Arial" charset="0"/>
              <a:buChar char="•"/>
            </a:pPr>
            <a:r>
              <a:rPr lang="sv-SE" dirty="0" smtClean="0">
                <a:latin typeface="Times New Roman" pitchFamily="18" charset="0"/>
                <a:cs typeface="Times New Roman" pitchFamily="18" charset="0"/>
              </a:rPr>
              <a:t>Hjälpmedel</a:t>
            </a:r>
          </a:p>
          <a:p>
            <a:pPr marL="285750" indent="-285750">
              <a:buFont typeface="Arial" charset="0"/>
              <a:buChar char="•"/>
            </a:pPr>
            <a:r>
              <a:rPr lang="sv-SE" dirty="0" smtClean="0">
                <a:latin typeface="Times New Roman" pitchFamily="18" charset="0"/>
                <a:cs typeface="Times New Roman" pitchFamily="18" charset="0"/>
              </a:rPr>
              <a:t>Prolog</a:t>
            </a: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a:p>
            <a:pPr marL="285750" indent="-285750">
              <a:buFont typeface="Arial" charset="0"/>
              <a:buChar char="•"/>
            </a:pPr>
            <a:endParaRPr lang="sv-SE" dirty="0" smtClean="0">
              <a:latin typeface="Times New Roman" pitchFamily="18" charset="0"/>
              <a:cs typeface="Times New Roman" pitchFamily="18"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12642" name="Picture 2" descr="S:\dfm\info\icons\v-collections\v_collections_png\business_finance_data\256x256\shadow\hand_pres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35344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33825"/>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Varför bry sig?	</a:t>
            </a:r>
            <a:endParaRPr lang="sv-SE" b="1" dirty="0"/>
          </a:p>
        </p:txBody>
      </p:sp>
      <p:sp>
        <p:nvSpPr>
          <p:cNvPr id="4" name="Text Box 5"/>
          <p:cNvSpPr txBox="1">
            <a:spLocks noChangeArrowheads="1"/>
          </p:cNvSpPr>
          <p:nvPr/>
        </p:nvSpPr>
        <p:spPr bwMode="auto">
          <a:xfrm>
            <a:off x="323850" y="1057300"/>
            <a:ext cx="8496622" cy="3662541"/>
          </a:xfrm>
          <a:prstGeom prst="rect">
            <a:avLst/>
          </a:prstGeom>
          <a:noFill/>
          <a:ln w="9525" algn="ctr">
            <a:noFill/>
            <a:miter lim="800000"/>
            <a:headEnd/>
            <a:tailEnd/>
          </a:ln>
          <a:effectLst/>
        </p:spPr>
        <p:txBody>
          <a:bodyPr wrap="square">
            <a:spAutoFit/>
          </a:bodyPr>
          <a:lstStyle/>
          <a:p>
            <a:r>
              <a:rPr lang="sv-SE" sz="1600" dirty="0">
                <a:latin typeface="Times New Roman" pitchFamily="18" charset="0"/>
                <a:cs typeface="Times New Roman" pitchFamily="18" charset="0"/>
              </a:rPr>
              <a:t>En stor del av Sveriges befolkning lider av funktionsnedsättningar av olika slag. Alla dessa påverkar inte möjligheten att använda webben, men många gör och leder således till ett handikapp.</a:t>
            </a:r>
          </a:p>
          <a:p>
            <a:endParaRPr lang="sv-SE" sz="1600" dirty="0">
              <a:latin typeface="Times New Roman" pitchFamily="18" charset="0"/>
              <a:cs typeface="Times New Roman" pitchFamily="18" charset="0"/>
            </a:endParaRPr>
          </a:p>
          <a:p>
            <a:r>
              <a:rPr lang="sv-SE" sz="1600" dirty="0">
                <a:latin typeface="Times New Roman" pitchFamily="18" charset="0"/>
                <a:cs typeface="Times New Roman" pitchFamily="18" charset="0"/>
              </a:rPr>
              <a:t>Exempel på funktionsnedsättningar som påverkar individens möjlighet att använda webben:</a:t>
            </a:r>
          </a:p>
          <a:p>
            <a:endParaRPr lang="sv-SE" sz="1600" dirty="0">
              <a:latin typeface="Times New Roman" pitchFamily="18" charset="0"/>
              <a:cs typeface="Times New Roman" pitchFamily="18" charset="0"/>
            </a:endParaRPr>
          </a:p>
          <a:p>
            <a:pPr>
              <a:tabLst>
                <a:tab pos="900113" algn="l"/>
              </a:tabLst>
            </a:pPr>
            <a:r>
              <a:rPr lang="sv-SE" sz="1600" dirty="0" smtClean="0">
                <a:latin typeface="Times New Roman" pitchFamily="18" charset="0"/>
                <a:cs typeface="Times New Roman" pitchFamily="18" charset="0"/>
              </a:rPr>
              <a:t>	Hörselskador (~800 000)</a:t>
            </a:r>
            <a:r>
              <a:rPr lang="sv-SE" sz="1600" dirty="0">
                <a:latin typeface="Times New Roman" pitchFamily="18" charset="0"/>
                <a:cs typeface="Times New Roman" pitchFamily="18" charset="0"/>
              </a:rPr>
              <a:t/>
            </a:r>
            <a:br>
              <a:rPr lang="sv-SE" sz="1600" dirty="0">
                <a:latin typeface="Times New Roman" pitchFamily="18" charset="0"/>
                <a:cs typeface="Times New Roman" pitchFamily="18" charset="0"/>
              </a:rPr>
            </a:br>
            <a:endParaRPr lang="sv-SE" sz="1600" dirty="0">
              <a:latin typeface="Times New Roman" pitchFamily="18" charset="0"/>
              <a:cs typeface="Times New Roman" pitchFamily="18" charset="0"/>
            </a:endParaRPr>
          </a:p>
          <a:p>
            <a:pPr>
              <a:tabLst>
                <a:tab pos="900113" algn="l"/>
              </a:tabLst>
            </a:pPr>
            <a:r>
              <a:rPr lang="sv-SE" sz="1600" dirty="0" smtClean="0">
                <a:latin typeface="Times New Roman" pitchFamily="18" charset="0"/>
                <a:cs typeface="Times New Roman" pitchFamily="18" charset="0"/>
              </a:rPr>
              <a:t>	Synskada </a:t>
            </a:r>
            <a:r>
              <a:rPr lang="sv-SE" sz="1600" dirty="0">
                <a:latin typeface="Times New Roman" pitchFamily="18" charset="0"/>
                <a:cs typeface="Times New Roman" pitchFamily="18" charset="0"/>
              </a:rPr>
              <a:t>(Synnedsättning/Färgblindhet</a:t>
            </a:r>
            <a:r>
              <a:rPr lang="sv-SE" sz="1600" dirty="0" smtClean="0">
                <a:latin typeface="Times New Roman" pitchFamily="18" charset="0"/>
                <a:cs typeface="Times New Roman" pitchFamily="18" charset="0"/>
              </a:rPr>
              <a:t>) (~175 000)</a:t>
            </a:r>
            <a:r>
              <a:rPr lang="sv-SE" sz="1600" dirty="0">
                <a:latin typeface="Times New Roman" pitchFamily="18" charset="0"/>
                <a:cs typeface="Times New Roman" pitchFamily="18" charset="0"/>
              </a:rPr>
              <a:t/>
            </a:r>
            <a:br>
              <a:rPr lang="sv-SE" sz="1600" dirty="0">
                <a:latin typeface="Times New Roman" pitchFamily="18" charset="0"/>
                <a:cs typeface="Times New Roman" pitchFamily="18" charset="0"/>
              </a:rPr>
            </a:br>
            <a:endParaRPr lang="sv-SE" sz="1600" dirty="0">
              <a:latin typeface="Times New Roman" pitchFamily="18" charset="0"/>
              <a:cs typeface="Times New Roman" pitchFamily="18" charset="0"/>
            </a:endParaRPr>
          </a:p>
          <a:p>
            <a:pPr>
              <a:tabLst>
                <a:tab pos="900113" algn="l"/>
              </a:tabLst>
            </a:pPr>
            <a:r>
              <a:rPr lang="sv-SE" sz="1600" dirty="0" smtClean="0">
                <a:latin typeface="Times New Roman" pitchFamily="18" charset="0"/>
                <a:cs typeface="Times New Roman" pitchFamily="18" charset="0"/>
              </a:rPr>
              <a:t>	Rörelsehinder (~600 000)</a:t>
            </a:r>
            <a:endParaRPr lang="sv-SE" sz="1600" dirty="0">
              <a:latin typeface="Times New Roman" pitchFamily="18" charset="0"/>
              <a:cs typeface="Times New Roman" pitchFamily="18" charset="0"/>
            </a:endParaRPr>
          </a:p>
          <a:p>
            <a:pPr>
              <a:tabLst>
                <a:tab pos="900113" algn="l"/>
              </a:tabLst>
            </a:pPr>
            <a:endParaRPr lang="sv-SE" sz="1600" dirty="0">
              <a:latin typeface="Times New Roman" pitchFamily="18" charset="0"/>
              <a:cs typeface="Times New Roman" pitchFamily="18" charset="0"/>
            </a:endParaRPr>
          </a:p>
          <a:p>
            <a:pPr>
              <a:tabLst>
                <a:tab pos="900113" algn="l"/>
              </a:tabLst>
            </a:pPr>
            <a:r>
              <a:rPr lang="sv-SE" sz="1600" dirty="0" smtClean="0">
                <a:latin typeface="Times New Roman" pitchFamily="18" charset="0"/>
                <a:cs typeface="Times New Roman" pitchFamily="18" charset="0"/>
              </a:rPr>
              <a:t>	Kognitiva funktionsnedsättningar (~550 000)</a:t>
            </a:r>
            <a:endParaRPr lang="sv-SE" sz="1600" dirty="0">
              <a:latin typeface="Times New Roman" pitchFamily="18" charset="0"/>
              <a:cs typeface="Times New Roman" pitchFamily="18" charset="0"/>
            </a:endParaRPr>
          </a:p>
          <a:p>
            <a:endParaRPr lang="sv-SE" sz="1600" dirty="0">
              <a:latin typeface="Times New Roman" pitchFamily="18" charset="0"/>
              <a:cs typeface="Times New Roman" pitchFamily="18" charset="0"/>
            </a:endParaRPr>
          </a:p>
          <a:p>
            <a:endParaRPr lang="sv-SE" sz="1600" dirty="0">
              <a:latin typeface="Times New Roman" pitchFamily="18" charset="0"/>
              <a:cs typeface="Times New Roman" pitchFamily="18" charset="0"/>
            </a:endParaRPr>
          </a:p>
        </p:txBody>
      </p:sp>
      <p:pic>
        <p:nvPicPr>
          <p:cNvPr id="5"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Lst>
          </a:blip>
          <a:srcRect/>
          <a:stretch>
            <a:fillRect/>
          </a:stretch>
        </p:blipFill>
        <p:spPr bwMode="auto">
          <a:xfrm>
            <a:off x="756984" y="2209428"/>
            <a:ext cx="213208" cy="504057"/>
          </a:xfrm>
          <a:prstGeom prst="rect">
            <a:avLst/>
          </a:prstGeom>
          <a:ln>
            <a:noFill/>
          </a:ln>
          <a:effectLst>
            <a:outerShdw blurRad="190500" algn="tl" rotWithShape="0">
              <a:srgbClr val="000000">
                <a:alpha val="70000"/>
              </a:srgbClr>
            </a:outerShdw>
          </a:effectLst>
        </p:spPr>
      </p:pic>
      <p:pic>
        <p:nvPicPr>
          <p:cNvPr id="6" name="Picture 7"/>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Lst>
          </a:blip>
          <a:srcRect/>
          <a:stretch>
            <a:fillRect/>
          </a:stretch>
        </p:blipFill>
        <p:spPr bwMode="auto">
          <a:xfrm>
            <a:off x="693169" y="3217541"/>
            <a:ext cx="340838" cy="360040"/>
          </a:xfrm>
          <a:prstGeom prst="rect">
            <a:avLst/>
          </a:prstGeom>
          <a:ln>
            <a:noFill/>
          </a:ln>
          <a:effectLst>
            <a:outerShdw blurRad="190500" algn="tl" rotWithShape="0">
              <a:srgbClr val="000000">
                <a:alpha val="70000"/>
              </a:srgbClr>
            </a:outerShdw>
          </a:effectLst>
        </p:spPr>
      </p:pic>
      <p:pic>
        <p:nvPicPr>
          <p:cNvPr id="7" name="Picture 2" descr="P:\Icons\128x128\shadow\eye.png"/>
          <p:cNvPicPr>
            <a:picLocks noChangeAspect="1" noChangeArrowheads="1"/>
          </p:cNvPicPr>
          <p:nvPr/>
        </p:nvPicPr>
        <p:blipFill>
          <a:blip r:embed="rId7" cstate="print"/>
          <a:srcRect/>
          <a:stretch>
            <a:fillRect/>
          </a:stretch>
        </p:blipFill>
        <p:spPr bwMode="auto">
          <a:xfrm>
            <a:off x="611560" y="2713485"/>
            <a:ext cx="504055" cy="504056"/>
          </a:xfrm>
          <a:prstGeom prst="rect">
            <a:avLst/>
          </a:prstGeom>
          <a:ln>
            <a:noFill/>
          </a:ln>
          <a:effectLst>
            <a:outerShdw blurRad="190500" algn="tl" rotWithShape="0">
              <a:srgbClr val="000000">
                <a:alpha val="70000"/>
              </a:srgbClr>
            </a:outerShdw>
          </a:effectLst>
        </p:spPr>
      </p:pic>
      <p:pic>
        <p:nvPicPr>
          <p:cNvPr id="8" name="Picture 3" descr="P:\Icons\128x128\shadow\brain.png"/>
          <p:cNvPicPr>
            <a:picLocks noChangeAspect="1" noChangeArrowheads="1"/>
          </p:cNvPicPr>
          <p:nvPr/>
        </p:nvPicPr>
        <p:blipFill>
          <a:blip r:embed="rId8" cstate="print"/>
          <a:srcRect/>
          <a:stretch>
            <a:fillRect/>
          </a:stretch>
        </p:blipFill>
        <p:spPr bwMode="auto">
          <a:xfrm>
            <a:off x="700039" y="3721596"/>
            <a:ext cx="387846" cy="387846"/>
          </a:xfrm>
          <a:prstGeom prst="rect">
            <a:avLst/>
          </a:prstGeom>
          <a:ln>
            <a:noFill/>
          </a:ln>
          <a:effectLst>
            <a:outerShdw blurRad="190500" algn="tl" rotWithShape="0">
              <a:srgbClr val="000000">
                <a:alpha val="70000"/>
              </a:srgbClr>
            </a:outerShdw>
          </a:effectLst>
        </p:spPr>
      </p:pic>
      <p:sp>
        <p:nvSpPr>
          <p:cNvPr id="9" name="TextBox 8"/>
          <p:cNvSpPr txBox="1"/>
          <p:nvPr/>
        </p:nvSpPr>
        <p:spPr>
          <a:xfrm>
            <a:off x="395536" y="4297660"/>
            <a:ext cx="8149988" cy="1323439"/>
          </a:xfrm>
          <a:prstGeom prst="rect">
            <a:avLst/>
          </a:prstGeom>
          <a:noFill/>
        </p:spPr>
        <p:txBody>
          <a:bodyPr wrap="none" rtlCol="0">
            <a:spAutoFit/>
          </a:bodyPr>
          <a:lstStyle/>
          <a:p>
            <a:r>
              <a:rPr lang="sv-SE" sz="1600" dirty="0" smtClean="0">
                <a:latin typeface="Times New Roman" pitchFamily="18" charset="0"/>
                <a:cs typeface="Times New Roman" pitchFamily="18" charset="0"/>
              </a:rPr>
              <a:t>Exempel på icke funktionsnedsättningar som påverkar individens möjlighet att använda webben:</a:t>
            </a:r>
          </a:p>
          <a:p>
            <a:pPr marL="285750" indent="-285750">
              <a:buFont typeface="Arial" charset="0"/>
              <a:buChar char="•"/>
            </a:pPr>
            <a:r>
              <a:rPr lang="sv-SE" sz="1600" dirty="0" smtClean="0">
                <a:latin typeface="Times New Roman" pitchFamily="18" charset="0"/>
                <a:cs typeface="Times New Roman" pitchFamily="18" charset="0"/>
              </a:rPr>
              <a:t>Äldre</a:t>
            </a:r>
          </a:p>
          <a:p>
            <a:pPr marL="285750" indent="-285750">
              <a:buFont typeface="Arial" charset="0"/>
              <a:buChar char="•"/>
            </a:pPr>
            <a:r>
              <a:rPr lang="sv-SE" sz="1600" dirty="0" smtClean="0">
                <a:latin typeface="Times New Roman" pitchFamily="18" charset="0"/>
                <a:cs typeface="Times New Roman" pitchFamily="18" charset="0"/>
              </a:rPr>
              <a:t>Icke svenska som modersmål</a:t>
            </a:r>
          </a:p>
          <a:p>
            <a:pPr marL="285750" indent="-285750">
              <a:buFont typeface="Arial" charset="0"/>
              <a:buChar char="•"/>
            </a:pPr>
            <a:r>
              <a:rPr lang="sv-SE" sz="1600" dirty="0" smtClean="0">
                <a:latin typeface="Times New Roman" pitchFamily="18" charset="0"/>
                <a:cs typeface="Times New Roman" pitchFamily="18" charset="0"/>
              </a:rPr>
              <a:t>Sökmotorer</a:t>
            </a:r>
          </a:p>
          <a:p>
            <a:pPr marL="285750" indent="-285750">
              <a:buFont typeface="Arial" charset="0"/>
              <a:buChar char="•"/>
            </a:pPr>
            <a:endParaRPr lang="sv-SE" sz="1600" dirty="0" smtClean="0">
              <a:latin typeface="Times New Roman" pitchFamily="18" charset="0"/>
              <a:cs typeface="Times New Roman" pitchFamily="18" charset="0"/>
            </a:endParaRPr>
          </a:p>
        </p:txBody>
      </p:sp>
      <p:sp>
        <p:nvSpPr>
          <p:cNvPr id="12" name="Rectangle 11"/>
          <p:cNvSpPr/>
          <p:nvPr/>
        </p:nvSpPr>
        <p:spPr>
          <a:xfrm>
            <a:off x="2483768" y="5233764"/>
            <a:ext cx="6534472" cy="338554"/>
          </a:xfrm>
          <a:prstGeom prst="rect">
            <a:avLst/>
          </a:prstGeom>
        </p:spPr>
        <p:txBody>
          <a:bodyPr wrap="square">
            <a:spAutoFit/>
          </a:bodyPr>
          <a:lstStyle/>
          <a:p>
            <a:pPr algn="r"/>
            <a:r>
              <a:rPr lang="sv-SE" sz="1600" i="1" dirty="0">
                <a:latin typeface="Times New Roman" pitchFamily="18" charset="0"/>
                <a:cs typeface="Times New Roman" pitchFamily="18" charset="0"/>
              </a:rPr>
              <a:t>http://www.funkanu.se/sv/Design-for-alla/Tillganglighet/Statistik/</a:t>
            </a:r>
          </a:p>
        </p:txBody>
      </p:sp>
    </p:spTree>
    <p:extLst>
      <p:ext uri="{BB962C8B-B14F-4D97-AF65-F5344CB8AC3E}">
        <p14:creationId xmlns:p14="http://schemas.microsoft.com/office/powerpoint/2010/main" val="1157839429"/>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600" b="1" dirty="0" smtClean="0"/>
              <a:t>Vad tjänar jag på tillgänglighet?</a:t>
            </a:r>
            <a:endParaRPr lang="sv-SE" sz="3600" b="1" dirty="0"/>
          </a:p>
        </p:txBody>
      </p:sp>
      <p:sp>
        <p:nvSpPr>
          <p:cNvPr id="5" name="Rectangle 4"/>
          <p:cNvSpPr/>
          <p:nvPr/>
        </p:nvSpPr>
        <p:spPr>
          <a:xfrm>
            <a:off x="35496" y="5233764"/>
            <a:ext cx="8928992" cy="338554"/>
          </a:xfrm>
          <a:prstGeom prst="rect">
            <a:avLst/>
          </a:prstGeom>
        </p:spPr>
        <p:txBody>
          <a:bodyPr wrap="square">
            <a:spAutoFit/>
          </a:bodyPr>
          <a:lstStyle/>
          <a:p>
            <a:pPr algn="r"/>
            <a:r>
              <a:rPr lang="sv-SE" sz="1600" i="1" dirty="0"/>
              <a:t>http://www.funkanu.se/sv/Design-for-alla/Tillganglighet/Tjana-pa-tillganglighet/</a:t>
            </a:r>
          </a:p>
        </p:txBody>
      </p:sp>
      <p:sp>
        <p:nvSpPr>
          <p:cNvPr id="6" name="TextBox 5"/>
          <p:cNvSpPr txBox="1"/>
          <p:nvPr/>
        </p:nvSpPr>
        <p:spPr>
          <a:xfrm>
            <a:off x="755576" y="1345332"/>
            <a:ext cx="6300123" cy="3447098"/>
          </a:xfrm>
          <a:prstGeom prst="rect">
            <a:avLst/>
          </a:prstGeom>
          <a:noFill/>
        </p:spPr>
        <p:txBody>
          <a:bodyPr wrap="none" rtlCol="0">
            <a:spAutoFit/>
          </a:bodyPr>
          <a:lstStyle/>
          <a:p>
            <a:pPr marL="285750" indent="-285750">
              <a:buFont typeface="Arial" charset="0"/>
              <a:buChar char="•"/>
            </a:pPr>
            <a:r>
              <a:rPr lang="sv-SE" sz="2000" dirty="0" smtClean="0">
                <a:latin typeface="Times New Roman" pitchFamily="18" charset="0"/>
                <a:cs typeface="Times New Roman" pitchFamily="18" charset="0"/>
              </a:rPr>
              <a:t>Billigare utveckling och underhåll</a:t>
            </a:r>
          </a:p>
          <a:p>
            <a:pPr marL="285750" indent="-285750">
              <a:buFont typeface="Arial" charset="0"/>
              <a:buChar char="•"/>
            </a:pPr>
            <a:r>
              <a:rPr lang="sv-SE" sz="2000" dirty="0" smtClean="0">
                <a:latin typeface="Times New Roman" pitchFamily="18" charset="0"/>
                <a:cs typeface="Times New Roman" pitchFamily="18" charset="0"/>
              </a:rPr>
              <a:t>Snabbare webbplatser</a:t>
            </a:r>
          </a:p>
          <a:p>
            <a:pPr marL="285750" indent="-285750">
              <a:buFont typeface="Arial" charset="0"/>
              <a:buChar char="•"/>
            </a:pPr>
            <a:r>
              <a:rPr lang="sv-SE" sz="2000" dirty="0" smtClean="0">
                <a:latin typeface="Times New Roman" pitchFamily="18" charset="0"/>
                <a:cs typeface="Times New Roman" pitchFamily="18" charset="0"/>
              </a:rPr>
              <a:t>Enklare att göra övergripande förändringar</a:t>
            </a:r>
          </a:p>
          <a:p>
            <a:pPr marL="285750" indent="-285750">
              <a:buFont typeface="Arial" charset="0"/>
              <a:buChar char="•"/>
            </a:pPr>
            <a:r>
              <a:rPr lang="sv-SE" sz="2000" dirty="0" smtClean="0">
                <a:latin typeface="Times New Roman" pitchFamily="18" charset="0"/>
                <a:cs typeface="Times New Roman" pitchFamily="18" charset="0"/>
              </a:rPr>
              <a:t>Lättare att anpassa för andra kanaler (ex. mobiltelefoner)</a:t>
            </a:r>
          </a:p>
          <a:p>
            <a:pPr marL="285750" indent="-285750">
              <a:buFont typeface="Arial" charset="0"/>
              <a:buChar char="•"/>
            </a:pPr>
            <a:r>
              <a:rPr lang="sv-SE" sz="2000" dirty="0" smtClean="0">
                <a:latin typeface="Times New Roman" pitchFamily="18" charset="0"/>
                <a:cs typeface="Times New Roman" pitchFamily="18" charset="0"/>
              </a:rPr>
              <a:t>Leverantörsoberoende</a:t>
            </a:r>
          </a:p>
          <a:p>
            <a:pPr marL="285750" indent="-285750">
              <a:buFont typeface="Arial" charset="0"/>
              <a:buChar char="•"/>
            </a:pPr>
            <a:r>
              <a:rPr lang="sv-SE" sz="2000" dirty="0" smtClean="0">
                <a:latin typeface="Times New Roman" pitchFamily="18" charset="0"/>
                <a:cs typeface="Times New Roman" pitchFamily="18" charset="0"/>
              </a:rPr>
              <a:t>Framtidssäkrat</a:t>
            </a:r>
          </a:p>
          <a:p>
            <a:pPr marL="285750" indent="-285750">
              <a:buFont typeface="Arial" charset="0"/>
              <a:buChar char="•"/>
            </a:pPr>
            <a:r>
              <a:rPr lang="sv-SE" sz="2000" dirty="0" smtClean="0">
                <a:latin typeface="Times New Roman" pitchFamily="18" charset="0"/>
                <a:cs typeface="Times New Roman" pitchFamily="18" charset="0"/>
              </a:rPr>
              <a:t>Alla användare upplever sidan lättare att använda</a:t>
            </a:r>
          </a:p>
          <a:p>
            <a:pPr marL="285750" indent="-285750">
              <a:buFont typeface="Arial" charset="0"/>
              <a:buChar char="•"/>
            </a:pPr>
            <a:r>
              <a:rPr lang="sv-SE" sz="2000" dirty="0" smtClean="0">
                <a:latin typeface="Times New Roman" pitchFamily="18" charset="0"/>
                <a:cs typeface="Times New Roman" pitchFamily="18" charset="0"/>
              </a:rPr>
              <a:t>Mindre belastning på kundservice</a:t>
            </a:r>
          </a:p>
          <a:p>
            <a:pPr marL="285750" indent="-285750">
              <a:buFont typeface="Arial" charset="0"/>
              <a:buChar char="•"/>
            </a:pPr>
            <a:r>
              <a:rPr lang="sv-SE" sz="2000" dirty="0" smtClean="0">
                <a:latin typeface="Times New Roman" pitchFamily="18" charset="0"/>
                <a:cs typeface="Times New Roman" pitchFamily="18" charset="0"/>
              </a:rPr>
              <a:t>Effektiviserad administration</a:t>
            </a:r>
          </a:p>
          <a:p>
            <a:pPr marL="285750" indent="-285750">
              <a:buFont typeface="Arial" charset="0"/>
              <a:buChar char="•"/>
            </a:pPr>
            <a:r>
              <a:rPr lang="sv-SE" sz="2000" dirty="0" smtClean="0">
                <a:latin typeface="Times New Roman" pitchFamily="18" charset="0"/>
                <a:cs typeface="Times New Roman" pitchFamily="18" charset="0"/>
              </a:rPr>
              <a:t>Goodwillvärde</a:t>
            </a:r>
          </a:p>
          <a:p>
            <a:pPr marL="285750" indent="-285750">
              <a:buFont typeface="Arial" charset="0"/>
              <a:buChar char="•"/>
            </a:pPr>
            <a:endParaRPr lang="sv-SE" dirty="0" smtClean="0">
              <a:latin typeface="Times New Roman" pitchFamily="18" charset="0"/>
              <a:cs typeface="Times New Roman" pitchFamily="18" charset="0"/>
            </a:endParaRPr>
          </a:p>
        </p:txBody>
      </p:sp>
      <p:pic>
        <p:nvPicPr>
          <p:cNvPr id="177154" name="Picture 2" descr="S:\dfm\info\icons\v-collections\v_collections_png\business_finance_data\256x256\shadow\mon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56946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306723"/>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WAI</a:t>
            </a:r>
            <a:endParaRPr lang="sv-SE" b="1" dirty="0"/>
          </a:p>
        </p:txBody>
      </p:sp>
      <p:pic>
        <p:nvPicPr>
          <p:cNvPr id="5" name="Picture 2"/>
          <p:cNvPicPr>
            <a:picLocks noChangeAspect="1" noChangeArrowheads="1"/>
          </p:cNvPicPr>
          <p:nvPr/>
        </p:nvPicPr>
        <p:blipFill>
          <a:blip r:embed="rId3" cstate="print"/>
          <a:srcRect/>
          <a:stretch>
            <a:fillRect/>
          </a:stretch>
        </p:blipFill>
        <p:spPr bwMode="auto">
          <a:xfrm rot="16200000">
            <a:off x="-1272849" y="2420566"/>
            <a:ext cx="3384376" cy="528457"/>
          </a:xfrm>
          <a:prstGeom prst="rect">
            <a:avLst/>
          </a:prstGeom>
          <a:noFill/>
          <a:ln w="9525">
            <a:noFill/>
            <a:miter lim="800000"/>
            <a:headEnd/>
            <a:tailEnd/>
          </a:ln>
        </p:spPr>
      </p:pic>
      <p:sp>
        <p:nvSpPr>
          <p:cNvPr id="4" name="TextBox 3"/>
          <p:cNvSpPr txBox="1"/>
          <p:nvPr/>
        </p:nvSpPr>
        <p:spPr>
          <a:xfrm>
            <a:off x="236755" y="409228"/>
            <a:ext cx="2045753" cy="400110"/>
          </a:xfrm>
          <a:prstGeom prst="rect">
            <a:avLst/>
          </a:prstGeom>
          <a:noFill/>
        </p:spPr>
        <p:txBody>
          <a:bodyPr wrap="none" rtlCol="0">
            <a:spAutoFit/>
          </a:bodyPr>
          <a:lstStyle/>
          <a:p>
            <a:r>
              <a:rPr lang="sv-SE" sz="2000" b="1" dirty="0" smtClean="0">
                <a:latin typeface="Minya Nouvelle" pitchFamily="2" charset="0"/>
              </a:rPr>
              <a:t>http://www.w3.org/WAI/</a:t>
            </a:r>
          </a:p>
        </p:txBody>
      </p:sp>
      <p:sp>
        <p:nvSpPr>
          <p:cNvPr id="7" name="Text Box 5"/>
          <p:cNvSpPr txBox="1">
            <a:spLocks noChangeArrowheads="1"/>
          </p:cNvSpPr>
          <p:nvPr/>
        </p:nvSpPr>
        <p:spPr bwMode="auto">
          <a:xfrm>
            <a:off x="755576" y="1129308"/>
            <a:ext cx="8516938" cy="4708981"/>
          </a:xfrm>
          <a:prstGeom prst="rect">
            <a:avLst/>
          </a:prstGeom>
          <a:noFill/>
          <a:ln w="9525" algn="ctr">
            <a:noFill/>
            <a:miter lim="800000"/>
            <a:headEnd/>
            <a:tailEnd/>
          </a:ln>
          <a:effectLst/>
        </p:spPr>
        <p:txBody>
          <a:bodyPr>
            <a:spAutoFit/>
          </a:bodyPr>
          <a:lstStyle/>
          <a:p>
            <a:r>
              <a:rPr lang="sv-SE" sz="2000" b="1" dirty="0" smtClean="0">
                <a:latin typeface="Times New Roman" pitchFamily="18" charset="0"/>
                <a:cs typeface="Times New Roman" pitchFamily="18" charset="0"/>
              </a:rPr>
              <a:t>Web </a:t>
            </a:r>
            <a:r>
              <a:rPr lang="sv-SE" sz="2000" b="1" dirty="0" err="1" smtClean="0">
                <a:latin typeface="Times New Roman" pitchFamily="18" charset="0"/>
                <a:cs typeface="Times New Roman" pitchFamily="18" charset="0"/>
              </a:rPr>
              <a:t>Accessibility</a:t>
            </a:r>
            <a:r>
              <a:rPr lang="sv-SE" sz="2000" b="1" dirty="0" smtClean="0">
                <a:latin typeface="Times New Roman" pitchFamily="18" charset="0"/>
                <a:cs typeface="Times New Roman" pitchFamily="18" charset="0"/>
              </a:rPr>
              <a:t> </a:t>
            </a:r>
            <a:r>
              <a:rPr lang="sv-SE" sz="2000" b="1" dirty="0" err="1" smtClean="0">
                <a:latin typeface="Times New Roman" pitchFamily="18" charset="0"/>
                <a:cs typeface="Times New Roman" pitchFamily="18" charset="0"/>
              </a:rPr>
              <a:t>Initiative</a:t>
            </a:r>
            <a:endParaRPr lang="sv-SE" sz="2000" b="1" dirty="0" smtClean="0">
              <a:latin typeface="Times New Roman" pitchFamily="18" charset="0"/>
              <a:cs typeface="Times New Roman" pitchFamily="18" charset="0"/>
            </a:endParaRPr>
          </a:p>
          <a:p>
            <a:r>
              <a:rPr lang="sv-SE" sz="2000" dirty="0" smtClean="0">
                <a:latin typeface="Times New Roman" pitchFamily="18" charset="0"/>
                <a:cs typeface="Times New Roman" pitchFamily="18" charset="0"/>
              </a:rPr>
              <a:t>Initiativ </a:t>
            </a:r>
            <a:r>
              <a:rPr lang="sv-SE" sz="2000" dirty="0">
                <a:latin typeface="Times New Roman" pitchFamily="18" charset="0"/>
                <a:cs typeface="Times New Roman" pitchFamily="18" charset="0"/>
              </a:rPr>
              <a:t>från w3c med syftet att arbeta för en tillgänglig webb.</a:t>
            </a:r>
          </a:p>
          <a:p>
            <a:endParaRPr lang="sv-SE" sz="2000" dirty="0">
              <a:latin typeface="Times New Roman" pitchFamily="18" charset="0"/>
              <a:cs typeface="Times New Roman" pitchFamily="18" charset="0"/>
            </a:endParaRPr>
          </a:p>
          <a:p>
            <a:r>
              <a:rPr lang="sv-SE" sz="2000" dirty="0">
                <a:latin typeface="Times New Roman" pitchFamily="18" charset="0"/>
                <a:cs typeface="Times New Roman" pitchFamily="18" charset="0"/>
              </a:rPr>
              <a:t>Har skapat riktlinjer för tillgänglighet på webben som finns samlat i WCAG </a:t>
            </a:r>
            <a:r>
              <a:rPr lang="sv-SE" sz="2000" dirty="0" smtClean="0">
                <a:latin typeface="Times New Roman" pitchFamily="18" charset="0"/>
                <a:cs typeface="Times New Roman" pitchFamily="18" charset="0"/>
              </a:rPr>
              <a:t/>
            </a:r>
            <a:br>
              <a:rPr lang="sv-SE" sz="2000" dirty="0" smtClean="0">
                <a:latin typeface="Times New Roman" pitchFamily="18" charset="0"/>
                <a:cs typeface="Times New Roman" pitchFamily="18" charset="0"/>
              </a:rPr>
            </a:br>
            <a:r>
              <a:rPr lang="sv-SE" sz="2000" dirty="0" smtClean="0">
                <a:latin typeface="Times New Roman" pitchFamily="18" charset="0"/>
                <a:cs typeface="Times New Roman" pitchFamily="18" charset="0"/>
              </a:rPr>
              <a:t>(</a:t>
            </a:r>
            <a:r>
              <a:rPr lang="sv-SE" sz="2000" dirty="0">
                <a:latin typeface="Times New Roman" pitchFamily="18" charset="0"/>
                <a:cs typeface="Times New Roman" pitchFamily="18" charset="0"/>
              </a:rPr>
              <a:t>Web </a:t>
            </a:r>
            <a:r>
              <a:rPr lang="sv-SE" sz="2000" dirty="0" err="1">
                <a:latin typeface="Times New Roman" pitchFamily="18" charset="0"/>
                <a:cs typeface="Times New Roman" pitchFamily="18" charset="0"/>
              </a:rPr>
              <a:t>Content</a:t>
            </a:r>
            <a:r>
              <a:rPr lang="sv-SE" sz="2000" dirty="0">
                <a:latin typeface="Times New Roman" pitchFamily="18" charset="0"/>
                <a:cs typeface="Times New Roman" pitchFamily="18" charset="0"/>
              </a:rPr>
              <a:t> </a:t>
            </a:r>
            <a:r>
              <a:rPr lang="sv-SE" sz="2000" dirty="0" err="1">
                <a:latin typeface="Times New Roman" pitchFamily="18" charset="0"/>
                <a:cs typeface="Times New Roman" pitchFamily="18" charset="0"/>
              </a:rPr>
              <a:t>Accessibility</a:t>
            </a:r>
            <a:r>
              <a:rPr lang="sv-SE" sz="2000" dirty="0">
                <a:latin typeface="Times New Roman" pitchFamily="18" charset="0"/>
                <a:cs typeface="Times New Roman" pitchFamily="18" charset="0"/>
              </a:rPr>
              <a:t> </a:t>
            </a:r>
            <a:r>
              <a:rPr lang="sv-SE" sz="2000" dirty="0" err="1">
                <a:latin typeface="Times New Roman" pitchFamily="18" charset="0"/>
                <a:cs typeface="Times New Roman" pitchFamily="18" charset="0"/>
              </a:rPr>
              <a:t>Guidelines</a:t>
            </a:r>
            <a:r>
              <a:rPr lang="sv-SE" sz="2000" dirty="0">
                <a:latin typeface="Times New Roman" pitchFamily="18" charset="0"/>
                <a:cs typeface="Times New Roman" pitchFamily="18" charset="0"/>
              </a:rPr>
              <a:t>). Nuvarande version är </a:t>
            </a:r>
            <a:r>
              <a:rPr lang="sv-SE" sz="2000" dirty="0" smtClean="0">
                <a:latin typeface="Times New Roman" pitchFamily="18" charset="0"/>
                <a:cs typeface="Times New Roman" pitchFamily="18" charset="0"/>
              </a:rPr>
              <a:t>2.0.</a:t>
            </a:r>
          </a:p>
          <a:p>
            <a:endParaRPr lang="sv-SE" sz="2000" dirty="0" smtClean="0">
              <a:latin typeface="Times New Roman" pitchFamily="18" charset="0"/>
              <a:cs typeface="Times New Roman" pitchFamily="18" charset="0"/>
            </a:endParaRPr>
          </a:p>
          <a:p>
            <a:r>
              <a:rPr lang="sv-SE" sz="2000" dirty="0" smtClean="0">
                <a:latin typeface="Times New Roman" pitchFamily="18" charset="0"/>
                <a:cs typeface="Times New Roman" pitchFamily="18" charset="0"/>
              </a:rPr>
              <a:t>1999:	WCAG 1.0</a:t>
            </a:r>
          </a:p>
          <a:p>
            <a:r>
              <a:rPr lang="sv-SE" sz="2000" dirty="0" smtClean="0">
                <a:latin typeface="Times New Roman" pitchFamily="18" charset="0"/>
                <a:cs typeface="Times New Roman" pitchFamily="18" charset="0"/>
              </a:rPr>
              <a:t>2008:	</a:t>
            </a:r>
            <a:r>
              <a:rPr lang="sv-SE" sz="2000" b="1" dirty="0" smtClean="0">
                <a:latin typeface="Times New Roman" pitchFamily="18" charset="0"/>
                <a:cs typeface="Times New Roman" pitchFamily="18" charset="0"/>
              </a:rPr>
              <a:t>WCAG 2.0</a:t>
            </a:r>
          </a:p>
          <a:p>
            <a:endParaRPr lang="sv-SE" sz="2000" b="1" dirty="0" smtClean="0">
              <a:latin typeface="Times New Roman" pitchFamily="18" charset="0"/>
              <a:cs typeface="Times New Roman" pitchFamily="18" charset="0"/>
            </a:endParaRPr>
          </a:p>
          <a:p>
            <a:r>
              <a:rPr lang="sv-SE" sz="2000" b="1" dirty="0" smtClean="0">
                <a:latin typeface="Times New Roman" pitchFamily="18" charset="0"/>
                <a:cs typeface="Times New Roman" pitchFamily="18" charset="0"/>
              </a:rPr>
              <a:t>----------------------------------------</a:t>
            </a:r>
          </a:p>
          <a:p>
            <a:endParaRPr lang="sv-SE" sz="2000" b="1" dirty="0" smtClean="0">
              <a:latin typeface="Times New Roman" pitchFamily="18" charset="0"/>
              <a:cs typeface="Times New Roman" pitchFamily="18" charset="0"/>
            </a:endParaRPr>
          </a:p>
          <a:p>
            <a:pPr marL="628650" indent="-628650"/>
            <a:r>
              <a:rPr lang="sv-SE" sz="2000" dirty="0" smtClean="0">
                <a:latin typeface="Times New Roman" pitchFamily="18" charset="0"/>
                <a:cs typeface="Times New Roman" pitchFamily="18" charset="0"/>
              </a:rPr>
              <a:t>2010: Myndigheter och offentliga webbplatser inom EU ska uppfylla </a:t>
            </a:r>
            <a:r>
              <a:rPr lang="sv-SE" sz="2000" dirty="0">
                <a:latin typeface="Times New Roman" pitchFamily="18" charset="0"/>
                <a:cs typeface="Times New Roman" pitchFamily="18" charset="0"/>
              </a:rPr>
              <a:t/>
            </a:r>
            <a:br>
              <a:rPr lang="sv-SE" sz="2000" dirty="0">
                <a:latin typeface="Times New Roman" pitchFamily="18" charset="0"/>
                <a:cs typeface="Times New Roman" pitchFamily="18" charset="0"/>
              </a:rPr>
            </a:br>
            <a:r>
              <a:rPr lang="sv-SE" sz="2000" dirty="0" smtClean="0">
                <a:latin typeface="Times New Roman" pitchFamily="18" charset="0"/>
                <a:cs typeface="Times New Roman" pitchFamily="18" charset="0"/>
              </a:rPr>
              <a:t>riktlinjerna för WCAG 1.0</a:t>
            </a:r>
            <a:endParaRPr lang="sv-SE" sz="2000" dirty="0">
              <a:latin typeface="Times New Roman" pitchFamily="18" charset="0"/>
              <a:cs typeface="Times New Roman" pitchFamily="18" charset="0"/>
            </a:endParaRPr>
          </a:p>
          <a:p>
            <a:endParaRPr lang="sv-SE" sz="2000" dirty="0">
              <a:solidFill>
                <a:schemeClr val="tx2"/>
              </a:solidFill>
              <a:latin typeface="Times New Roman" pitchFamily="18" charset="0"/>
              <a:cs typeface="Times New Roman" pitchFamily="18" charset="0"/>
            </a:endParaRPr>
          </a:p>
          <a:p>
            <a:endParaRPr lang="sv-SE" sz="20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136862474"/>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Funka Nu</a:t>
            </a:r>
            <a:endParaRPr lang="sv-SE"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00526">
            <a:off x="6924282" y="750799"/>
            <a:ext cx="1788499" cy="7924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6" name="Rectangle 5"/>
          <p:cNvSpPr/>
          <p:nvPr/>
        </p:nvSpPr>
        <p:spPr>
          <a:xfrm>
            <a:off x="251520" y="5089748"/>
            <a:ext cx="2386038" cy="369332"/>
          </a:xfrm>
          <a:prstGeom prst="rect">
            <a:avLst/>
          </a:prstGeom>
        </p:spPr>
        <p:txBody>
          <a:bodyPr wrap="none">
            <a:spAutoFit/>
          </a:bodyPr>
          <a:lstStyle/>
          <a:p>
            <a:r>
              <a:rPr lang="sv-SE" dirty="0"/>
              <a:t>http://www.funkanu.se</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23" y="1526654"/>
            <a:ext cx="2790825" cy="2266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057300"/>
            <a:ext cx="2381510" cy="429847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992832042"/>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Teknisk grundkonstruktion</a:t>
            </a:r>
            <a:endParaRPr lang="sv-SE"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23" y="1526654"/>
            <a:ext cx="2790825" cy="2266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43632" y="3276911"/>
            <a:ext cx="720080" cy="288032"/>
          </a:xfrm>
          <a:prstGeom prst="rightArrow">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 name="TextBox 4"/>
          <p:cNvSpPr txBox="1"/>
          <p:nvPr/>
        </p:nvSpPr>
        <p:spPr>
          <a:xfrm>
            <a:off x="3851920" y="2080683"/>
            <a:ext cx="4824536" cy="1200329"/>
          </a:xfrm>
          <a:prstGeom prst="rect">
            <a:avLst/>
          </a:prstGeom>
          <a:noFill/>
        </p:spPr>
        <p:txBody>
          <a:bodyPr wrap="square" rtlCol="0">
            <a:spAutoFit/>
          </a:bodyPr>
          <a:lstStyle/>
          <a:p>
            <a:r>
              <a:rPr lang="sv-SE" sz="2400" dirty="0" smtClean="0">
                <a:latin typeface="Times New Roman" pitchFamily="18" charset="0"/>
                <a:cs typeface="Times New Roman" pitchFamily="18" charset="0"/>
              </a:rPr>
              <a:t>Jobba efter standarder så att hjälpmedelsverktyg kan fungera tillsammans med din sajt.</a:t>
            </a:r>
          </a:p>
        </p:txBody>
      </p:sp>
    </p:spTree>
    <p:extLst>
      <p:ext uri="{BB962C8B-B14F-4D97-AF65-F5344CB8AC3E}">
        <p14:creationId xmlns:p14="http://schemas.microsoft.com/office/powerpoint/2010/main" val="4269622411"/>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Pedagogiken</a:t>
            </a:r>
            <a:endParaRPr lang="sv-SE"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23" y="1526654"/>
            <a:ext cx="2790825" cy="2266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23528" y="2763564"/>
            <a:ext cx="720080" cy="288032"/>
          </a:xfrm>
          <a:prstGeom prst="rightArrow">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3" name="TextBox 2"/>
          <p:cNvSpPr txBox="1"/>
          <p:nvPr/>
        </p:nvSpPr>
        <p:spPr>
          <a:xfrm>
            <a:off x="3779912" y="1851267"/>
            <a:ext cx="4717958" cy="2308324"/>
          </a:xfrm>
          <a:prstGeom prst="rect">
            <a:avLst/>
          </a:prstGeom>
          <a:noFill/>
        </p:spPr>
        <p:txBody>
          <a:bodyPr wrap="none" rtlCol="0">
            <a:spAutoFit/>
          </a:bodyPr>
          <a:lstStyle/>
          <a:p>
            <a:r>
              <a:rPr lang="sv-SE" sz="2400" dirty="0" smtClean="0">
                <a:latin typeface="Times New Roman" pitchFamily="18" charset="0"/>
                <a:cs typeface="Times New Roman" pitchFamily="18" charset="0"/>
              </a:rPr>
              <a:t>Användbarhet</a:t>
            </a:r>
          </a:p>
          <a:p>
            <a:endParaRPr lang="sv-SE" sz="2400" dirty="0">
              <a:latin typeface="Times New Roman" pitchFamily="18" charset="0"/>
              <a:cs typeface="Times New Roman" pitchFamily="18" charset="0"/>
            </a:endParaRPr>
          </a:p>
          <a:p>
            <a:r>
              <a:rPr lang="sv-SE" sz="2400" dirty="0" smtClean="0">
                <a:latin typeface="Times New Roman" pitchFamily="18" charset="0"/>
                <a:cs typeface="Times New Roman" pitchFamily="18" charset="0"/>
              </a:rPr>
              <a:t>Förstår man vad sidan vill förmedla?</a:t>
            </a:r>
          </a:p>
          <a:p>
            <a:endParaRPr lang="sv-SE" sz="2400" dirty="0" smtClean="0">
              <a:latin typeface="Times New Roman" pitchFamily="18" charset="0"/>
              <a:cs typeface="Times New Roman" pitchFamily="18" charset="0"/>
            </a:endParaRPr>
          </a:p>
          <a:p>
            <a:r>
              <a:rPr lang="sv-SE" sz="2400" dirty="0" smtClean="0">
                <a:latin typeface="Times New Roman" pitchFamily="18" charset="0"/>
                <a:cs typeface="Times New Roman" pitchFamily="18" charset="0"/>
              </a:rPr>
              <a:t>Är sajtens uppbyggnad logisk?</a:t>
            </a:r>
          </a:p>
          <a:p>
            <a:endParaRPr lang="sv-SE"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179742907"/>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Språklagen</a:t>
            </a:r>
            <a:endParaRPr lang="sv-SE"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23" y="1526654"/>
            <a:ext cx="2790825" cy="2266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629047" y="2318742"/>
            <a:ext cx="720080" cy="288032"/>
          </a:xfrm>
          <a:prstGeom prst="rightArrow">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8" name="Rectangle 7"/>
          <p:cNvSpPr/>
          <p:nvPr/>
        </p:nvSpPr>
        <p:spPr>
          <a:xfrm>
            <a:off x="3635896" y="1742678"/>
            <a:ext cx="4572000" cy="923330"/>
          </a:xfrm>
          <a:prstGeom prst="rect">
            <a:avLst/>
          </a:prstGeom>
        </p:spPr>
        <p:txBody>
          <a:bodyPr>
            <a:spAutoFit/>
          </a:bodyPr>
          <a:lstStyle/>
          <a:p>
            <a:pPr marL="269875" indent="-269875"/>
            <a:r>
              <a:rPr lang="sv-SE" b="1" dirty="0" smtClean="0">
                <a:latin typeface="Times New Roman" pitchFamily="18" charset="0"/>
                <a:cs typeface="Times New Roman" pitchFamily="18" charset="0"/>
              </a:rPr>
              <a:t>9§</a:t>
            </a:r>
            <a:r>
              <a:rPr lang="sv-SE" dirty="0" smtClean="0">
                <a:latin typeface="Times New Roman" pitchFamily="18" charset="0"/>
                <a:cs typeface="Times New Roman" pitchFamily="18" charset="0"/>
              </a:rPr>
              <a:t> </a:t>
            </a:r>
            <a:r>
              <a:rPr lang="sv-SE" i="1" dirty="0">
                <a:latin typeface="Times New Roman" pitchFamily="18" charset="0"/>
                <a:cs typeface="Times New Roman" pitchFamily="18" charset="0"/>
              </a:rPr>
              <a:t>Det allmänna har ett särskilt ansvar för att skydda och främja det svenska teckenspråket. </a:t>
            </a:r>
          </a:p>
        </p:txBody>
      </p:sp>
      <p:sp>
        <p:nvSpPr>
          <p:cNvPr id="9" name="Rectangle 8"/>
          <p:cNvSpPr/>
          <p:nvPr/>
        </p:nvSpPr>
        <p:spPr>
          <a:xfrm>
            <a:off x="3635896" y="2907580"/>
            <a:ext cx="4572000" cy="646331"/>
          </a:xfrm>
          <a:prstGeom prst="rect">
            <a:avLst/>
          </a:prstGeom>
        </p:spPr>
        <p:txBody>
          <a:bodyPr>
            <a:spAutoFit/>
          </a:bodyPr>
          <a:lstStyle/>
          <a:p>
            <a:pPr marL="358775" indent="-358775">
              <a:tabLst>
                <a:tab pos="446088" algn="l"/>
              </a:tabLst>
            </a:pPr>
            <a:r>
              <a:rPr lang="sv-SE" b="1" dirty="0" smtClean="0">
                <a:latin typeface="Times New Roman" pitchFamily="18" charset="0"/>
                <a:cs typeface="Times New Roman" pitchFamily="18" charset="0"/>
              </a:rPr>
              <a:t>11§ </a:t>
            </a:r>
            <a:r>
              <a:rPr lang="sv-SE" i="1" dirty="0">
                <a:latin typeface="Times New Roman" pitchFamily="18" charset="0"/>
                <a:cs typeface="Times New Roman" pitchFamily="18" charset="0"/>
              </a:rPr>
              <a:t>Språket i offentlig verksamhet ska </a:t>
            </a:r>
            <a:r>
              <a:rPr lang="sv-SE" i="1" dirty="0" smtClean="0">
                <a:latin typeface="Times New Roman" pitchFamily="18" charset="0"/>
                <a:cs typeface="Times New Roman" pitchFamily="18" charset="0"/>
              </a:rPr>
              <a:t>vara vårdat</a:t>
            </a:r>
            <a:r>
              <a:rPr lang="sv-SE" i="1" dirty="0">
                <a:latin typeface="Times New Roman" pitchFamily="18" charset="0"/>
                <a:cs typeface="Times New Roman" pitchFamily="18" charset="0"/>
              </a:rPr>
              <a:t>, enkelt och begripligt. </a:t>
            </a:r>
          </a:p>
        </p:txBody>
      </p:sp>
      <p:sp>
        <p:nvSpPr>
          <p:cNvPr id="12" name="Rectangle 11"/>
          <p:cNvSpPr/>
          <p:nvPr/>
        </p:nvSpPr>
        <p:spPr>
          <a:xfrm>
            <a:off x="1691680" y="5089748"/>
            <a:ext cx="7272808" cy="369332"/>
          </a:xfrm>
          <a:prstGeom prst="rect">
            <a:avLst/>
          </a:prstGeom>
        </p:spPr>
        <p:txBody>
          <a:bodyPr wrap="square">
            <a:spAutoFit/>
          </a:bodyPr>
          <a:lstStyle/>
          <a:p>
            <a:pPr algn="r"/>
            <a:r>
              <a:rPr lang="sv-SE" i="1" dirty="0"/>
              <a:t>http://www.sprakforsvaret.se/sf/fileadmin/PDF/spraklagen_200509.pdf</a:t>
            </a:r>
          </a:p>
        </p:txBody>
      </p:sp>
      <p:sp>
        <p:nvSpPr>
          <p:cNvPr id="5" name="TextBox 4"/>
          <p:cNvSpPr txBox="1"/>
          <p:nvPr/>
        </p:nvSpPr>
        <p:spPr>
          <a:xfrm>
            <a:off x="4946440" y="625251"/>
            <a:ext cx="1188132" cy="461665"/>
          </a:xfrm>
          <a:prstGeom prst="rect">
            <a:avLst/>
          </a:prstGeom>
          <a:noFill/>
        </p:spPr>
        <p:txBody>
          <a:bodyPr wrap="square" rtlCol="0">
            <a:spAutoFit/>
          </a:bodyPr>
          <a:lstStyle/>
          <a:p>
            <a:r>
              <a:rPr lang="sv-SE" sz="2400" b="1" dirty="0" smtClean="0">
                <a:latin typeface="Minya Nouvelle" pitchFamily="2" charset="0"/>
              </a:rPr>
              <a:t>2009</a:t>
            </a:r>
          </a:p>
        </p:txBody>
      </p:sp>
    </p:spTree>
    <p:extLst>
      <p:ext uri="{BB962C8B-B14F-4D97-AF65-F5344CB8AC3E}">
        <p14:creationId xmlns:p14="http://schemas.microsoft.com/office/powerpoint/2010/main" val="14331182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Hypertext </a:t>
            </a:r>
            <a:r>
              <a:rPr lang="sv-SE" b="1" dirty="0" err="1" smtClean="0"/>
              <a:t>Markup</a:t>
            </a:r>
            <a:r>
              <a:rPr lang="sv-SE" dirty="0" smtClean="0"/>
              <a:t> </a:t>
            </a:r>
            <a:r>
              <a:rPr lang="sv-SE" dirty="0" err="1" smtClean="0"/>
              <a:t>Language</a:t>
            </a:r>
            <a:endParaRPr lang="sv-SE" dirty="0"/>
          </a:p>
        </p:txBody>
      </p:sp>
      <p:sp>
        <p:nvSpPr>
          <p:cNvPr id="6" name="Text Box 6"/>
          <p:cNvSpPr txBox="1">
            <a:spLocks noChangeArrowheads="1"/>
          </p:cNvSpPr>
          <p:nvPr/>
        </p:nvSpPr>
        <p:spPr bwMode="auto">
          <a:xfrm>
            <a:off x="5634673" y="2393942"/>
            <a:ext cx="1003801" cy="338554"/>
          </a:xfrm>
          <a:prstGeom prst="rect">
            <a:avLst/>
          </a:prstGeom>
          <a:noFill/>
          <a:ln w="9525" algn="ctr">
            <a:noFill/>
            <a:miter lim="800000"/>
            <a:headEnd/>
            <a:tailEnd/>
          </a:ln>
        </p:spPr>
        <p:txBody>
          <a:bodyPr wrap="none">
            <a:spAutoFit/>
          </a:bodyPr>
          <a:lstStyle/>
          <a:p>
            <a:r>
              <a:rPr lang="sv-SE" sz="1600" b="1" dirty="0" smtClean="0">
                <a:solidFill>
                  <a:srgbClr val="FF0000"/>
                </a:solidFill>
                <a:latin typeface="Minya Nouvelle" charset="0"/>
              </a:rPr>
              <a:t>element</a:t>
            </a:r>
            <a:endParaRPr lang="sv-SE" sz="1600" dirty="0">
              <a:solidFill>
                <a:srgbClr val="FF0000"/>
              </a:solidFill>
              <a:latin typeface="Minya Nouvelle" charset="0"/>
            </a:endParaRPr>
          </a:p>
        </p:txBody>
      </p:sp>
      <p:grpSp>
        <p:nvGrpSpPr>
          <p:cNvPr id="18" name="Group 17"/>
          <p:cNvGrpSpPr/>
          <p:nvPr/>
        </p:nvGrpSpPr>
        <p:grpSpPr>
          <a:xfrm>
            <a:off x="2011858" y="2817430"/>
            <a:ext cx="5109091" cy="400110"/>
            <a:chOff x="2057402" y="2318743"/>
            <a:chExt cx="5109091" cy="400110"/>
          </a:xfrm>
        </p:grpSpPr>
        <p:sp>
          <p:nvSpPr>
            <p:cNvPr id="5" name="Rectangle 3"/>
            <p:cNvSpPr>
              <a:spLocks noChangeArrowheads="1"/>
            </p:cNvSpPr>
            <p:nvPr/>
          </p:nvSpPr>
          <p:spPr bwMode="auto">
            <a:xfrm>
              <a:off x="3786189" y="2349183"/>
              <a:ext cx="2520950" cy="369332"/>
            </a:xfrm>
            <a:prstGeom prst="rect">
              <a:avLst/>
            </a:prstGeom>
            <a:solidFill>
              <a:srgbClr val="E0E0E0"/>
            </a:solidFill>
            <a:ln w="9525" algn="ctr">
              <a:solidFill>
                <a:schemeClr val="bg2"/>
              </a:solidFill>
              <a:miter lim="800000"/>
              <a:headEnd/>
              <a:tailEnd/>
            </a:ln>
          </p:spPr>
          <p:txBody>
            <a:bodyPr anchor="ctr">
              <a:spAutoFit/>
            </a:bodyPr>
            <a:lstStyle/>
            <a:p>
              <a:endParaRPr lang="sv-SE"/>
            </a:p>
          </p:txBody>
        </p:sp>
        <p:sp>
          <p:nvSpPr>
            <p:cNvPr id="7" name="Text Box 7"/>
            <p:cNvSpPr txBox="1">
              <a:spLocks noChangeArrowheads="1"/>
            </p:cNvSpPr>
            <p:nvPr/>
          </p:nvSpPr>
          <p:spPr bwMode="auto">
            <a:xfrm>
              <a:off x="2057402" y="2318743"/>
              <a:ext cx="5109091" cy="400110"/>
            </a:xfrm>
            <a:prstGeom prst="rect">
              <a:avLst/>
            </a:prstGeom>
            <a:noFill/>
            <a:ln w="9525" algn="ctr">
              <a:noFill/>
              <a:miter lim="800000"/>
              <a:headEnd/>
              <a:tailEnd/>
            </a:ln>
          </p:spPr>
          <p:txBody>
            <a:bodyPr wrap="none">
              <a:spAutoFit/>
            </a:bodyPr>
            <a:lstStyle/>
            <a:p>
              <a:r>
                <a:rPr lang="sv-SE" sz="2000" b="1" dirty="0" err="1">
                  <a:latin typeface="Courier New" pitchFamily="49" charset="0"/>
                </a:rPr>
                <a:t>This</a:t>
              </a:r>
              <a:r>
                <a:rPr lang="sv-SE" sz="2000" b="1" dirty="0">
                  <a:latin typeface="Courier New" pitchFamily="49" charset="0"/>
                </a:rPr>
                <a:t> is an &lt;</a:t>
              </a:r>
              <a:r>
                <a:rPr lang="sv-SE" sz="2000" b="1" dirty="0" err="1">
                  <a:latin typeface="Courier New" pitchFamily="49" charset="0"/>
                </a:rPr>
                <a:t>em</a:t>
              </a:r>
              <a:r>
                <a:rPr lang="sv-SE" sz="2000" b="1" dirty="0">
                  <a:latin typeface="Courier New" pitchFamily="49" charset="0"/>
                </a:rPr>
                <a:t>&gt;</a:t>
              </a:r>
              <a:r>
                <a:rPr lang="sv-SE" sz="2000" b="1" dirty="0" err="1">
                  <a:latin typeface="Courier New" pitchFamily="49" charset="0"/>
                </a:rPr>
                <a:t>example</a:t>
              </a:r>
              <a:r>
                <a:rPr lang="sv-SE" sz="2000" b="1" dirty="0">
                  <a:latin typeface="Courier New" pitchFamily="49" charset="0"/>
                </a:rPr>
                <a:t>&lt;/</a:t>
              </a:r>
              <a:r>
                <a:rPr lang="sv-SE" sz="2000" b="1" dirty="0" err="1">
                  <a:latin typeface="Courier New" pitchFamily="49" charset="0"/>
                </a:rPr>
                <a:t>em</a:t>
              </a:r>
              <a:r>
                <a:rPr lang="sv-SE" sz="2000" b="1" dirty="0">
                  <a:latin typeface="Courier New" pitchFamily="49" charset="0"/>
                </a:rPr>
                <a:t>&gt; text</a:t>
              </a:r>
            </a:p>
          </p:txBody>
        </p:sp>
      </p:grpSp>
      <p:sp>
        <p:nvSpPr>
          <p:cNvPr id="9" name="Text Box 9"/>
          <p:cNvSpPr txBox="1">
            <a:spLocks noChangeArrowheads="1"/>
          </p:cNvSpPr>
          <p:nvPr/>
        </p:nvSpPr>
        <p:spPr bwMode="auto">
          <a:xfrm>
            <a:off x="617540" y="3242670"/>
            <a:ext cx="962123" cy="338554"/>
          </a:xfrm>
          <a:prstGeom prst="rect">
            <a:avLst/>
          </a:prstGeom>
          <a:noFill/>
          <a:ln w="9525" algn="ctr">
            <a:noFill/>
            <a:miter lim="800000"/>
            <a:headEnd/>
            <a:tailEnd/>
          </a:ln>
        </p:spPr>
        <p:txBody>
          <a:bodyPr wrap="none">
            <a:spAutoFit/>
          </a:bodyPr>
          <a:lstStyle/>
          <a:p>
            <a:r>
              <a:rPr lang="sv-SE" sz="1600" b="1" dirty="0" smtClean="0">
                <a:solidFill>
                  <a:srgbClr val="FF0000"/>
                </a:solidFill>
                <a:latin typeface="Minya Nouvelle" charset="0"/>
              </a:rPr>
              <a:t>attribut</a:t>
            </a:r>
            <a:endParaRPr lang="sv-SE" sz="1600" dirty="0">
              <a:solidFill>
                <a:srgbClr val="FF0000"/>
              </a:solidFill>
              <a:latin typeface="Minya Nouvelle" charset="0"/>
            </a:endParaRPr>
          </a:p>
        </p:txBody>
      </p:sp>
      <p:sp>
        <p:nvSpPr>
          <p:cNvPr id="11" name="Text Box 12"/>
          <p:cNvSpPr txBox="1">
            <a:spLocks noChangeArrowheads="1"/>
          </p:cNvSpPr>
          <p:nvPr/>
        </p:nvSpPr>
        <p:spPr bwMode="auto">
          <a:xfrm>
            <a:off x="4256676" y="4205562"/>
            <a:ext cx="712054" cy="338554"/>
          </a:xfrm>
          <a:prstGeom prst="rect">
            <a:avLst/>
          </a:prstGeom>
          <a:noFill/>
          <a:ln w="9525" algn="ctr">
            <a:noFill/>
            <a:miter lim="800000"/>
            <a:headEnd/>
            <a:tailEnd/>
          </a:ln>
        </p:spPr>
        <p:txBody>
          <a:bodyPr wrap="none">
            <a:spAutoFit/>
          </a:bodyPr>
          <a:lstStyle/>
          <a:p>
            <a:r>
              <a:rPr lang="sv-SE" sz="1600" b="1" dirty="0" smtClean="0">
                <a:solidFill>
                  <a:srgbClr val="FF0000"/>
                </a:solidFill>
                <a:latin typeface="Minya Nouvelle" charset="0"/>
              </a:rPr>
              <a:t>värde</a:t>
            </a:r>
            <a:endParaRPr lang="sv-SE" sz="1600" dirty="0">
              <a:solidFill>
                <a:srgbClr val="FF0000"/>
              </a:solidFill>
              <a:latin typeface="Minya Nouvelle" charset="0"/>
            </a:endParaRPr>
          </a:p>
        </p:txBody>
      </p:sp>
      <p:sp>
        <p:nvSpPr>
          <p:cNvPr id="13" name="Text Box 15"/>
          <p:cNvSpPr txBox="1">
            <a:spLocks noChangeArrowheads="1"/>
          </p:cNvSpPr>
          <p:nvPr/>
        </p:nvSpPr>
        <p:spPr bwMode="auto">
          <a:xfrm>
            <a:off x="5076056" y="1151179"/>
            <a:ext cx="588623" cy="338554"/>
          </a:xfrm>
          <a:prstGeom prst="rect">
            <a:avLst/>
          </a:prstGeom>
          <a:noFill/>
          <a:ln w="9525" algn="ctr">
            <a:noFill/>
            <a:miter lim="800000"/>
            <a:headEnd/>
            <a:tailEnd/>
          </a:ln>
        </p:spPr>
        <p:txBody>
          <a:bodyPr wrap="none">
            <a:spAutoFit/>
          </a:bodyPr>
          <a:lstStyle/>
          <a:p>
            <a:r>
              <a:rPr lang="sv-SE" sz="1600" b="1" dirty="0" smtClean="0">
                <a:solidFill>
                  <a:srgbClr val="FF0000"/>
                </a:solidFill>
                <a:latin typeface="Minya Nouvelle" charset="0"/>
              </a:rPr>
              <a:t>tagg</a:t>
            </a:r>
            <a:endParaRPr lang="sv-SE" sz="1600" dirty="0">
              <a:solidFill>
                <a:srgbClr val="FF0000"/>
              </a:solidFill>
              <a:latin typeface="Minya Nouvelle" charset="0"/>
            </a:endParaRPr>
          </a:p>
        </p:txBody>
      </p:sp>
      <p:grpSp>
        <p:nvGrpSpPr>
          <p:cNvPr id="19" name="Group 18"/>
          <p:cNvGrpSpPr/>
          <p:nvPr/>
        </p:nvGrpSpPr>
        <p:grpSpPr>
          <a:xfrm>
            <a:off x="1701489" y="3772174"/>
            <a:ext cx="5570756" cy="402608"/>
            <a:chOff x="2133600" y="3192484"/>
            <a:chExt cx="5570756" cy="402608"/>
          </a:xfrm>
        </p:grpSpPr>
        <p:sp>
          <p:nvSpPr>
            <p:cNvPr id="8" name="Rectangle 8"/>
            <p:cNvSpPr>
              <a:spLocks noChangeArrowheads="1"/>
            </p:cNvSpPr>
            <p:nvPr/>
          </p:nvSpPr>
          <p:spPr bwMode="auto">
            <a:xfrm>
              <a:off x="2958152" y="3192484"/>
              <a:ext cx="38100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15" name="Text Box 16"/>
            <p:cNvSpPr txBox="1">
              <a:spLocks noChangeArrowheads="1"/>
            </p:cNvSpPr>
            <p:nvPr/>
          </p:nvSpPr>
          <p:spPr bwMode="auto">
            <a:xfrm>
              <a:off x="2133600" y="3194982"/>
              <a:ext cx="5570756" cy="400110"/>
            </a:xfrm>
            <a:prstGeom prst="rect">
              <a:avLst/>
            </a:prstGeom>
            <a:noFill/>
            <a:ln w="9525" algn="ctr">
              <a:noFill/>
              <a:miter lim="800000"/>
              <a:headEnd/>
              <a:tailEnd/>
            </a:ln>
          </p:spPr>
          <p:txBody>
            <a:bodyPr wrap="none">
              <a:spAutoFit/>
            </a:bodyPr>
            <a:lstStyle/>
            <a:p>
              <a:r>
                <a:rPr lang="sv-SE" sz="2000" b="1" dirty="0" smtClean="0">
                  <a:latin typeface="Courier New" pitchFamily="49" charset="0"/>
                </a:rPr>
                <a:t>&lt;div id=”container”&gt;</a:t>
              </a:r>
              <a:r>
                <a:rPr lang="sv-SE" sz="2000" b="1" dirty="0" err="1" smtClean="0">
                  <a:latin typeface="Courier New" pitchFamily="49" charset="0"/>
                </a:rPr>
                <a:t>Some</a:t>
              </a:r>
              <a:r>
                <a:rPr lang="sv-SE" sz="2000" b="1" dirty="0" smtClean="0">
                  <a:latin typeface="Courier New" pitchFamily="49" charset="0"/>
                </a:rPr>
                <a:t> text&lt;/div&gt;</a:t>
              </a:r>
              <a:endParaRPr lang="sv-SE" sz="2000" b="1" dirty="0">
                <a:latin typeface="Courier New" pitchFamily="49" charset="0"/>
              </a:endParaRPr>
            </a:p>
          </p:txBody>
        </p:sp>
      </p:grpSp>
      <p:grpSp>
        <p:nvGrpSpPr>
          <p:cNvPr id="20" name="Group 19"/>
          <p:cNvGrpSpPr/>
          <p:nvPr/>
        </p:nvGrpSpPr>
        <p:grpSpPr>
          <a:xfrm>
            <a:off x="1701489" y="4782088"/>
            <a:ext cx="5570756" cy="400110"/>
            <a:chOff x="2133600" y="4185582"/>
            <a:chExt cx="5570756" cy="400110"/>
          </a:xfrm>
        </p:grpSpPr>
        <p:sp>
          <p:nvSpPr>
            <p:cNvPr id="10" name="Rectangle 11"/>
            <p:cNvSpPr>
              <a:spLocks noChangeArrowheads="1"/>
            </p:cNvSpPr>
            <p:nvPr/>
          </p:nvSpPr>
          <p:spPr bwMode="auto">
            <a:xfrm>
              <a:off x="3491552" y="4196732"/>
              <a:ext cx="160020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16" name="Text Box 16"/>
            <p:cNvSpPr txBox="1">
              <a:spLocks noChangeArrowheads="1"/>
            </p:cNvSpPr>
            <p:nvPr/>
          </p:nvSpPr>
          <p:spPr bwMode="auto">
            <a:xfrm>
              <a:off x="2133600" y="4185582"/>
              <a:ext cx="5570756" cy="400110"/>
            </a:xfrm>
            <a:prstGeom prst="rect">
              <a:avLst/>
            </a:prstGeom>
            <a:noFill/>
            <a:ln w="9525" algn="ctr">
              <a:noFill/>
              <a:miter lim="800000"/>
              <a:headEnd/>
              <a:tailEnd/>
            </a:ln>
          </p:spPr>
          <p:txBody>
            <a:bodyPr wrap="none">
              <a:spAutoFit/>
            </a:bodyPr>
            <a:lstStyle/>
            <a:p>
              <a:r>
                <a:rPr lang="sv-SE" sz="2000" b="1" dirty="0" smtClean="0">
                  <a:latin typeface="Courier New" pitchFamily="49" charset="0"/>
                </a:rPr>
                <a:t>&lt;div id=”container”&gt;</a:t>
              </a:r>
              <a:r>
                <a:rPr lang="sv-SE" sz="2000" b="1" dirty="0" err="1" smtClean="0">
                  <a:latin typeface="Courier New" pitchFamily="49" charset="0"/>
                </a:rPr>
                <a:t>Some</a:t>
              </a:r>
              <a:r>
                <a:rPr lang="sv-SE" sz="2000" b="1" dirty="0" smtClean="0">
                  <a:latin typeface="Courier New" pitchFamily="49" charset="0"/>
                </a:rPr>
                <a:t> text&lt;/div&gt;</a:t>
              </a:r>
              <a:endParaRPr lang="sv-SE" sz="2000" b="1" dirty="0">
                <a:latin typeface="Courier New" pitchFamily="49" charset="0"/>
              </a:endParaRPr>
            </a:p>
          </p:txBody>
        </p:sp>
      </p:grpSp>
      <p:grpSp>
        <p:nvGrpSpPr>
          <p:cNvPr id="17" name="Group 16"/>
          <p:cNvGrpSpPr/>
          <p:nvPr/>
        </p:nvGrpSpPr>
        <p:grpSpPr>
          <a:xfrm>
            <a:off x="1719451" y="1787670"/>
            <a:ext cx="5570756" cy="400110"/>
            <a:chOff x="2126932" y="1461492"/>
            <a:chExt cx="5570756" cy="400110"/>
          </a:xfrm>
        </p:grpSpPr>
        <p:sp>
          <p:nvSpPr>
            <p:cNvPr id="4" name="Rectangle 2"/>
            <p:cNvSpPr>
              <a:spLocks noChangeArrowheads="1"/>
            </p:cNvSpPr>
            <p:nvPr/>
          </p:nvSpPr>
          <p:spPr bwMode="auto">
            <a:xfrm>
              <a:off x="6682792" y="1488788"/>
              <a:ext cx="863600" cy="369332"/>
            </a:xfrm>
            <a:prstGeom prst="rect">
              <a:avLst/>
            </a:prstGeom>
            <a:solidFill>
              <a:srgbClr val="E0E0E0"/>
            </a:solidFill>
            <a:ln w="9525" algn="ctr">
              <a:solidFill>
                <a:schemeClr val="bg2"/>
              </a:solidFill>
              <a:miter lim="800000"/>
              <a:headEnd/>
              <a:tailEnd/>
            </a:ln>
          </p:spPr>
          <p:txBody>
            <a:bodyPr anchor="ctr">
              <a:spAutoFit/>
            </a:bodyPr>
            <a:lstStyle/>
            <a:p>
              <a:endParaRPr lang="sv-SE"/>
            </a:p>
          </p:txBody>
        </p:sp>
        <p:sp>
          <p:nvSpPr>
            <p:cNvPr id="12" name="Rectangle 14"/>
            <p:cNvSpPr>
              <a:spLocks noChangeArrowheads="1"/>
            </p:cNvSpPr>
            <p:nvPr/>
          </p:nvSpPr>
          <p:spPr bwMode="auto">
            <a:xfrm>
              <a:off x="2217060" y="1482408"/>
              <a:ext cx="304165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14" name="Text Box 16"/>
            <p:cNvSpPr txBox="1">
              <a:spLocks noChangeArrowheads="1"/>
            </p:cNvSpPr>
            <p:nvPr/>
          </p:nvSpPr>
          <p:spPr bwMode="auto">
            <a:xfrm>
              <a:off x="2126932" y="1461492"/>
              <a:ext cx="5570756" cy="400110"/>
            </a:xfrm>
            <a:prstGeom prst="rect">
              <a:avLst/>
            </a:prstGeom>
            <a:noFill/>
            <a:ln w="9525" algn="ctr">
              <a:noFill/>
              <a:miter lim="800000"/>
              <a:headEnd/>
              <a:tailEnd/>
            </a:ln>
          </p:spPr>
          <p:txBody>
            <a:bodyPr wrap="none">
              <a:spAutoFit/>
            </a:bodyPr>
            <a:lstStyle/>
            <a:p>
              <a:r>
                <a:rPr lang="sv-SE" sz="2000" b="1" dirty="0" smtClean="0">
                  <a:latin typeface="Courier New" pitchFamily="49" charset="0"/>
                </a:rPr>
                <a:t>&lt;div id=”container”&gt;</a:t>
              </a:r>
              <a:r>
                <a:rPr lang="sv-SE" sz="2000" b="1" dirty="0" err="1" smtClean="0">
                  <a:latin typeface="Courier New" pitchFamily="49" charset="0"/>
                </a:rPr>
                <a:t>Some</a:t>
              </a:r>
              <a:r>
                <a:rPr lang="sv-SE" sz="2000" b="1" dirty="0" smtClean="0">
                  <a:latin typeface="Courier New" pitchFamily="49" charset="0"/>
                </a:rPr>
                <a:t> text&lt;/div&gt;</a:t>
              </a:r>
              <a:endParaRPr lang="sv-SE" sz="2000" b="1" dirty="0">
                <a:latin typeface="Courier New" pitchFamily="49" charset="0"/>
              </a:endParaRPr>
            </a:p>
          </p:txBody>
        </p:sp>
      </p:grpSp>
      <p:sp>
        <p:nvSpPr>
          <p:cNvPr id="21" name="Freeform 20"/>
          <p:cNvSpPr/>
          <p:nvPr/>
        </p:nvSpPr>
        <p:spPr>
          <a:xfrm>
            <a:off x="4011346" y="1328216"/>
            <a:ext cx="1101285" cy="447188"/>
          </a:xfrm>
          <a:custGeom>
            <a:avLst/>
            <a:gdLst>
              <a:gd name="connsiteX0" fmla="*/ 1101285 w 1101285"/>
              <a:gd name="connsiteY0" fmla="*/ 0 h 447188"/>
              <a:gd name="connsiteX1" fmla="*/ 507258 w 1101285"/>
              <a:gd name="connsiteY1" fmla="*/ 120140 h 447188"/>
              <a:gd name="connsiteX2" fmla="*/ 0 w 1101285"/>
              <a:gd name="connsiteY2" fmla="*/ 447188 h 447188"/>
            </a:gdLst>
            <a:ahLst/>
            <a:cxnLst>
              <a:cxn ang="0">
                <a:pos x="connsiteX0" y="connsiteY0"/>
              </a:cxn>
              <a:cxn ang="0">
                <a:pos x="connsiteX1" y="connsiteY1"/>
              </a:cxn>
              <a:cxn ang="0">
                <a:pos x="connsiteX2" y="connsiteY2"/>
              </a:cxn>
            </a:cxnLst>
            <a:rect l="l" t="t" r="r" b="b"/>
            <a:pathLst>
              <a:path w="1101285" h="447188">
                <a:moveTo>
                  <a:pt x="1101285" y="0"/>
                </a:moveTo>
                <a:cubicBezTo>
                  <a:pt x="896045" y="22804"/>
                  <a:pt x="690805" y="45609"/>
                  <a:pt x="507258" y="120140"/>
                </a:cubicBezTo>
                <a:cubicBezTo>
                  <a:pt x="323711" y="194671"/>
                  <a:pt x="161855" y="320929"/>
                  <a:pt x="0" y="44718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Freeform 21"/>
          <p:cNvSpPr/>
          <p:nvPr/>
        </p:nvSpPr>
        <p:spPr>
          <a:xfrm>
            <a:off x="5593191" y="1341565"/>
            <a:ext cx="1154032" cy="447188"/>
          </a:xfrm>
          <a:custGeom>
            <a:avLst/>
            <a:gdLst>
              <a:gd name="connsiteX0" fmla="*/ 0 w 1154032"/>
              <a:gd name="connsiteY0" fmla="*/ 0 h 447188"/>
              <a:gd name="connsiteX1" fmla="*/ 1027866 w 1154032"/>
              <a:gd name="connsiteY1" fmla="*/ 100117 h 447188"/>
              <a:gd name="connsiteX2" fmla="*/ 1148006 w 1154032"/>
              <a:gd name="connsiteY2" fmla="*/ 447188 h 447188"/>
            </a:gdLst>
            <a:ahLst/>
            <a:cxnLst>
              <a:cxn ang="0">
                <a:pos x="connsiteX0" y="connsiteY0"/>
              </a:cxn>
              <a:cxn ang="0">
                <a:pos x="connsiteX1" y="connsiteY1"/>
              </a:cxn>
              <a:cxn ang="0">
                <a:pos x="connsiteX2" y="connsiteY2"/>
              </a:cxn>
            </a:cxnLst>
            <a:rect l="l" t="t" r="r" b="b"/>
            <a:pathLst>
              <a:path w="1154032" h="447188">
                <a:moveTo>
                  <a:pt x="0" y="0"/>
                </a:moveTo>
                <a:cubicBezTo>
                  <a:pt x="418266" y="12793"/>
                  <a:pt x="836532" y="25586"/>
                  <a:pt x="1027866" y="100117"/>
                </a:cubicBezTo>
                <a:cubicBezTo>
                  <a:pt x="1219200" y="174648"/>
                  <a:pt x="1131320" y="389343"/>
                  <a:pt x="1148006" y="44718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Freeform 22"/>
          <p:cNvSpPr/>
          <p:nvPr/>
        </p:nvSpPr>
        <p:spPr>
          <a:xfrm>
            <a:off x="4572000" y="2381240"/>
            <a:ext cx="1101285" cy="435379"/>
          </a:xfrm>
          <a:custGeom>
            <a:avLst/>
            <a:gdLst>
              <a:gd name="connsiteX0" fmla="*/ 1101285 w 1101285"/>
              <a:gd name="connsiteY0" fmla="*/ 195099 h 435379"/>
              <a:gd name="connsiteX1" fmla="*/ 393793 w 1101285"/>
              <a:gd name="connsiteY1" fmla="*/ 8214 h 435379"/>
              <a:gd name="connsiteX2" fmla="*/ 0 w 1101285"/>
              <a:gd name="connsiteY2" fmla="*/ 435379 h 435379"/>
            </a:gdLst>
            <a:ahLst/>
            <a:cxnLst>
              <a:cxn ang="0">
                <a:pos x="connsiteX0" y="connsiteY0"/>
              </a:cxn>
              <a:cxn ang="0">
                <a:pos x="connsiteX1" y="connsiteY1"/>
              </a:cxn>
              <a:cxn ang="0">
                <a:pos x="connsiteX2" y="connsiteY2"/>
              </a:cxn>
            </a:cxnLst>
            <a:rect l="l" t="t" r="r" b="b"/>
            <a:pathLst>
              <a:path w="1101285" h="435379">
                <a:moveTo>
                  <a:pt x="1101285" y="195099"/>
                </a:moveTo>
                <a:cubicBezTo>
                  <a:pt x="839312" y="81633"/>
                  <a:pt x="577340" y="-31833"/>
                  <a:pt x="393793" y="8214"/>
                </a:cubicBezTo>
                <a:cubicBezTo>
                  <a:pt x="210246" y="48261"/>
                  <a:pt x="105123" y="241820"/>
                  <a:pt x="0" y="435379"/>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Freeform 23"/>
          <p:cNvSpPr/>
          <p:nvPr/>
        </p:nvSpPr>
        <p:spPr>
          <a:xfrm>
            <a:off x="1528450" y="3376501"/>
            <a:ext cx="1304649" cy="374541"/>
          </a:xfrm>
          <a:custGeom>
            <a:avLst/>
            <a:gdLst>
              <a:gd name="connsiteX0" fmla="*/ 0 w 1304649"/>
              <a:gd name="connsiteY0" fmla="*/ 47493 h 374541"/>
              <a:gd name="connsiteX1" fmla="*/ 1168029 w 1304649"/>
              <a:gd name="connsiteY1" fmla="*/ 27470 h 374541"/>
              <a:gd name="connsiteX2" fmla="*/ 1234773 w 1304649"/>
              <a:gd name="connsiteY2" fmla="*/ 374541 h 374541"/>
            </a:gdLst>
            <a:ahLst/>
            <a:cxnLst>
              <a:cxn ang="0">
                <a:pos x="connsiteX0" y="connsiteY0"/>
              </a:cxn>
              <a:cxn ang="0">
                <a:pos x="connsiteX1" y="connsiteY1"/>
              </a:cxn>
              <a:cxn ang="0">
                <a:pos x="connsiteX2" y="connsiteY2"/>
              </a:cxn>
            </a:cxnLst>
            <a:rect l="l" t="t" r="r" b="b"/>
            <a:pathLst>
              <a:path w="1304649" h="374541">
                <a:moveTo>
                  <a:pt x="0" y="47493"/>
                </a:moveTo>
                <a:cubicBezTo>
                  <a:pt x="481116" y="10227"/>
                  <a:pt x="962233" y="-27038"/>
                  <a:pt x="1168029" y="27470"/>
                </a:cubicBezTo>
                <a:cubicBezTo>
                  <a:pt x="1373825" y="81978"/>
                  <a:pt x="1304299" y="228259"/>
                  <a:pt x="1234773" y="37454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5" name="Freeform 24"/>
          <p:cNvSpPr/>
          <p:nvPr/>
        </p:nvSpPr>
        <p:spPr>
          <a:xfrm>
            <a:off x="3590089" y="4365092"/>
            <a:ext cx="628165" cy="373769"/>
          </a:xfrm>
          <a:custGeom>
            <a:avLst/>
            <a:gdLst>
              <a:gd name="connsiteX0" fmla="*/ 628165 w 628165"/>
              <a:gd name="connsiteY0" fmla="*/ 0 h 373769"/>
              <a:gd name="connsiteX1" fmla="*/ 87534 w 628165"/>
              <a:gd name="connsiteY1" fmla="*/ 133489 h 373769"/>
              <a:gd name="connsiteX2" fmla="*/ 7441 w 628165"/>
              <a:gd name="connsiteY2" fmla="*/ 373769 h 373769"/>
            </a:gdLst>
            <a:ahLst/>
            <a:cxnLst>
              <a:cxn ang="0">
                <a:pos x="connsiteX0" y="connsiteY0"/>
              </a:cxn>
              <a:cxn ang="0">
                <a:pos x="connsiteX1" y="connsiteY1"/>
              </a:cxn>
              <a:cxn ang="0">
                <a:pos x="connsiteX2" y="connsiteY2"/>
              </a:cxn>
            </a:cxnLst>
            <a:rect l="l" t="t" r="r" b="b"/>
            <a:pathLst>
              <a:path w="628165" h="373769">
                <a:moveTo>
                  <a:pt x="628165" y="0"/>
                </a:moveTo>
                <a:cubicBezTo>
                  <a:pt x="409576" y="35597"/>
                  <a:pt x="190988" y="71194"/>
                  <a:pt x="87534" y="133489"/>
                </a:cubicBezTo>
                <a:cubicBezTo>
                  <a:pt x="-15920" y="195784"/>
                  <a:pt x="-4240" y="284776"/>
                  <a:pt x="7441" y="373769"/>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21964546"/>
      </p:ext>
    </p:extLst>
  </p:cSld>
  <p:clrMapOvr>
    <a:masterClrMapping/>
  </p:clrMapOvr>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24-timmarswebben</a:t>
            </a:r>
            <a:endParaRPr lang="sv-SE" b="1" dirty="0"/>
          </a:p>
        </p:txBody>
      </p:sp>
      <p:pic>
        <p:nvPicPr>
          <p:cNvPr id="180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80097"/>
            <a:ext cx="2744647" cy="401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347864" y="3718574"/>
            <a:ext cx="5544616" cy="1477328"/>
          </a:xfrm>
          <a:prstGeom prst="rect">
            <a:avLst/>
          </a:prstGeom>
        </p:spPr>
        <p:txBody>
          <a:bodyPr wrap="square">
            <a:spAutoFit/>
          </a:bodyPr>
          <a:lstStyle/>
          <a:p>
            <a:r>
              <a:rPr lang="sv-SE" i="1" dirty="0">
                <a:latin typeface="Times New Roman" pitchFamily="18" charset="0"/>
                <a:cs typeface="Times New Roman" pitchFamily="18" charset="0"/>
              </a:rPr>
              <a:t>http://</a:t>
            </a:r>
            <a:r>
              <a:rPr lang="sv-SE" i="1" dirty="0" smtClean="0">
                <a:latin typeface="Times New Roman" pitchFamily="18" charset="0"/>
                <a:cs typeface="Times New Roman" pitchFamily="18" charset="0"/>
              </a:rPr>
              <a:t>www.funkanu.se/Global/Filer/design_for_alla/regler_och_riktlinjer/vagledningen-24-timmarswebben-2006-05.pdf</a:t>
            </a:r>
          </a:p>
          <a:p>
            <a:endParaRPr lang="sv-SE" i="1" dirty="0">
              <a:latin typeface="Times New Roman" pitchFamily="18" charset="0"/>
              <a:cs typeface="Times New Roman" pitchFamily="18" charset="0"/>
            </a:endParaRPr>
          </a:p>
          <a:p>
            <a:r>
              <a:rPr lang="sv-SE" b="1" i="1" dirty="0" smtClean="0">
                <a:latin typeface="Times New Roman" pitchFamily="18" charset="0"/>
                <a:cs typeface="Times New Roman" pitchFamily="18" charset="0"/>
              </a:rPr>
              <a:t>Alt: </a:t>
            </a:r>
            <a:r>
              <a:rPr lang="sv-SE" i="1" dirty="0" smtClean="0">
                <a:latin typeface="Times New Roman" pitchFamily="18" charset="0"/>
                <a:cs typeface="Times New Roman" pitchFamily="18" charset="0"/>
              </a:rPr>
              <a:t>http</a:t>
            </a:r>
            <a:r>
              <a:rPr lang="sv-SE" i="1" dirty="0">
                <a:latin typeface="Times New Roman" pitchFamily="18" charset="0"/>
                <a:cs typeface="Times New Roman" pitchFamily="18" charset="0"/>
              </a:rPr>
              <a:t>://goo.gl/QIgav</a:t>
            </a:r>
          </a:p>
        </p:txBody>
      </p:sp>
      <p:sp>
        <p:nvSpPr>
          <p:cNvPr id="3" name="TextBox 2"/>
          <p:cNvSpPr txBox="1"/>
          <p:nvPr/>
        </p:nvSpPr>
        <p:spPr>
          <a:xfrm>
            <a:off x="3563888" y="1633364"/>
            <a:ext cx="4616970" cy="1200329"/>
          </a:xfrm>
          <a:prstGeom prst="rect">
            <a:avLst/>
          </a:prstGeom>
          <a:noFill/>
        </p:spPr>
        <p:txBody>
          <a:bodyPr wrap="none" rtlCol="0">
            <a:spAutoFit/>
          </a:bodyPr>
          <a:lstStyle/>
          <a:p>
            <a:pPr marL="457200" indent="-457200">
              <a:buFont typeface="Arial" charset="0"/>
              <a:buChar char="•"/>
            </a:pPr>
            <a:r>
              <a:rPr lang="sv-SE" sz="2400" dirty="0" smtClean="0">
                <a:latin typeface="Times New Roman" pitchFamily="18" charset="0"/>
                <a:cs typeface="Times New Roman" pitchFamily="18" charset="0"/>
              </a:rPr>
              <a:t>Vägledning </a:t>
            </a:r>
            <a:r>
              <a:rPr lang="sv-SE" sz="2400" dirty="0">
                <a:latin typeface="Times New Roman" pitchFamily="18" charset="0"/>
                <a:cs typeface="Times New Roman" pitchFamily="18" charset="0"/>
              </a:rPr>
              <a:t>för </a:t>
            </a:r>
            <a:r>
              <a:rPr lang="sv-SE" sz="2400" dirty="0" smtClean="0">
                <a:latin typeface="Times New Roman" pitchFamily="18" charset="0"/>
                <a:cs typeface="Times New Roman" pitchFamily="18" charset="0"/>
              </a:rPr>
              <a:t>webbutvecklare.</a:t>
            </a:r>
          </a:p>
          <a:p>
            <a:pPr marL="457200" indent="-457200">
              <a:buFont typeface="Arial" charset="0"/>
              <a:buChar char="•"/>
            </a:pPr>
            <a:r>
              <a:rPr lang="sv-SE" sz="2400" dirty="0" smtClean="0">
                <a:latin typeface="Times New Roman" pitchFamily="18" charset="0"/>
                <a:cs typeface="Times New Roman" pitchFamily="18" charset="0"/>
              </a:rPr>
              <a:t>Baserar </a:t>
            </a:r>
            <a:r>
              <a:rPr lang="sv-SE" sz="2400" dirty="0">
                <a:latin typeface="Times New Roman" pitchFamily="18" charset="0"/>
                <a:cs typeface="Times New Roman" pitchFamily="18" charset="0"/>
              </a:rPr>
              <a:t>sig på </a:t>
            </a:r>
            <a:r>
              <a:rPr lang="sv-SE" sz="2400" dirty="0" smtClean="0">
                <a:latin typeface="Times New Roman" pitchFamily="18" charset="0"/>
                <a:cs typeface="Times New Roman" pitchFamily="18" charset="0"/>
              </a:rPr>
              <a:t>WCAG1.</a:t>
            </a:r>
          </a:p>
          <a:p>
            <a:pPr marL="457200" indent="-457200">
              <a:buFont typeface="Arial" charset="0"/>
              <a:buChar char="•"/>
            </a:pPr>
            <a:r>
              <a:rPr lang="sv-SE" sz="2400" dirty="0" err="1" smtClean="0">
                <a:latin typeface="Times New Roman" pitchFamily="18" charset="0"/>
                <a:cs typeface="Times New Roman" pitchFamily="18" charset="0"/>
              </a:rPr>
              <a:t>Verva</a:t>
            </a:r>
            <a:r>
              <a:rPr lang="sv-SE" sz="2400" dirty="0" smtClean="0">
                <a:latin typeface="Times New Roman" pitchFamily="18" charset="0"/>
                <a:cs typeface="Times New Roman" pitchFamily="18" charset="0"/>
              </a:rPr>
              <a:t> </a:t>
            </a:r>
            <a:r>
              <a:rPr lang="sv-SE" sz="2400" dirty="0">
                <a:latin typeface="Times New Roman" pitchFamily="18" charset="0"/>
                <a:cs typeface="Times New Roman" pitchFamily="18" charset="0"/>
              </a:rPr>
              <a:t>lades ned 2008/2009 </a:t>
            </a:r>
          </a:p>
        </p:txBody>
      </p:sp>
    </p:spTree>
    <p:extLst>
      <p:ext uri="{BB962C8B-B14F-4D97-AF65-F5344CB8AC3E}">
        <p14:creationId xmlns:p14="http://schemas.microsoft.com/office/powerpoint/2010/main" val="3588434044"/>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Guidelines</a:t>
            </a:r>
            <a:endParaRPr lang="sv-SE" dirty="0"/>
          </a:p>
        </p:txBody>
      </p:sp>
      <p:sp>
        <p:nvSpPr>
          <p:cNvPr id="3" name="Subtitle 2"/>
          <p:cNvSpPr>
            <a:spLocks noGrp="1"/>
          </p:cNvSpPr>
          <p:nvPr>
            <p:ph type="subTitle" idx="1"/>
          </p:nvPr>
        </p:nvSpPr>
        <p:spPr>
          <a:xfrm>
            <a:off x="467544" y="1273324"/>
            <a:ext cx="8352928" cy="3744416"/>
          </a:xfrm>
        </p:spPr>
        <p:txBody>
          <a:bodyPr/>
          <a:lstStyle/>
          <a:p>
            <a:r>
              <a:rPr lang="sv-SE" sz="3200" b="1" dirty="0" smtClean="0"/>
              <a:t>WCAG </a:t>
            </a:r>
            <a:r>
              <a:rPr lang="sv-SE" sz="3200" dirty="0" smtClean="0"/>
              <a:t>- </a:t>
            </a:r>
            <a:r>
              <a:rPr lang="sv-SE" dirty="0"/>
              <a:t>Web </a:t>
            </a:r>
            <a:r>
              <a:rPr lang="sv-SE" dirty="0" err="1"/>
              <a:t>Content</a:t>
            </a:r>
            <a:r>
              <a:rPr lang="sv-SE" dirty="0"/>
              <a:t> </a:t>
            </a:r>
            <a:r>
              <a:rPr lang="sv-SE" dirty="0" err="1"/>
              <a:t>Accessability</a:t>
            </a:r>
            <a:r>
              <a:rPr lang="sv-SE" dirty="0"/>
              <a:t> </a:t>
            </a:r>
            <a:r>
              <a:rPr lang="sv-SE" dirty="0" err="1"/>
              <a:t>Guidelines</a:t>
            </a:r>
            <a:endParaRPr lang="sv-SE" dirty="0"/>
          </a:p>
          <a:p>
            <a:r>
              <a:rPr lang="sv-SE" sz="3200" b="1" dirty="0" smtClean="0"/>
              <a:t>UAAG </a:t>
            </a:r>
            <a:r>
              <a:rPr lang="sv-SE" sz="3200" dirty="0" smtClean="0"/>
              <a:t>- </a:t>
            </a:r>
            <a:r>
              <a:rPr lang="sv-SE" dirty="0" err="1"/>
              <a:t>User</a:t>
            </a:r>
            <a:r>
              <a:rPr lang="sv-SE" dirty="0"/>
              <a:t> Agent </a:t>
            </a:r>
            <a:r>
              <a:rPr lang="sv-SE" dirty="0" err="1"/>
              <a:t>Accessibility</a:t>
            </a:r>
            <a:r>
              <a:rPr lang="sv-SE" dirty="0"/>
              <a:t> </a:t>
            </a:r>
            <a:r>
              <a:rPr lang="sv-SE" dirty="0" err="1" smtClean="0"/>
              <a:t>Guidelines</a:t>
            </a:r>
            <a:endParaRPr lang="sv-SE" sz="3200" dirty="0" smtClean="0"/>
          </a:p>
          <a:p>
            <a:r>
              <a:rPr lang="sv-SE" sz="3200" b="1" dirty="0" smtClean="0"/>
              <a:t>ATAG </a:t>
            </a:r>
            <a:r>
              <a:rPr lang="sv-SE" sz="3200" dirty="0" smtClean="0"/>
              <a:t>- </a:t>
            </a:r>
            <a:r>
              <a:rPr lang="sv-SE" dirty="0" err="1"/>
              <a:t>Authoring</a:t>
            </a:r>
            <a:r>
              <a:rPr lang="sv-SE" dirty="0"/>
              <a:t> </a:t>
            </a:r>
            <a:r>
              <a:rPr lang="sv-SE" dirty="0" err="1"/>
              <a:t>Tool</a:t>
            </a:r>
            <a:r>
              <a:rPr lang="sv-SE" dirty="0"/>
              <a:t> </a:t>
            </a:r>
            <a:r>
              <a:rPr lang="sv-SE" dirty="0" err="1"/>
              <a:t>Accessibility</a:t>
            </a:r>
            <a:r>
              <a:rPr lang="sv-SE" dirty="0"/>
              <a:t> </a:t>
            </a:r>
            <a:r>
              <a:rPr lang="sv-SE" dirty="0" err="1" smtClean="0"/>
              <a:t>Guidelines</a:t>
            </a:r>
            <a:endParaRPr lang="sv-SE" dirty="0" smtClean="0"/>
          </a:p>
          <a:p>
            <a:r>
              <a:rPr lang="sv-SE" sz="3200" b="1" dirty="0" smtClean="0"/>
              <a:t>ARIA</a:t>
            </a:r>
            <a:r>
              <a:rPr lang="sv-SE" sz="3200" dirty="0" smtClean="0"/>
              <a:t> - </a:t>
            </a:r>
            <a:r>
              <a:rPr lang="sv-SE" dirty="0" err="1" smtClean="0"/>
              <a:t>Accessible</a:t>
            </a:r>
            <a:r>
              <a:rPr lang="sv-SE" dirty="0" smtClean="0"/>
              <a:t> </a:t>
            </a:r>
            <a:r>
              <a:rPr lang="sv-SE" dirty="0" err="1" smtClean="0"/>
              <a:t>Rich</a:t>
            </a:r>
            <a:r>
              <a:rPr lang="sv-SE" dirty="0" smtClean="0"/>
              <a:t> Internet </a:t>
            </a:r>
            <a:r>
              <a:rPr lang="sv-SE" dirty="0" err="1" smtClean="0"/>
              <a:t>Applications</a:t>
            </a:r>
            <a:endParaRPr lang="sv-SE" dirty="0"/>
          </a:p>
        </p:txBody>
      </p:sp>
      <p:sp>
        <p:nvSpPr>
          <p:cNvPr id="4" name="Rectangle 3"/>
          <p:cNvSpPr/>
          <p:nvPr/>
        </p:nvSpPr>
        <p:spPr>
          <a:xfrm>
            <a:off x="3563888" y="5099040"/>
            <a:ext cx="5364088" cy="369332"/>
          </a:xfrm>
          <a:prstGeom prst="rect">
            <a:avLst/>
          </a:prstGeom>
        </p:spPr>
        <p:txBody>
          <a:bodyPr wrap="square">
            <a:spAutoFit/>
          </a:bodyPr>
          <a:lstStyle/>
          <a:p>
            <a:pPr algn="r"/>
            <a:r>
              <a:rPr lang="sv-SE" i="1" dirty="0"/>
              <a:t>http://www.w3.org/standards/webdesign/accessibility</a:t>
            </a:r>
          </a:p>
        </p:txBody>
      </p:sp>
      <p:pic>
        <p:nvPicPr>
          <p:cNvPr id="176130" name="Picture 2" descr="Web Accessibility initi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839" y="337220"/>
            <a:ext cx="2328259"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29286"/>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WCAG 1.0</a:t>
            </a:r>
            <a:endParaRPr lang="sv-SE" b="1" dirty="0"/>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057300"/>
            <a:ext cx="5705574" cy="43592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3528" y="1544513"/>
            <a:ext cx="2639441" cy="1384995"/>
          </a:xfrm>
          <a:prstGeom prst="rect">
            <a:avLst/>
          </a:prstGeom>
          <a:noFill/>
        </p:spPr>
        <p:txBody>
          <a:bodyPr wrap="none" rtlCol="0">
            <a:spAutoFit/>
          </a:bodyPr>
          <a:lstStyle/>
          <a:p>
            <a:r>
              <a:rPr lang="sv-SE" sz="2800" dirty="0" smtClean="0">
                <a:latin typeface="Times New Roman" pitchFamily="18" charset="0"/>
                <a:cs typeface="Times New Roman" pitchFamily="18" charset="0"/>
              </a:rPr>
              <a:t>Teknikorienterat.</a:t>
            </a:r>
          </a:p>
          <a:p>
            <a:endParaRPr lang="sv-SE" sz="2800" dirty="0">
              <a:latin typeface="Times New Roman" pitchFamily="18" charset="0"/>
              <a:cs typeface="Times New Roman" pitchFamily="18" charset="0"/>
            </a:endParaRPr>
          </a:p>
          <a:p>
            <a:r>
              <a:rPr lang="sv-SE" sz="2800" dirty="0" smtClean="0">
                <a:latin typeface="Times New Roman" pitchFamily="18" charset="0"/>
                <a:cs typeface="Times New Roman" pitchFamily="18" charset="0"/>
              </a:rPr>
              <a:t>Snabbt omodern.</a:t>
            </a:r>
          </a:p>
        </p:txBody>
      </p:sp>
    </p:spTree>
    <p:extLst>
      <p:ext uri="{BB962C8B-B14F-4D97-AF65-F5344CB8AC3E}">
        <p14:creationId xmlns:p14="http://schemas.microsoft.com/office/powerpoint/2010/main" val="1827074188"/>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WCAG 2.0</a:t>
            </a:r>
            <a:endParaRPr lang="sv-SE" b="1" dirty="0"/>
          </a:p>
        </p:txBody>
      </p:sp>
      <p:sp>
        <p:nvSpPr>
          <p:cNvPr id="4" name="Down Arrow 3"/>
          <p:cNvSpPr/>
          <p:nvPr/>
        </p:nvSpPr>
        <p:spPr>
          <a:xfrm>
            <a:off x="4238084" y="3649588"/>
            <a:ext cx="785172" cy="43231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 name="Down Arrow 4"/>
          <p:cNvSpPr/>
          <p:nvPr/>
        </p:nvSpPr>
        <p:spPr>
          <a:xfrm>
            <a:off x="4251570" y="2209161"/>
            <a:ext cx="642413" cy="43231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6" name="Rectangle 5"/>
          <p:cNvSpPr/>
          <p:nvPr/>
        </p:nvSpPr>
        <p:spPr>
          <a:xfrm>
            <a:off x="397091" y="1178699"/>
            <a:ext cx="8351373" cy="1070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3600" b="1" dirty="0" smtClean="0"/>
              <a:t>Principer (4 </a:t>
            </a:r>
            <a:r>
              <a:rPr lang="sv-SE" sz="3600" b="1" dirty="0" err="1" smtClean="0"/>
              <a:t>st</a:t>
            </a:r>
            <a:r>
              <a:rPr lang="sv-SE" sz="3600" b="1" dirty="0" smtClean="0"/>
              <a:t>)</a:t>
            </a:r>
            <a:endParaRPr lang="sv-SE" sz="3600" b="1" dirty="0"/>
          </a:p>
        </p:txBody>
      </p:sp>
      <p:sp>
        <p:nvSpPr>
          <p:cNvPr id="7" name="Rectangle 6"/>
          <p:cNvSpPr/>
          <p:nvPr/>
        </p:nvSpPr>
        <p:spPr>
          <a:xfrm>
            <a:off x="397091" y="2650907"/>
            <a:ext cx="8351373" cy="1070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sz="3600" b="1" dirty="0" smtClean="0"/>
              <a:t>Riktlinjer (12st)</a:t>
            </a:r>
            <a:br>
              <a:rPr lang="sv-SE" sz="3600" b="1" dirty="0" smtClean="0"/>
            </a:br>
            <a:r>
              <a:rPr lang="sv-SE" sz="2400" i="1" dirty="0" smtClean="0"/>
              <a:t>(</a:t>
            </a:r>
            <a:r>
              <a:rPr lang="sv-SE" sz="2400" i="1" dirty="0" err="1" smtClean="0"/>
              <a:t>guidelines</a:t>
            </a:r>
            <a:r>
              <a:rPr lang="sv-SE" sz="2400" i="1" dirty="0" smtClean="0"/>
              <a:t>)</a:t>
            </a:r>
            <a:endParaRPr lang="sv-SE" sz="2400" i="1" dirty="0"/>
          </a:p>
        </p:txBody>
      </p:sp>
      <p:sp>
        <p:nvSpPr>
          <p:cNvPr id="8" name="Rectangle 7"/>
          <p:cNvSpPr/>
          <p:nvPr/>
        </p:nvSpPr>
        <p:spPr>
          <a:xfrm>
            <a:off x="469099" y="4081636"/>
            <a:ext cx="8351373" cy="10706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sz="3600" b="1" dirty="0" err="1" smtClean="0"/>
              <a:t>Success</a:t>
            </a:r>
            <a:r>
              <a:rPr lang="sv-SE" sz="3600" b="1" dirty="0" smtClean="0"/>
              <a:t> </a:t>
            </a:r>
            <a:r>
              <a:rPr lang="sv-SE" sz="3600" b="1" dirty="0" err="1" smtClean="0"/>
              <a:t>criterias</a:t>
            </a:r>
            <a:r>
              <a:rPr lang="sv-SE" sz="3600" b="1" dirty="0" smtClean="0"/>
              <a:t/>
            </a:r>
            <a:br>
              <a:rPr lang="sv-SE" sz="3600" b="1" dirty="0" smtClean="0"/>
            </a:br>
            <a:r>
              <a:rPr lang="sv-SE" sz="3600" b="1" dirty="0" smtClean="0"/>
              <a:t>(A, AA, AAA)</a:t>
            </a:r>
            <a:endParaRPr lang="sv-SE" sz="2400" i="1" dirty="0"/>
          </a:p>
        </p:txBody>
      </p:sp>
      <p:sp>
        <p:nvSpPr>
          <p:cNvPr id="10" name="Rectangle 9"/>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4078370351"/>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b="1" dirty="0" smtClean="0"/>
              <a:t>WCAG 2.0, Principer</a:t>
            </a:r>
            <a:endParaRPr lang="sv-SE" sz="3200" b="1" dirty="0"/>
          </a:p>
        </p:txBody>
      </p:sp>
      <p:sp>
        <p:nvSpPr>
          <p:cNvPr id="4" name="TextBox 3"/>
          <p:cNvSpPr txBox="1"/>
          <p:nvPr/>
        </p:nvSpPr>
        <p:spPr>
          <a:xfrm>
            <a:off x="395536" y="1129308"/>
            <a:ext cx="8192615" cy="4247317"/>
          </a:xfrm>
          <a:prstGeom prst="rect">
            <a:avLst/>
          </a:prstGeom>
          <a:noFill/>
        </p:spPr>
        <p:txBody>
          <a:bodyPr wrap="square" rtlCol="0">
            <a:spAutoFit/>
          </a:bodyPr>
          <a:lstStyle/>
          <a:p>
            <a:r>
              <a:rPr lang="sv-SE" b="1" dirty="0" smtClean="0">
                <a:latin typeface="Times New Roman" pitchFamily="18" charset="0"/>
                <a:cs typeface="Times New Roman" pitchFamily="18" charset="0"/>
              </a:rPr>
              <a:t>WCAG 2.0 bygger på fyra huvudprinciper:</a:t>
            </a:r>
          </a:p>
          <a:p>
            <a:endParaRPr lang="sv-SE" dirty="0" smtClean="0">
              <a:latin typeface="Times New Roman" pitchFamily="18" charset="0"/>
              <a:cs typeface="Times New Roman" pitchFamily="18" charset="0"/>
            </a:endParaRPr>
          </a:p>
          <a:p>
            <a:pPr marL="457200" indent="-457200">
              <a:buAutoNum type="arabicParenR"/>
            </a:pPr>
            <a:r>
              <a:rPr lang="sv-SE" b="1" dirty="0" err="1" smtClean="0">
                <a:latin typeface="Times New Roman" pitchFamily="18" charset="0"/>
                <a:cs typeface="Times New Roman" pitchFamily="18" charset="0"/>
              </a:rPr>
              <a:t>Uppfattningsbar</a:t>
            </a:r>
            <a:r>
              <a:rPr lang="sv-SE" b="1" dirty="0" smtClean="0">
                <a:latin typeface="Times New Roman" pitchFamily="18" charset="0"/>
                <a:cs typeface="Times New Roman" pitchFamily="18" charset="0"/>
              </a:rPr>
              <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En användare måste kunna uppfatta innehållet på sidan oavsett vilken typ innehållet har. Innehållet måste presenteras för olika sinnen.</a:t>
            </a:r>
            <a:br>
              <a:rPr lang="sv-SE" dirty="0" smtClean="0">
                <a:latin typeface="Times New Roman" pitchFamily="18" charset="0"/>
                <a:cs typeface="Times New Roman" pitchFamily="18" charset="0"/>
              </a:rPr>
            </a:br>
            <a:endParaRPr lang="sv-SE" dirty="0" smtClean="0">
              <a:latin typeface="Times New Roman" pitchFamily="18" charset="0"/>
              <a:cs typeface="Times New Roman" pitchFamily="18" charset="0"/>
            </a:endParaRPr>
          </a:p>
          <a:p>
            <a:pPr marL="457200" indent="-457200">
              <a:buAutoNum type="arabicParenR"/>
            </a:pPr>
            <a:r>
              <a:rPr lang="sv-SE" b="1" dirty="0" smtClean="0">
                <a:latin typeface="Times New Roman" pitchFamily="18" charset="0"/>
                <a:cs typeface="Times New Roman" pitchFamily="18" charset="0"/>
              </a:rPr>
              <a:t>Hanterbar</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Användargränssnittet måste vara hanterbart för alla användare.</a:t>
            </a:r>
            <a:br>
              <a:rPr lang="sv-SE" dirty="0" smtClean="0">
                <a:latin typeface="Times New Roman" pitchFamily="18" charset="0"/>
                <a:cs typeface="Times New Roman" pitchFamily="18" charset="0"/>
              </a:rPr>
            </a:br>
            <a:endParaRPr lang="sv-SE" dirty="0" smtClean="0">
              <a:latin typeface="Times New Roman" pitchFamily="18" charset="0"/>
              <a:cs typeface="Times New Roman" pitchFamily="18" charset="0"/>
            </a:endParaRPr>
          </a:p>
          <a:p>
            <a:pPr marL="457200" indent="-457200">
              <a:buAutoNum type="arabicParenR"/>
            </a:pPr>
            <a:r>
              <a:rPr lang="sv-SE" b="1" dirty="0" smtClean="0">
                <a:latin typeface="Times New Roman" pitchFamily="18" charset="0"/>
                <a:cs typeface="Times New Roman" pitchFamily="18" charset="0"/>
              </a:rPr>
              <a:t>Begriplig</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Användargränssnittet och innehållet måste vara begripligt. </a:t>
            </a:r>
            <a:br>
              <a:rPr lang="sv-SE" dirty="0" smtClean="0">
                <a:latin typeface="Times New Roman" pitchFamily="18" charset="0"/>
                <a:cs typeface="Times New Roman" pitchFamily="18" charset="0"/>
              </a:rPr>
            </a:br>
            <a:endParaRPr lang="sv-SE" dirty="0" smtClean="0">
              <a:latin typeface="Times New Roman" pitchFamily="18" charset="0"/>
              <a:cs typeface="Times New Roman" pitchFamily="18" charset="0"/>
            </a:endParaRPr>
          </a:p>
          <a:p>
            <a:pPr marL="457200" indent="-457200">
              <a:buAutoNum type="arabicParenR"/>
            </a:pPr>
            <a:r>
              <a:rPr lang="sv-SE" b="1" dirty="0" smtClean="0">
                <a:latin typeface="Times New Roman" pitchFamily="18" charset="0"/>
                <a:cs typeface="Times New Roman" pitchFamily="18" charset="0"/>
              </a:rPr>
              <a:t>Robust</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Innehållet måste vara tillgängligt även när tekniken går framåt och nya tolkar skapas.</a:t>
            </a:r>
          </a:p>
        </p:txBody>
      </p:sp>
      <p:sp>
        <p:nvSpPr>
          <p:cNvPr id="5" name="Rectangle 4"/>
          <p:cNvSpPr/>
          <p:nvPr/>
        </p:nvSpPr>
        <p:spPr>
          <a:xfrm>
            <a:off x="6386197" y="1057300"/>
            <a:ext cx="2409593" cy="66263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2400" b="1" dirty="0" smtClean="0"/>
              <a:t>Principer</a:t>
            </a:r>
            <a:endParaRPr lang="sv-SE" sz="2400" b="1" dirty="0"/>
          </a:p>
        </p:txBody>
      </p:sp>
      <p:sp>
        <p:nvSpPr>
          <p:cNvPr id="6" name="TextBox 5"/>
          <p:cNvSpPr txBox="1"/>
          <p:nvPr/>
        </p:nvSpPr>
        <p:spPr>
          <a:xfrm>
            <a:off x="5436096" y="5166260"/>
            <a:ext cx="3478260" cy="369332"/>
          </a:xfrm>
          <a:prstGeom prst="rect">
            <a:avLst/>
          </a:prstGeom>
          <a:noFill/>
        </p:spPr>
        <p:txBody>
          <a:bodyPr wrap="none" rtlCol="0">
            <a:spAutoFit/>
          </a:bodyPr>
          <a:lstStyle/>
          <a:p>
            <a:pPr algn="r"/>
            <a:r>
              <a:rPr lang="sv-SE" i="1" dirty="0" smtClean="0">
                <a:latin typeface="Times New Roman" pitchFamily="18" charset="0"/>
                <a:cs typeface="Times New Roman" pitchFamily="18" charset="0"/>
              </a:rPr>
              <a:t>Översättning från: www.funkanu.se</a:t>
            </a:r>
          </a:p>
        </p:txBody>
      </p:sp>
      <p:sp>
        <p:nvSpPr>
          <p:cNvPr id="7" name="Rectangle 6"/>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505774647"/>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2800" b="1" dirty="0" smtClean="0"/>
              <a:t>Princip 1: </a:t>
            </a:r>
            <a:r>
              <a:rPr lang="sv-SE" sz="2800" b="1" dirty="0" err="1" smtClean="0"/>
              <a:t>Uppfattningsbar</a:t>
            </a:r>
            <a:endParaRPr lang="sv-SE" sz="2800" b="1" dirty="0"/>
          </a:p>
        </p:txBody>
      </p:sp>
      <p:sp>
        <p:nvSpPr>
          <p:cNvPr id="4" name="TextBox 3"/>
          <p:cNvSpPr txBox="1"/>
          <p:nvPr/>
        </p:nvSpPr>
        <p:spPr>
          <a:xfrm>
            <a:off x="467544" y="1201316"/>
            <a:ext cx="8120621" cy="2369880"/>
          </a:xfrm>
          <a:prstGeom prst="rect">
            <a:avLst/>
          </a:prstGeom>
          <a:noFill/>
        </p:spPr>
        <p:txBody>
          <a:bodyPr wrap="none" rtlCol="0">
            <a:spAutoFit/>
          </a:bodyPr>
          <a:lstStyle/>
          <a:p>
            <a:r>
              <a:rPr lang="sv-SE" sz="1600" b="1" dirty="0" smtClean="0">
                <a:latin typeface="Times New Roman" pitchFamily="18" charset="0"/>
                <a:cs typeface="Times New Roman" pitchFamily="18" charset="0"/>
              </a:rPr>
              <a:t>1.1 ) Textalternativ</a:t>
            </a:r>
            <a:r>
              <a:rPr lang="sv-SE" sz="1600" dirty="0" smtClean="0">
                <a:latin typeface="Times New Roman" pitchFamily="18" charset="0"/>
                <a:cs typeface="Times New Roman" pitchFamily="18" charset="0"/>
              </a:rPr>
              <a:t> – Ge alternativ i form av text då innehållet inte är textbaserat.</a:t>
            </a:r>
          </a:p>
          <a:p>
            <a:endParaRPr lang="sv-SE" sz="1600" b="1" dirty="0" smtClean="0">
              <a:latin typeface="Times New Roman" pitchFamily="18" charset="0"/>
              <a:cs typeface="Times New Roman" pitchFamily="18" charset="0"/>
            </a:endParaRPr>
          </a:p>
          <a:p>
            <a:r>
              <a:rPr lang="sv-SE" sz="1600" b="1" dirty="0" smtClean="0">
                <a:latin typeface="Times New Roman" pitchFamily="18" charset="0"/>
                <a:cs typeface="Times New Roman" pitchFamily="18" charset="0"/>
              </a:rPr>
              <a:t>1.2 ) Alternativ till tidsbaserad media</a:t>
            </a:r>
            <a:r>
              <a:rPr lang="sv-SE" sz="1600" dirty="0" smtClean="0">
                <a:latin typeface="Times New Roman" pitchFamily="18" charset="0"/>
                <a:cs typeface="Times New Roman" pitchFamily="18" charset="0"/>
              </a:rPr>
              <a:t> – Ge alternativ då t.ex. video och ljud används.</a:t>
            </a:r>
          </a:p>
          <a:p>
            <a:endParaRPr lang="sv-SE" sz="1600" b="1" dirty="0" smtClean="0">
              <a:latin typeface="Times New Roman" pitchFamily="18" charset="0"/>
              <a:cs typeface="Times New Roman" pitchFamily="18" charset="0"/>
            </a:endParaRPr>
          </a:p>
          <a:p>
            <a:r>
              <a:rPr lang="sv-SE" sz="1600" b="1" dirty="0" smtClean="0">
                <a:latin typeface="Times New Roman" pitchFamily="18" charset="0"/>
                <a:cs typeface="Times New Roman" pitchFamily="18" charset="0"/>
              </a:rPr>
              <a:t>1.3 ) Anpassningsbar</a:t>
            </a:r>
            <a:r>
              <a:rPr lang="sv-SE" sz="1600" dirty="0" smtClean="0">
                <a:latin typeface="Times New Roman" pitchFamily="18" charset="0"/>
                <a:cs typeface="Times New Roman" pitchFamily="18" charset="0"/>
              </a:rPr>
              <a:t> – Skapa innehåll som kan presenteras på olika sätt. (Ljuduppläsare etc.)</a:t>
            </a:r>
          </a:p>
          <a:p>
            <a:r>
              <a:rPr lang="sv-SE" sz="1600" b="1" dirty="0" smtClean="0">
                <a:latin typeface="Times New Roman" pitchFamily="18" charset="0"/>
                <a:cs typeface="Times New Roman" pitchFamily="18" charset="0"/>
              </a:rPr>
              <a:t>		</a:t>
            </a:r>
          </a:p>
          <a:p>
            <a:r>
              <a:rPr lang="sv-SE" sz="1600" b="1" dirty="0" smtClean="0">
                <a:latin typeface="Times New Roman" pitchFamily="18" charset="0"/>
                <a:cs typeface="Times New Roman" pitchFamily="18" charset="0"/>
              </a:rPr>
              <a:t>1.4) Särskiljning </a:t>
            </a:r>
            <a:r>
              <a:rPr lang="sv-SE" sz="1600" dirty="0" smtClean="0">
                <a:latin typeface="Times New Roman" pitchFamily="18" charset="0"/>
                <a:cs typeface="Times New Roman" pitchFamily="18" charset="0"/>
              </a:rPr>
              <a:t>– Särskiljningar ska vara tydliga. Förlita dig inte på färg. (Kontrast med mera)</a:t>
            </a:r>
            <a:endParaRPr lang="sv-SE" sz="1600" b="1" dirty="0" smtClean="0">
              <a:latin typeface="Times New Roman" pitchFamily="18" charset="0"/>
              <a:cs typeface="Times New Roman" pitchFamily="18" charset="0"/>
            </a:endParaRPr>
          </a:p>
          <a:p>
            <a:endParaRPr lang="sv-SE" sz="1600" dirty="0" smtClean="0">
              <a:latin typeface="Times New Roman" pitchFamily="18" charset="0"/>
              <a:cs typeface="Times New Roman" pitchFamily="18" charset="0"/>
            </a:endParaRPr>
          </a:p>
          <a:p>
            <a:endParaRPr lang="sv-SE" sz="1600" dirty="0">
              <a:latin typeface="Times New Roman" pitchFamily="18" charset="0"/>
              <a:cs typeface="Times New Roman" pitchFamily="18" charset="0"/>
            </a:endParaRPr>
          </a:p>
        </p:txBody>
      </p:sp>
      <p:pic>
        <p:nvPicPr>
          <p:cNvPr id="5" name="Picture 6"/>
          <p:cNvPicPr>
            <a:picLocks noChangeAspect="1" noChangeArrowheads="1"/>
          </p:cNvPicPr>
          <p:nvPr/>
        </p:nvPicPr>
        <p:blipFill>
          <a:blip r:embed="rId2" cstate="print"/>
          <a:srcRect/>
          <a:stretch>
            <a:fillRect/>
          </a:stretch>
        </p:blipFill>
        <p:spPr bwMode="auto">
          <a:xfrm>
            <a:off x="323528" y="4905761"/>
            <a:ext cx="3574007" cy="511791"/>
          </a:xfrm>
          <a:prstGeom prst="rect">
            <a:avLst/>
          </a:prstGeom>
          <a:noFill/>
          <a:ln w="38100" algn="ctr">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4315243" y="5004024"/>
            <a:ext cx="4649245" cy="315264"/>
          </a:xfrm>
          <a:prstGeom prst="rect">
            <a:avLst/>
          </a:prstGeom>
          <a:noFill/>
          <a:ln w="38100" algn="ctr">
            <a:noFill/>
            <a:miter lim="800000"/>
            <a:headEnd/>
            <a:tailEnd/>
          </a:ln>
          <a:effectLst/>
        </p:spPr>
      </p:pic>
      <p:pic>
        <p:nvPicPr>
          <p:cNvPr id="7" name="Picture 8"/>
          <p:cNvPicPr>
            <a:picLocks noChangeAspect="1" noChangeArrowheads="1"/>
          </p:cNvPicPr>
          <p:nvPr/>
        </p:nvPicPr>
        <p:blipFill>
          <a:blip r:embed="rId4" cstate="print"/>
          <a:srcRect/>
          <a:stretch>
            <a:fillRect/>
          </a:stretch>
        </p:blipFill>
        <p:spPr bwMode="auto">
          <a:xfrm>
            <a:off x="4283968" y="4346373"/>
            <a:ext cx="4680520" cy="317384"/>
          </a:xfrm>
          <a:prstGeom prst="rect">
            <a:avLst/>
          </a:prstGeom>
          <a:noFill/>
          <a:ln w="38100" algn="ctr">
            <a:noFill/>
            <a:miter lim="800000"/>
            <a:headEnd/>
            <a:tailEnd/>
          </a:ln>
          <a:effectLst/>
        </p:spPr>
      </p:pic>
      <p:sp>
        <p:nvSpPr>
          <p:cNvPr id="8" name="Text Box 9"/>
          <p:cNvSpPr txBox="1">
            <a:spLocks noChangeArrowheads="1"/>
          </p:cNvSpPr>
          <p:nvPr/>
        </p:nvSpPr>
        <p:spPr bwMode="auto">
          <a:xfrm>
            <a:off x="228600" y="3145532"/>
            <a:ext cx="3024187" cy="1015663"/>
          </a:xfrm>
          <a:prstGeom prst="rect">
            <a:avLst/>
          </a:prstGeom>
          <a:noFill/>
          <a:ln w="38100" algn="ctr">
            <a:noFill/>
            <a:miter lim="800000"/>
            <a:headEnd/>
            <a:tailEnd/>
          </a:ln>
          <a:effectLst/>
        </p:spPr>
        <p:txBody>
          <a:bodyPr>
            <a:spAutoFit/>
          </a:bodyPr>
          <a:lstStyle/>
          <a:p>
            <a:r>
              <a:rPr lang="sv-SE" sz="1200" b="1" dirty="0">
                <a:latin typeface="Verdana" pitchFamily="34" charset="0"/>
              </a:rPr>
              <a:t>Kontrasten är viktig!</a:t>
            </a:r>
          </a:p>
          <a:p>
            <a:r>
              <a:rPr lang="sv-SE" sz="1200" b="1" dirty="0">
                <a:latin typeface="Verdana" pitchFamily="34" charset="0"/>
              </a:rPr>
              <a:t/>
            </a:r>
            <a:br>
              <a:rPr lang="sv-SE" sz="1200" b="1" dirty="0">
                <a:latin typeface="Verdana" pitchFamily="34" charset="0"/>
              </a:rPr>
            </a:br>
            <a:r>
              <a:rPr lang="sv-SE" sz="1200" b="1" dirty="0" smtClean="0">
                <a:latin typeface="Verdana" pitchFamily="34" charset="0"/>
              </a:rPr>
              <a:t>Nedan </a:t>
            </a:r>
            <a:r>
              <a:rPr lang="sv-SE" sz="1200" b="1" dirty="0">
                <a:latin typeface="Verdana" pitchFamily="34" charset="0"/>
              </a:rPr>
              <a:t>ett bra exempel. Både färgversionen och </a:t>
            </a:r>
            <a:r>
              <a:rPr lang="sv-SE" sz="1200" b="1" dirty="0" err="1">
                <a:latin typeface="Verdana" pitchFamily="34" charset="0"/>
              </a:rPr>
              <a:t>gråskaleversionen</a:t>
            </a:r>
            <a:r>
              <a:rPr lang="sv-SE" sz="1200" b="1" dirty="0">
                <a:latin typeface="Verdana" pitchFamily="34" charset="0"/>
              </a:rPr>
              <a:t> fungerar bra.</a:t>
            </a:r>
          </a:p>
        </p:txBody>
      </p:sp>
      <p:sp>
        <p:nvSpPr>
          <p:cNvPr id="9" name="Text Box 10"/>
          <p:cNvSpPr txBox="1">
            <a:spLocks noChangeArrowheads="1"/>
          </p:cNvSpPr>
          <p:nvPr/>
        </p:nvSpPr>
        <p:spPr bwMode="auto">
          <a:xfrm>
            <a:off x="4624917" y="3514864"/>
            <a:ext cx="3927784" cy="646331"/>
          </a:xfrm>
          <a:prstGeom prst="rect">
            <a:avLst/>
          </a:prstGeom>
          <a:noFill/>
          <a:ln w="38100" algn="ctr">
            <a:noFill/>
            <a:miter lim="800000"/>
            <a:headEnd/>
            <a:tailEnd/>
          </a:ln>
          <a:effectLst/>
        </p:spPr>
        <p:txBody>
          <a:bodyPr wrap="square">
            <a:spAutoFit/>
          </a:bodyPr>
          <a:lstStyle/>
          <a:p>
            <a:r>
              <a:rPr lang="sv-SE" sz="1200" b="1" dirty="0">
                <a:latin typeface="Verdana" pitchFamily="34" charset="0"/>
              </a:rPr>
              <a:t>Nedan. Mindre bra exempel. I färg är det tydligt att det är ”</a:t>
            </a:r>
            <a:r>
              <a:rPr lang="sv-SE" sz="1200" b="1" dirty="0" err="1">
                <a:latin typeface="Verdana" pitchFamily="34" charset="0"/>
              </a:rPr>
              <a:t>Utsällningar</a:t>
            </a:r>
            <a:r>
              <a:rPr lang="sv-SE" sz="1200" b="1" dirty="0">
                <a:latin typeface="Verdana" pitchFamily="34" charset="0"/>
              </a:rPr>
              <a:t>” som är vald. Är det </a:t>
            </a:r>
            <a:r>
              <a:rPr lang="sv-SE" sz="1200" b="1" dirty="0" err="1">
                <a:latin typeface="Verdana" pitchFamily="34" charset="0"/>
              </a:rPr>
              <a:t>det</a:t>
            </a:r>
            <a:r>
              <a:rPr lang="sv-SE" sz="1200" b="1" dirty="0">
                <a:latin typeface="Verdana" pitchFamily="34" charset="0"/>
              </a:rPr>
              <a:t> i gråskala?</a:t>
            </a:r>
          </a:p>
        </p:txBody>
      </p:sp>
      <p:pic>
        <p:nvPicPr>
          <p:cNvPr id="10" name="Picture 5"/>
          <p:cNvPicPr>
            <a:picLocks noChangeAspect="1" noChangeArrowheads="1"/>
          </p:cNvPicPr>
          <p:nvPr/>
        </p:nvPicPr>
        <p:blipFill>
          <a:blip r:embed="rId5" cstate="print"/>
          <a:srcRect/>
          <a:stretch>
            <a:fillRect/>
          </a:stretch>
        </p:blipFill>
        <p:spPr bwMode="auto">
          <a:xfrm>
            <a:off x="323528" y="4297660"/>
            <a:ext cx="3608388" cy="516714"/>
          </a:xfrm>
          <a:prstGeom prst="rect">
            <a:avLst/>
          </a:prstGeom>
          <a:noFill/>
          <a:ln w="38100" algn="ctr">
            <a:noFill/>
            <a:miter lim="800000"/>
            <a:headEnd/>
            <a:tailEnd/>
          </a:ln>
          <a:effectLst/>
        </p:spPr>
      </p:pic>
      <p:sp>
        <p:nvSpPr>
          <p:cNvPr id="11" name="Rectangle 10"/>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235193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2800" b="1" dirty="0" smtClean="0"/>
              <a:t>Princip 2: Hanterbar</a:t>
            </a:r>
            <a:endParaRPr lang="sv-SE" sz="2800" b="1" dirty="0"/>
          </a:p>
        </p:txBody>
      </p:sp>
      <p:sp>
        <p:nvSpPr>
          <p:cNvPr id="4" name="TextBox 3"/>
          <p:cNvSpPr txBox="1"/>
          <p:nvPr/>
        </p:nvSpPr>
        <p:spPr>
          <a:xfrm>
            <a:off x="609600" y="1143000"/>
            <a:ext cx="6782626" cy="4247317"/>
          </a:xfrm>
          <a:prstGeom prst="rect">
            <a:avLst/>
          </a:prstGeom>
          <a:noFill/>
        </p:spPr>
        <p:txBody>
          <a:bodyPr wrap="none" rtlCol="0">
            <a:spAutoFit/>
          </a:bodyPr>
          <a:lstStyle/>
          <a:p>
            <a:pPr marL="450850" indent="-450850"/>
            <a:r>
              <a:rPr lang="sv-SE" b="1" dirty="0" smtClean="0">
                <a:latin typeface="Times New Roman" pitchFamily="18" charset="0"/>
                <a:cs typeface="Times New Roman" pitchFamily="18" charset="0"/>
              </a:rPr>
              <a:t>2.1 ) Tangentbordstillgänglighet</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Gör all funktionalitet tillgänglig via tangentbordet.</a:t>
            </a:r>
          </a:p>
          <a:p>
            <a:endParaRPr lang="sv-SE" b="1" dirty="0" smtClean="0">
              <a:latin typeface="Times New Roman" pitchFamily="18" charset="0"/>
              <a:cs typeface="Times New Roman" pitchFamily="18" charset="0"/>
            </a:endParaRPr>
          </a:p>
          <a:p>
            <a:r>
              <a:rPr lang="sv-SE" b="1" dirty="0" smtClean="0">
                <a:latin typeface="Times New Roman" pitchFamily="18" charset="0"/>
                <a:cs typeface="Times New Roman" pitchFamily="18" charset="0"/>
              </a:rPr>
              <a:t>2.2 ) Tillräckligt med tid</a:t>
            </a:r>
            <a:endParaRPr lang="sv-SE" dirty="0" smtClean="0">
              <a:latin typeface="Times New Roman" pitchFamily="18" charset="0"/>
              <a:cs typeface="Times New Roman" pitchFamily="18" charset="0"/>
            </a:endParaRPr>
          </a:p>
          <a:p>
            <a:pPr marL="450850"/>
            <a:r>
              <a:rPr lang="sv-SE" dirty="0" smtClean="0">
                <a:latin typeface="Times New Roman" pitchFamily="18" charset="0"/>
                <a:cs typeface="Times New Roman" pitchFamily="18" charset="0"/>
              </a:rPr>
              <a:t>Ge användaren tillräckligt med tid för att ta till sig all information.</a:t>
            </a:r>
          </a:p>
          <a:p>
            <a:endParaRPr lang="sv-SE" b="1" dirty="0" smtClean="0">
              <a:latin typeface="Times New Roman" pitchFamily="18" charset="0"/>
              <a:cs typeface="Times New Roman" pitchFamily="18" charset="0"/>
            </a:endParaRPr>
          </a:p>
          <a:p>
            <a:r>
              <a:rPr lang="sv-SE" b="1" dirty="0" smtClean="0">
                <a:latin typeface="Times New Roman" pitchFamily="18" charset="0"/>
                <a:cs typeface="Times New Roman" pitchFamily="18" charset="0"/>
              </a:rPr>
              <a:t>2.3 ) Attack</a:t>
            </a:r>
            <a:r>
              <a:rPr lang="sv-SE" dirty="0" smtClean="0">
                <a:latin typeface="Times New Roman" pitchFamily="18" charset="0"/>
                <a:cs typeface="Times New Roman" pitchFamily="18" charset="0"/>
              </a:rPr>
              <a:t> </a:t>
            </a:r>
          </a:p>
          <a:p>
            <a:pPr marL="450850"/>
            <a:r>
              <a:rPr lang="sv-SE" dirty="0" smtClean="0">
                <a:latin typeface="Times New Roman" pitchFamily="18" charset="0"/>
                <a:cs typeface="Times New Roman" pitchFamily="18" charset="0"/>
              </a:rPr>
              <a:t>Skapa inte innehåll som kan leda till anfall hos användaren.</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Undvik blinkande innehåll. (&lt; 3 blink/sekund)</a:t>
            </a:r>
          </a:p>
          <a:p>
            <a:endParaRPr lang="sv-SE" b="1" dirty="0" smtClean="0">
              <a:latin typeface="Times New Roman" pitchFamily="18" charset="0"/>
              <a:cs typeface="Times New Roman" pitchFamily="18" charset="0"/>
            </a:endParaRPr>
          </a:p>
          <a:p>
            <a:r>
              <a:rPr lang="sv-SE" b="1" dirty="0" smtClean="0">
                <a:latin typeface="Times New Roman" pitchFamily="18" charset="0"/>
                <a:cs typeface="Times New Roman" pitchFamily="18" charset="0"/>
              </a:rPr>
              <a:t>2.4) </a:t>
            </a:r>
            <a:r>
              <a:rPr lang="sv-SE" b="1" dirty="0" err="1" smtClean="0">
                <a:latin typeface="Times New Roman" pitchFamily="18" charset="0"/>
                <a:cs typeface="Times New Roman" pitchFamily="18" charset="0"/>
              </a:rPr>
              <a:t>Navigationsbarhet</a:t>
            </a:r>
            <a:r>
              <a:rPr lang="sv-SE" b="1" dirty="0" smtClean="0">
                <a:latin typeface="Times New Roman" pitchFamily="18" charset="0"/>
                <a:cs typeface="Times New Roman" pitchFamily="18" charset="0"/>
              </a:rPr>
              <a:t> </a:t>
            </a:r>
            <a:endParaRPr lang="sv-SE" dirty="0" smtClean="0">
              <a:latin typeface="Times New Roman" pitchFamily="18" charset="0"/>
              <a:cs typeface="Times New Roman" pitchFamily="18" charset="0"/>
            </a:endParaRPr>
          </a:p>
          <a:p>
            <a:pPr marL="450850"/>
            <a:r>
              <a:rPr lang="sv-SE" dirty="0" smtClean="0">
                <a:latin typeface="Times New Roman" pitchFamily="18" charset="0"/>
                <a:cs typeface="Times New Roman" pitchFamily="18" charset="0"/>
              </a:rPr>
              <a:t>Ge användare hjälp att veta hur man ska </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navigera, var man är och var man varit.</a:t>
            </a:r>
          </a:p>
          <a:p>
            <a:endParaRPr lang="sv-SE" dirty="0" smtClean="0">
              <a:latin typeface="Times New Roman" pitchFamily="18" charset="0"/>
              <a:cs typeface="Times New Roman" pitchFamily="18" charset="0"/>
            </a:endParaRPr>
          </a:p>
          <a:p>
            <a:endParaRPr lang="sv-SE" dirty="0">
              <a:latin typeface="Times New Roman" pitchFamily="18" charset="0"/>
              <a:cs typeface="Times New Roman" pitchFamily="18" charset="0"/>
            </a:endParaRPr>
          </a:p>
        </p:txBody>
      </p:sp>
      <p:pic>
        <p:nvPicPr>
          <p:cNvPr id="179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721596"/>
            <a:ext cx="2647950" cy="11811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3207248935"/>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2800" b="1" dirty="0" smtClean="0"/>
              <a:t>Princip 3: Begriplig</a:t>
            </a:r>
            <a:endParaRPr lang="sv-SE" sz="2800" b="1" dirty="0"/>
          </a:p>
        </p:txBody>
      </p:sp>
      <p:sp>
        <p:nvSpPr>
          <p:cNvPr id="4" name="TextBox 3"/>
          <p:cNvSpPr txBox="1"/>
          <p:nvPr/>
        </p:nvSpPr>
        <p:spPr>
          <a:xfrm>
            <a:off x="609600" y="1143000"/>
            <a:ext cx="7595028" cy="3693319"/>
          </a:xfrm>
          <a:prstGeom prst="rect">
            <a:avLst/>
          </a:prstGeom>
          <a:noFill/>
        </p:spPr>
        <p:txBody>
          <a:bodyPr wrap="none" rtlCol="0">
            <a:spAutoFit/>
          </a:bodyPr>
          <a:lstStyle/>
          <a:p>
            <a:pPr marL="450850" indent="-450850"/>
            <a:r>
              <a:rPr lang="sv-SE" b="1" dirty="0" smtClean="0">
                <a:latin typeface="Times New Roman" pitchFamily="18" charset="0"/>
                <a:cs typeface="Times New Roman" pitchFamily="18" charset="0"/>
              </a:rPr>
              <a:t>3.1 ) Läsbart</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Skriv texter så att de är läsbara och enkla att förstå.</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Det är lätt att avgöra vilket språk som används (&lt;html </a:t>
            </a:r>
            <a:r>
              <a:rPr lang="sv-SE" dirty="0" err="1" smtClean="0">
                <a:latin typeface="Times New Roman" pitchFamily="18" charset="0"/>
                <a:cs typeface="Times New Roman" pitchFamily="18" charset="0"/>
              </a:rPr>
              <a:t>lang</a:t>
            </a:r>
            <a:r>
              <a:rPr lang="sv-SE" dirty="0" smtClean="0">
                <a:latin typeface="Times New Roman" pitchFamily="18" charset="0"/>
                <a:cs typeface="Times New Roman" pitchFamily="18" charset="0"/>
              </a:rPr>
              <a:t>=”</a:t>
            </a:r>
            <a:r>
              <a:rPr lang="sv-SE" dirty="0" err="1" smtClean="0">
                <a:latin typeface="Times New Roman" pitchFamily="18" charset="0"/>
                <a:cs typeface="Times New Roman" pitchFamily="18" charset="0"/>
              </a:rPr>
              <a:t>sv</a:t>
            </a:r>
            <a:r>
              <a:rPr lang="sv-SE" dirty="0" smtClean="0">
                <a:latin typeface="Times New Roman" pitchFamily="18" charset="0"/>
                <a:cs typeface="Times New Roman" pitchFamily="18" charset="0"/>
              </a:rPr>
              <a:t>”&gt;)</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Delar av sidan som är på olika språk går att utläsa. (&lt;p </a:t>
            </a:r>
            <a:r>
              <a:rPr lang="sv-SE" dirty="0" err="1" smtClean="0">
                <a:latin typeface="Times New Roman" pitchFamily="18" charset="0"/>
                <a:cs typeface="Times New Roman" pitchFamily="18" charset="0"/>
              </a:rPr>
              <a:t>lang</a:t>
            </a:r>
            <a:r>
              <a:rPr lang="sv-SE" dirty="0" smtClean="0">
                <a:latin typeface="Times New Roman" pitchFamily="18" charset="0"/>
                <a:cs typeface="Times New Roman" pitchFamily="18" charset="0"/>
              </a:rPr>
              <a:t>=”en”&gt;)</a:t>
            </a:r>
          </a:p>
          <a:p>
            <a:endParaRPr lang="sv-SE" b="1" dirty="0" smtClean="0">
              <a:latin typeface="Times New Roman" pitchFamily="18" charset="0"/>
              <a:cs typeface="Times New Roman" pitchFamily="18" charset="0"/>
            </a:endParaRPr>
          </a:p>
          <a:p>
            <a:r>
              <a:rPr lang="sv-SE" b="1" dirty="0" smtClean="0">
                <a:latin typeface="Times New Roman" pitchFamily="18" charset="0"/>
                <a:cs typeface="Times New Roman" pitchFamily="18" charset="0"/>
              </a:rPr>
              <a:t>3.2 ) Förutsägbart</a:t>
            </a:r>
            <a:endParaRPr lang="sv-SE" dirty="0" smtClean="0">
              <a:latin typeface="Times New Roman" pitchFamily="18" charset="0"/>
              <a:cs typeface="Times New Roman" pitchFamily="18" charset="0"/>
            </a:endParaRPr>
          </a:p>
          <a:p>
            <a:pPr marL="450850"/>
            <a:r>
              <a:rPr lang="sv-SE" dirty="0" smtClean="0">
                <a:latin typeface="Times New Roman" pitchFamily="18" charset="0"/>
                <a:cs typeface="Times New Roman" pitchFamily="18" charset="0"/>
              </a:rPr>
              <a:t>Webbsidor uppför sig på, för användaren, förväntat sätt.</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Konsistent navigation.</a:t>
            </a:r>
          </a:p>
          <a:p>
            <a:endParaRPr lang="sv-SE" b="1" dirty="0" smtClean="0">
              <a:latin typeface="Times New Roman" pitchFamily="18" charset="0"/>
              <a:cs typeface="Times New Roman" pitchFamily="18" charset="0"/>
            </a:endParaRPr>
          </a:p>
          <a:p>
            <a:r>
              <a:rPr lang="sv-SE" b="1" dirty="0" smtClean="0">
                <a:latin typeface="Times New Roman" pitchFamily="18" charset="0"/>
                <a:cs typeface="Times New Roman" pitchFamily="18" charset="0"/>
              </a:rPr>
              <a:t>3.3 ) Inmatningshjälp</a:t>
            </a:r>
            <a:endParaRPr lang="sv-SE" dirty="0" smtClean="0">
              <a:latin typeface="Times New Roman" pitchFamily="18" charset="0"/>
              <a:cs typeface="Times New Roman" pitchFamily="18" charset="0"/>
            </a:endParaRPr>
          </a:p>
          <a:p>
            <a:pPr marL="450850"/>
            <a:r>
              <a:rPr lang="sv-SE" dirty="0" smtClean="0">
                <a:latin typeface="Times New Roman" pitchFamily="18" charset="0"/>
                <a:cs typeface="Times New Roman" pitchFamily="18" charset="0"/>
              </a:rPr>
              <a:t>Om användaren matar in en felaktighet så presenteras felaktigheten i text.</a:t>
            </a:r>
            <a:br>
              <a:rPr lang="sv-SE" dirty="0" smtClean="0">
                <a:latin typeface="Times New Roman" pitchFamily="18" charset="0"/>
                <a:cs typeface="Times New Roman" pitchFamily="18" charset="0"/>
              </a:rPr>
            </a:br>
            <a:r>
              <a:rPr lang="sv-SE" dirty="0" err="1" smtClean="0">
                <a:latin typeface="Times New Roman" pitchFamily="18" charset="0"/>
                <a:cs typeface="Times New Roman" pitchFamily="18" charset="0"/>
              </a:rPr>
              <a:t>Labels</a:t>
            </a:r>
            <a:r>
              <a:rPr lang="sv-SE" dirty="0" smtClean="0">
                <a:latin typeface="Times New Roman" pitchFamily="18" charset="0"/>
                <a:cs typeface="Times New Roman" pitchFamily="18" charset="0"/>
              </a:rPr>
              <a:t> används vid formulärkontroller.</a:t>
            </a:r>
          </a:p>
          <a:p>
            <a:endParaRPr lang="sv-SE" dirty="0">
              <a:latin typeface="Times New Roman" pitchFamily="18" charset="0"/>
              <a:cs typeface="Times New Roman" pitchFamily="18" charset="0"/>
            </a:endParaRPr>
          </a:p>
        </p:txBody>
      </p:sp>
      <p:sp>
        <p:nvSpPr>
          <p:cNvPr id="5" name="Rectangle 4"/>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1656637703"/>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b="1" dirty="0" smtClean="0"/>
              <a:t>Princip 4: Robust</a:t>
            </a:r>
            <a:endParaRPr lang="sv-SE" sz="3200" b="1" dirty="0"/>
          </a:p>
        </p:txBody>
      </p:sp>
      <p:sp>
        <p:nvSpPr>
          <p:cNvPr id="4" name="TextBox 3"/>
          <p:cNvSpPr txBox="1"/>
          <p:nvPr/>
        </p:nvSpPr>
        <p:spPr>
          <a:xfrm>
            <a:off x="609601" y="1143000"/>
            <a:ext cx="7778823" cy="1477328"/>
          </a:xfrm>
          <a:prstGeom prst="rect">
            <a:avLst/>
          </a:prstGeom>
          <a:noFill/>
        </p:spPr>
        <p:txBody>
          <a:bodyPr wrap="square" rtlCol="0">
            <a:spAutoFit/>
          </a:bodyPr>
          <a:lstStyle/>
          <a:p>
            <a:pPr marL="450850" indent="-450850"/>
            <a:r>
              <a:rPr lang="sv-SE" b="1" dirty="0" smtClean="0">
                <a:latin typeface="Times New Roman" pitchFamily="18" charset="0"/>
                <a:cs typeface="Times New Roman" pitchFamily="18" charset="0"/>
              </a:rPr>
              <a:t>4.1 ) Kompabilitet</a:t>
            </a:r>
            <a:br>
              <a:rPr lang="sv-SE" b="1" dirty="0" smtClean="0">
                <a:latin typeface="Times New Roman" pitchFamily="18" charset="0"/>
                <a:cs typeface="Times New Roman" pitchFamily="18" charset="0"/>
              </a:rPr>
            </a:br>
            <a:r>
              <a:rPr lang="sv-SE" dirty="0" smtClean="0">
                <a:latin typeface="Times New Roman" pitchFamily="18" charset="0"/>
                <a:cs typeface="Times New Roman" pitchFamily="18" charset="0"/>
              </a:rPr>
              <a:t>Maximera kompabiliteten med dagens och framtidens webbtolkar inklusive hjälpmedel. (Röstuppläsare etc.)</a:t>
            </a:r>
            <a:br>
              <a:rPr lang="sv-SE" dirty="0" smtClean="0">
                <a:latin typeface="Times New Roman" pitchFamily="18" charset="0"/>
                <a:cs typeface="Times New Roman" pitchFamily="18" charset="0"/>
              </a:rPr>
            </a:br>
            <a:r>
              <a:rPr lang="sv-SE" dirty="0" smtClean="0">
                <a:latin typeface="Times New Roman" pitchFamily="18" charset="0"/>
                <a:cs typeface="Times New Roman" pitchFamily="18" charset="0"/>
              </a:rPr>
              <a:t>Korrekt skriven kod.</a:t>
            </a:r>
          </a:p>
          <a:p>
            <a:endParaRPr lang="sv-SE" b="1" dirty="0" smtClean="0">
              <a:latin typeface="Times New Roman" pitchFamily="18" charset="0"/>
              <a:cs typeface="Times New Roman" pitchFamily="18" charset="0"/>
            </a:endParaRPr>
          </a:p>
        </p:txBody>
      </p:sp>
      <p:sp>
        <p:nvSpPr>
          <p:cNvPr id="5" name="Rectangle 4"/>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4152326208"/>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Exempel</a:t>
            </a:r>
            <a:endParaRPr lang="sv-SE" b="1" dirty="0"/>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9308"/>
            <a:ext cx="8642417" cy="22352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5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315" y="3721596"/>
            <a:ext cx="5175622" cy="1339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109" name="Picture 5" descr="C:\Users\tstjo\AppData\Local\Temp\SNAGHTML41b64c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91" y="3721596"/>
            <a:ext cx="3384376" cy="13738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26928" y="663136"/>
            <a:ext cx="3117072" cy="369332"/>
          </a:xfrm>
          <a:prstGeom prst="rect">
            <a:avLst/>
          </a:prstGeom>
        </p:spPr>
        <p:txBody>
          <a:bodyPr wrap="none">
            <a:spAutoFit/>
          </a:bodyPr>
          <a:lstStyle/>
          <a:p>
            <a:r>
              <a:rPr lang="sv-SE" i="1" dirty="0"/>
              <a:t>http://www.w3.org/TR/WCAG/</a:t>
            </a:r>
          </a:p>
        </p:txBody>
      </p:sp>
    </p:spTree>
    <p:extLst>
      <p:ext uri="{BB962C8B-B14F-4D97-AF65-F5344CB8AC3E}">
        <p14:creationId xmlns:p14="http://schemas.microsoft.com/office/powerpoint/2010/main" val="9614348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&lt;html&gt;</a:t>
            </a:r>
            <a:endParaRPr lang="sv-SE" dirty="0"/>
          </a:p>
        </p:txBody>
      </p:sp>
      <p:sp>
        <p:nvSpPr>
          <p:cNvPr id="5" name="Rectangle 4"/>
          <p:cNvSpPr/>
          <p:nvPr/>
        </p:nvSpPr>
        <p:spPr>
          <a:xfrm>
            <a:off x="5724128" y="1129308"/>
            <a:ext cx="3168352" cy="246221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a:latin typeface="Courier New" pitchFamily="49" charset="0"/>
                <a:cs typeface="Courier New" pitchFamily="49" charset="0"/>
              </a:rPr>
              <a:t>&lt;!</a:t>
            </a:r>
            <a:r>
              <a:rPr lang="sv-SE" sz="1400" dirty="0" err="1">
                <a:latin typeface="Courier New" pitchFamily="49" charset="0"/>
                <a:cs typeface="Courier New" pitchFamily="49" charset="0"/>
              </a:rPr>
              <a:t>doctype</a:t>
            </a:r>
            <a:r>
              <a:rPr lang="sv-SE" sz="1400" dirty="0">
                <a:latin typeface="Courier New" pitchFamily="49" charset="0"/>
                <a:cs typeface="Courier New" pitchFamily="49" charset="0"/>
              </a:rPr>
              <a:t> html&gt;</a:t>
            </a:r>
          </a:p>
          <a:p>
            <a:r>
              <a:rPr lang="sv-SE" sz="1400" b="1" dirty="0">
                <a:solidFill>
                  <a:srgbClr val="0070C0"/>
                </a:solidFill>
                <a:latin typeface="Courier New" pitchFamily="49" charset="0"/>
                <a:cs typeface="Courier New" pitchFamily="49" charset="0"/>
              </a:rPr>
              <a:t>&lt;html </a:t>
            </a:r>
            <a:r>
              <a:rPr lang="sv-SE" sz="1400" b="1" dirty="0" err="1">
                <a:solidFill>
                  <a:srgbClr val="FF0000"/>
                </a:solidFill>
                <a:latin typeface="Courier New" pitchFamily="49" charset="0"/>
                <a:cs typeface="Courier New" pitchFamily="49" charset="0"/>
              </a:rPr>
              <a:t>lang</a:t>
            </a:r>
            <a:r>
              <a:rPr lang="sv-SE" sz="1400" b="1" dirty="0" smtClean="0">
                <a:latin typeface="Courier New" pitchFamily="49" charset="0"/>
                <a:cs typeface="Courier New" pitchFamily="49" charset="0"/>
              </a:rPr>
              <a:t>=</a:t>
            </a:r>
            <a:r>
              <a:rPr lang="sv-SE" sz="1400" b="1" dirty="0">
                <a:solidFill>
                  <a:srgbClr val="7030A0"/>
                </a:solidFill>
                <a:latin typeface="Courier New" pitchFamily="49" charset="0"/>
                <a:cs typeface="Courier New" pitchFamily="49" charset="0"/>
              </a:rPr>
              <a:t>"</a:t>
            </a:r>
            <a:r>
              <a:rPr lang="sv-SE" sz="1400" b="1" dirty="0" err="1" smtClean="0">
                <a:solidFill>
                  <a:srgbClr val="7030A0"/>
                </a:solidFill>
                <a:latin typeface="Courier New" pitchFamily="49" charset="0"/>
                <a:cs typeface="Courier New" pitchFamily="49" charset="0"/>
              </a:rPr>
              <a:t>sv</a:t>
            </a:r>
            <a:r>
              <a:rPr lang="sv-SE" sz="1400" b="1" dirty="0" smtClean="0">
                <a:solidFill>
                  <a:srgbClr val="7030A0"/>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a:p>
            <a:r>
              <a:rPr lang="sv-SE" sz="1400" dirty="0" smtClean="0">
                <a:latin typeface="Courier New" pitchFamily="49" charset="0"/>
                <a:cs typeface="Courier New" pitchFamily="49" charset="0"/>
              </a:rPr>
              <a:t>  </a:t>
            </a:r>
            <a:r>
              <a:rPr lang="sv-SE" sz="1400" dirty="0" smtClean="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&lt;meta</a:t>
            </a:r>
            <a:r>
              <a:rPr lang="sv-SE" sz="1400" dirty="0">
                <a:latin typeface="Courier New" pitchFamily="49" charset="0"/>
                <a:cs typeface="Courier New" pitchFamily="49" charset="0"/>
              </a:rPr>
              <a:t> </a:t>
            </a:r>
            <a:r>
              <a:rPr lang="sv-SE" sz="1400" dirty="0" err="1">
                <a:solidFill>
                  <a:srgbClr val="FF0000"/>
                </a:solidFill>
                <a:latin typeface="Courier New" pitchFamily="49" charset="0"/>
                <a:cs typeface="Courier New" pitchFamily="49" charset="0"/>
              </a:rPr>
              <a:t>charset</a:t>
            </a:r>
            <a:r>
              <a:rPr lang="sv-SE" sz="1400" dirty="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smtClean="0">
                <a:solidFill>
                  <a:srgbClr val="7030A0"/>
                </a:solidFill>
                <a:latin typeface="Courier New" pitchFamily="49" charset="0"/>
                <a:cs typeface="Courier New" pitchFamily="49" charset="0"/>
              </a:rPr>
              <a:t>utf-8</a:t>
            </a:r>
            <a:r>
              <a:rPr lang="sv-SE" sz="1400" b="1" dirty="0">
                <a:solidFill>
                  <a:srgbClr val="7030A0"/>
                </a:solidFill>
                <a:latin typeface="Courier New" pitchFamily="49" charset="0"/>
                <a:cs typeface="Courier New" pitchFamily="49" charset="0"/>
              </a:rPr>
              <a:t>"</a:t>
            </a:r>
            <a:r>
              <a:rPr lang="sv-SE" sz="1400" dirty="0" smtClean="0">
                <a:solidFill>
                  <a:srgbClr val="7030A0"/>
                </a:solidFill>
                <a:latin typeface="Courier New" pitchFamily="49" charset="0"/>
                <a:cs typeface="Courier New" pitchFamily="49" charset="0"/>
              </a:rPr>
              <a:t> </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b="1" dirty="0">
                <a:solidFill>
                  <a:srgbClr val="0070C0"/>
                </a:solidFill>
                <a:latin typeface="Courier New" pitchFamily="49" charset="0"/>
                <a:cs typeface="Courier New" pitchFamily="49" charset="0"/>
              </a:rPr>
              <a:t>&lt;/html&gt;</a:t>
            </a:r>
          </a:p>
        </p:txBody>
      </p:sp>
      <p:sp>
        <p:nvSpPr>
          <p:cNvPr id="6" name="TextBox 5"/>
          <p:cNvSpPr txBox="1"/>
          <p:nvPr/>
        </p:nvSpPr>
        <p:spPr>
          <a:xfrm>
            <a:off x="467544" y="1345332"/>
            <a:ext cx="5048557" cy="646331"/>
          </a:xfrm>
          <a:prstGeom prst="rect">
            <a:avLst/>
          </a:prstGeom>
          <a:noFill/>
        </p:spPr>
        <p:txBody>
          <a:bodyPr wrap="square" rtlCol="0">
            <a:spAutoFit/>
          </a:bodyPr>
          <a:lstStyle/>
          <a:p>
            <a:r>
              <a:rPr lang="sv-SE" dirty="0" smtClean="0">
                <a:latin typeface="Minya Nouvelle" pitchFamily="2" charset="0"/>
              </a:rPr>
              <a:t>Attributet </a:t>
            </a:r>
            <a:r>
              <a:rPr lang="sv-SE" dirty="0" err="1" smtClean="0">
                <a:latin typeface="Minya Nouvelle" pitchFamily="2" charset="0"/>
              </a:rPr>
              <a:t>lang</a:t>
            </a:r>
            <a:r>
              <a:rPr lang="sv-SE" dirty="0" smtClean="0">
                <a:latin typeface="Minya Nouvelle" pitchFamily="2" charset="0"/>
              </a:rPr>
              <a:t> talar om vilket språk innehållet på sidan är skrivet på.</a:t>
            </a:r>
          </a:p>
        </p:txBody>
      </p:sp>
    </p:spTree>
    <p:extLst>
      <p:ext uri="{BB962C8B-B14F-4D97-AF65-F5344CB8AC3E}">
        <p14:creationId xmlns:p14="http://schemas.microsoft.com/office/powerpoint/2010/main" val="3672394584"/>
      </p:ext>
    </p:extLst>
  </p:cSld>
  <p:clrMapOvr>
    <a:masterClrMapping/>
  </p:clrMapOvr>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Hjälpmedel</a:t>
            </a:r>
            <a:endParaRPr lang="sv-SE" b="1" dirty="0"/>
          </a:p>
        </p:txBody>
      </p:sp>
      <p:sp>
        <p:nvSpPr>
          <p:cNvPr id="3" name="Subtitle 2"/>
          <p:cNvSpPr>
            <a:spLocks noGrp="1"/>
          </p:cNvSpPr>
          <p:nvPr>
            <p:ph type="subTitle" idx="1"/>
          </p:nvPr>
        </p:nvSpPr>
        <p:spPr>
          <a:xfrm>
            <a:off x="714348" y="1309677"/>
            <a:ext cx="7962108" cy="1460500"/>
          </a:xfrm>
        </p:spPr>
        <p:txBody>
          <a:bodyPr/>
          <a:lstStyle/>
          <a:p>
            <a:pPr marL="342900" indent="-342900">
              <a:buFont typeface="Arial" charset="0"/>
              <a:buChar char="•"/>
            </a:pPr>
            <a:r>
              <a:rPr lang="sv-SE" dirty="0" smtClean="0">
                <a:latin typeface="Times New Roman" pitchFamily="18" charset="0"/>
                <a:cs typeface="Times New Roman" pitchFamily="18" charset="0"/>
              </a:rPr>
              <a:t>Skärmläsare, </a:t>
            </a:r>
            <a:r>
              <a:rPr lang="sv-SE" dirty="0" err="1" smtClean="0">
                <a:latin typeface="Times New Roman" pitchFamily="18" charset="0"/>
                <a:cs typeface="Times New Roman" pitchFamily="18" charset="0"/>
              </a:rPr>
              <a:t>talsyntes</a:t>
            </a:r>
            <a:r>
              <a:rPr lang="sv-SE" dirty="0">
                <a:latin typeface="Times New Roman" pitchFamily="18" charset="0"/>
                <a:cs typeface="Times New Roman" pitchFamily="18" charset="0"/>
              </a:rPr>
              <a:t/>
            </a:r>
            <a:br>
              <a:rPr lang="sv-SE" dirty="0">
                <a:latin typeface="Times New Roman" pitchFamily="18" charset="0"/>
                <a:cs typeface="Times New Roman" pitchFamily="18" charset="0"/>
              </a:rPr>
            </a:br>
            <a:r>
              <a:rPr lang="sv-SE" sz="1800" b="1" dirty="0">
                <a:latin typeface="Times New Roman" pitchFamily="18" charset="0"/>
                <a:cs typeface="Times New Roman" pitchFamily="18" charset="0"/>
              </a:rPr>
              <a:t>- </a:t>
            </a:r>
            <a:r>
              <a:rPr lang="sv-SE" sz="1800" b="1" dirty="0" smtClean="0">
                <a:latin typeface="Times New Roman" pitchFamily="18" charset="0"/>
                <a:cs typeface="Times New Roman" pitchFamily="18" charset="0"/>
              </a:rPr>
              <a:t>JAWS: </a:t>
            </a:r>
            <a:r>
              <a:rPr lang="sv-SE" sz="1400" dirty="0" smtClean="0">
                <a:latin typeface="Times New Roman" pitchFamily="18" charset="0"/>
                <a:cs typeface="Times New Roman" pitchFamily="18" charset="0"/>
              </a:rPr>
              <a:t>http</a:t>
            </a:r>
            <a:r>
              <a:rPr lang="sv-SE" sz="1400" dirty="0">
                <a:latin typeface="Times New Roman" pitchFamily="18" charset="0"/>
                <a:cs typeface="Times New Roman" pitchFamily="18" charset="0"/>
              </a:rPr>
              <a:t>://</a:t>
            </a:r>
            <a:r>
              <a:rPr lang="sv-SE" sz="1400" dirty="0" smtClean="0">
                <a:latin typeface="Times New Roman" pitchFamily="18" charset="0"/>
                <a:cs typeface="Times New Roman" pitchFamily="18" charset="0"/>
              </a:rPr>
              <a:t>www.freedomscientific.com/products/fs/jaws-product-page.asp</a:t>
            </a:r>
            <a:br>
              <a:rPr lang="sv-SE" sz="1400" dirty="0" smtClean="0">
                <a:latin typeface="Times New Roman" pitchFamily="18" charset="0"/>
                <a:cs typeface="Times New Roman" pitchFamily="18" charset="0"/>
              </a:rPr>
            </a:br>
            <a:r>
              <a:rPr lang="sv-SE" sz="1800" b="1" dirty="0" smtClean="0">
                <a:latin typeface="Times New Roman" pitchFamily="18" charset="0"/>
                <a:cs typeface="Times New Roman" pitchFamily="18" charset="0"/>
              </a:rPr>
              <a:t>- </a:t>
            </a:r>
            <a:r>
              <a:rPr lang="sv-SE" sz="1800" b="1" dirty="0" err="1" smtClean="0">
                <a:latin typeface="Times New Roman" pitchFamily="18" charset="0"/>
                <a:cs typeface="Times New Roman" pitchFamily="18" charset="0"/>
              </a:rPr>
              <a:t>VoiceOver</a:t>
            </a:r>
            <a:r>
              <a:rPr lang="sv-SE" sz="1800" b="1" dirty="0" smtClean="0">
                <a:latin typeface="Times New Roman" pitchFamily="18" charset="0"/>
                <a:cs typeface="Times New Roman" pitchFamily="18" charset="0"/>
              </a:rPr>
              <a:t>: </a:t>
            </a:r>
            <a:r>
              <a:rPr lang="sv-SE" sz="1400" dirty="0" smtClean="0">
                <a:latin typeface="Times New Roman" pitchFamily="18" charset="0"/>
                <a:cs typeface="Times New Roman" pitchFamily="18" charset="0"/>
              </a:rPr>
              <a:t>Inbyggt i OSX</a:t>
            </a:r>
          </a:p>
          <a:p>
            <a:pPr marL="342900" indent="-342900">
              <a:buFont typeface="Arial" charset="0"/>
              <a:buChar char="•"/>
            </a:pPr>
            <a:r>
              <a:rPr lang="sv-SE" dirty="0" err="1" smtClean="0">
                <a:latin typeface="Times New Roman" pitchFamily="18" charset="0"/>
                <a:cs typeface="Times New Roman" pitchFamily="18" charset="0"/>
              </a:rPr>
              <a:t>Punktskriftsdisplay</a:t>
            </a:r>
            <a:endParaRPr lang="sv-SE" dirty="0" smtClean="0">
              <a:latin typeface="Times New Roman" pitchFamily="18" charset="0"/>
              <a:cs typeface="Times New Roman" pitchFamily="18" charset="0"/>
            </a:endParaRPr>
          </a:p>
          <a:p>
            <a:pPr marL="342900" indent="-342900">
              <a:buFont typeface="Arial" charset="0"/>
              <a:buChar char="•"/>
            </a:pPr>
            <a:r>
              <a:rPr lang="sv-SE" dirty="0" smtClean="0">
                <a:latin typeface="Times New Roman" pitchFamily="18" charset="0"/>
                <a:cs typeface="Times New Roman" pitchFamily="18" charset="0"/>
              </a:rPr>
              <a:t>Förstoringsprogram</a:t>
            </a:r>
          </a:p>
          <a:p>
            <a:pPr marL="342900" indent="-342900">
              <a:buFont typeface="Arial" charset="0"/>
              <a:buChar char="•"/>
            </a:pPr>
            <a:r>
              <a:rPr lang="sv-SE" dirty="0" smtClean="0">
                <a:latin typeface="Times New Roman" pitchFamily="18" charset="0"/>
                <a:cs typeface="Times New Roman" pitchFamily="18" charset="0"/>
              </a:rPr>
              <a:t>Läs- och skrivhjälp</a:t>
            </a:r>
          </a:p>
          <a:p>
            <a:pPr marL="342900" indent="-342900">
              <a:buFont typeface="Arial" charset="0"/>
              <a:buChar char="•"/>
            </a:pPr>
            <a:r>
              <a:rPr lang="sv-SE" dirty="0" smtClean="0">
                <a:latin typeface="Times New Roman" pitchFamily="18" charset="0"/>
                <a:cs typeface="Times New Roman" pitchFamily="18" charset="0"/>
              </a:rPr>
              <a:t>Alternativa tangentbord och möss</a:t>
            </a:r>
          </a:p>
          <a:p>
            <a:pPr marL="342900" indent="-342900">
              <a:buFont typeface="Arial" charset="0"/>
              <a:buChar char="•"/>
            </a:pPr>
            <a:endParaRPr lang="sv-SE" dirty="0">
              <a:latin typeface="Times New Roman" pitchFamily="18" charset="0"/>
              <a:cs typeface="Times New Roman" pitchFamily="18" charset="0"/>
            </a:endParaRPr>
          </a:p>
        </p:txBody>
      </p:sp>
      <p:sp>
        <p:nvSpPr>
          <p:cNvPr id="5" name="Rectangle 4"/>
          <p:cNvSpPr/>
          <p:nvPr/>
        </p:nvSpPr>
        <p:spPr>
          <a:xfrm>
            <a:off x="1259632" y="4945732"/>
            <a:ext cx="7704856" cy="646331"/>
          </a:xfrm>
          <a:prstGeom prst="rect">
            <a:avLst/>
          </a:prstGeom>
        </p:spPr>
        <p:txBody>
          <a:bodyPr wrap="square">
            <a:spAutoFit/>
          </a:bodyPr>
          <a:lstStyle/>
          <a:p>
            <a:pPr algn="r"/>
            <a:r>
              <a:rPr lang="sv-SE" i="1" dirty="0">
                <a:latin typeface="Times New Roman" pitchFamily="18" charset="0"/>
                <a:cs typeface="Times New Roman" pitchFamily="18" charset="0"/>
              </a:rPr>
              <a:t>http://en.wikipedia.org/wiki/Comparison_of_screen_readers</a:t>
            </a:r>
          </a:p>
          <a:p>
            <a:pPr algn="r"/>
            <a:r>
              <a:rPr lang="sv-SE" i="1" dirty="0" smtClean="0">
                <a:latin typeface="Times New Roman" pitchFamily="18" charset="0"/>
                <a:cs typeface="Times New Roman" pitchFamily="18" charset="0"/>
              </a:rPr>
              <a:t>http://www.funkanu.se/sv/Design-for-alla/Tillganglighet/Datorhjalpmedel/</a:t>
            </a:r>
            <a:endParaRPr lang="sv-SE" i="1" dirty="0">
              <a:latin typeface="Times New Roman" pitchFamily="18" charset="0"/>
              <a:cs typeface="Times New Roman" pitchFamily="18" charset="0"/>
            </a:endParaRPr>
          </a:p>
        </p:txBody>
      </p:sp>
      <p:pic>
        <p:nvPicPr>
          <p:cNvPr id="177154" name="Picture 2" descr="http://i1-news.softpedia-static.com/images/news2/Mac-OS-X-10-7-Lion-Features-New-Activities-Function-in-VoiceOver-Utilit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425452"/>
            <a:ext cx="2160240" cy="2160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67325"/>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Verktyg för testning</a:t>
            </a:r>
            <a:endParaRPr lang="sv-SE" b="1" dirty="0"/>
          </a:p>
        </p:txBody>
      </p:sp>
      <p:sp>
        <p:nvSpPr>
          <p:cNvPr id="3" name="Subtitle 2"/>
          <p:cNvSpPr>
            <a:spLocks noGrp="1"/>
          </p:cNvSpPr>
          <p:nvPr>
            <p:ph type="subTitle" idx="1"/>
          </p:nvPr>
        </p:nvSpPr>
        <p:spPr>
          <a:xfrm>
            <a:off x="714348" y="1057300"/>
            <a:ext cx="8034116" cy="3708064"/>
          </a:xfrm>
        </p:spPr>
        <p:txBody>
          <a:bodyPr/>
          <a:lstStyle/>
          <a:p>
            <a:pPr marL="285750" indent="-285750">
              <a:buFont typeface="Arial" charset="0"/>
              <a:buChar char="•"/>
            </a:pPr>
            <a:r>
              <a:rPr lang="sv-SE" sz="1800" b="1" dirty="0" smtClean="0">
                <a:latin typeface="Times New Roman" pitchFamily="18" charset="0"/>
                <a:cs typeface="Times New Roman" pitchFamily="18" charset="0"/>
              </a:rPr>
              <a:t>Web </a:t>
            </a:r>
            <a:r>
              <a:rPr lang="sv-SE" sz="1800" b="1" dirty="0" err="1" smtClean="0">
                <a:latin typeface="Times New Roman" pitchFamily="18" charset="0"/>
                <a:cs typeface="Times New Roman" pitchFamily="18" charset="0"/>
              </a:rPr>
              <a:t>developer</a:t>
            </a:r>
            <a:r>
              <a:rPr lang="sv-SE" sz="1800" b="1" dirty="0" smtClean="0">
                <a:latin typeface="Times New Roman" pitchFamily="18" charset="0"/>
                <a:cs typeface="Times New Roman" pitchFamily="18" charset="0"/>
              </a:rPr>
              <a:t> toolbar (FF plugin): </a:t>
            </a:r>
            <a:br>
              <a:rPr lang="sv-SE" sz="1800" b="1" dirty="0" smtClean="0">
                <a:latin typeface="Times New Roman" pitchFamily="18" charset="0"/>
                <a:cs typeface="Times New Roman" pitchFamily="18" charset="0"/>
              </a:rPr>
            </a:br>
            <a:r>
              <a:rPr lang="sv-SE" sz="1800" dirty="0" smtClean="0">
                <a:latin typeface="Times New Roman" pitchFamily="18" charset="0"/>
                <a:cs typeface="Times New Roman" pitchFamily="18" charset="0"/>
              </a:rPr>
              <a:t>- Stäng av CSS och bilder</a:t>
            </a:r>
            <a:br>
              <a:rPr lang="sv-SE" sz="1800" dirty="0" smtClean="0">
                <a:latin typeface="Times New Roman" pitchFamily="18" charset="0"/>
                <a:cs typeface="Times New Roman" pitchFamily="18" charset="0"/>
              </a:rPr>
            </a:br>
            <a:r>
              <a:rPr lang="sv-SE" sz="1800" dirty="0" smtClean="0">
                <a:latin typeface="Times New Roman" pitchFamily="18" charset="0"/>
                <a:cs typeface="Times New Roman" pitchFamily="18" charset="0"/>
              </a:rPr>
              <a:t>- Markera bilder utan alt-attribut</a:t>
            </a:r>
            <a:br>
              <a:rPr lang="sv-SE" sz="1800" dirty="0" smtClean="0">
                <a:latin typeface="Times New Roman" pitchFamily="18" charset="0"/>
                <a:cs typeface="Times New Roman" pitchFamily="18" charset="0"/>
              </a:rPr>
            </a:br>
            <a:r>
              <a:rPr lang="sv-SE" sz="1800" dirty="0">
                <a:latin typeface="Times New Roman" pitchFamily="18" charset="0"/>
                <a:cs typeface="Times New Roman" pitchFamily="18" charset="0"/>
              </a:rPr>
              <a:t>- Validering (</a:t>
            </a:r>
            <a:r>
              <a:rPr lang="sv-SE" sz="1800" i="1" dirty="0">
                <a:latin typeface="Times New Roman" pitchFamily="18" charset="0"/>
                <a:cs typeface="Times New Roman" pitchFamily="18" charset="0"/>
              </a:rPr>
              <a:t>via http://www.cynthiasays.com/)</a:t>
            </a:r>
            <a:endParaRPr lang="sv-SE" sz="1800" i="1" dirty="0" smtClean="0">
              <a:latin typeface="Times New Roman" pitchFamily="18" charset="0"/>
              <a:cs typeface="Times New Roman" pitchFamily="18" charset="0"/>
            </a:endParaRPr>
          </a:p>
          <a:p>
            <a:pPr marL="285750" indent="-285750">
              <a:buFont typeface="Arial" charset="0"/>
              <a:buChar char="•"/>
            </a:pPr>
            <a:r>
              <a:rPr lang="sv-SE" sz="1800" b="1" dirty="0" err="1" smtClean="0">
                <a:latin typeface="Times New Roman" pitchFamily="18" charset="0"/>
                <a:cs typeface="Times New Roman" pitchFamily="18" charset="0"/>
              </a:rPr>
              <a:t>Fangs</a:t>
            </a:r>
            <a:r>
              <a:rPr lang="sv-SE" sz="1800" b="1" dirty="0" smtClean="0">
                <a:latin typeface="Times New Roman" pitchFamily="18" charset="0"/>
                <a:cs typeface="Times New Roman" pitchFamily="18" charset="0"/>
              </a:rPr>
              <a:t> (FF plugin):</a:t>
            </a:r>
            <a:br>
              <a:rPr lang="sv-SE" sz="1800" b="1" dirty="0" smtClean="0">
                <a:latin typeface="Times New Roman" pitchFamily="18" charset="0"/>
                <a:cs typeface="Times New Roman" pitchFamily="18" charset="0"/>
              </a:rPr>
            </a:br>
            <a:r>
              <a:rPr lang="sv-SE" sz="1800" dirty="0" smtClean="0">
                <a:latin typeface="Times New Roman" pitchFamily="18" charset="0"/>
                <a:cs typeface="Times New Roman" pitchFamily="18" charset="0"/>
              </a:rPr>
              <a:t>- Skärmuppläsare som presenterar i text istället för </a:t>
            </a:r>
            <a:r>
              <a:rPr lang="sv-SE" sz="1800" dirty="0" err="1" smtClean="0">
                <a:latin typeface="Times New Roman" pitchFamily="18" charset="0"/>
                <a:cs typeface="Times New Roman" pitchFamily="18" charset="0"/>
              </a:rPr>
              <a:t>talsyntes</a:t>
            </a:r>
            <a:endParaRPr lang="sv-SE" sz="1800" dirty="0">
              <a:latin typeface="Times New Roman" pitchFamily="18" charset="0"/>
              <a:cs typeface="Times New Roman" pitchFamily="18" charset="0"/>
            </a:endParaRPr>
          </a:p>
          <a:p>
            <a:pPr marL="285750" lvl="0" indent="-285750">
              <a:buFont typeface="Arial" charset="0"/>
              <a:buChar char="•"/>
            </a:pPr>
            <a:r>
              <a:rPr lang="sv-SE" sz="1800" b="1" dirty="0" err="1" smtClean="0">
                <a:solidFill>
                  <a:prstClr val="black"/>
                </a:solidFill>
                <a:latin typeface="Times New Roman" pitchFamily="18" charset="0"/>
                <a:cs typeface="Times New Roman" pitchFamily="18" charset="0"/>
              </a:rPr>
              <a:t>Accessibility</a:t>
            </a:r>
            <a:r>
              <a:rPr lang="sv-SE" sz="1800" b="1" dirty="0" smtClean="0">
                <a:solidFill>
                  <a:prstClr val="black"/>
                </a:solidFill>
                <a:latin typeface="Times New Roman" pitchFamily="18" charset="0"/>
                <a:cs typeface="Times New Roman" pitchFamily="18" charset="0"/>
              </a:rPr>
              <a:t> </a:t>
            </a:r>
            <a:r>
              <a:rPr lang="sv-SE" sz="1800" b="1" dirty="0" err="1" smtClean="0">
                <a:solidFill>
                  <a:prstClr val="black"/>
                </a:solidFill>
                <a:latin typeface="Times New Roman" pitchFamily="18" charset="0"/>
                <a:cs typeface="Times New Roman" pitchFamily="18" charset="0"/>
              </a:rPr>
              <a:t>Evaluation</a:t>
            </a:r>
            <a:r>
              <a:rPr lang="sv-SE" sz="1800" b="1" dirty="0" smtClean="0">
                <a:solidFill>
                  <a:prstClr val="black"/>
                </a:solidFill>
                <a:latin typeface="Times New Roman" pitchFamily="18" charset="0"/>
                <a:cs typeface="Times New Roman" pitchFamily="18" charset="0"/>
              </a:rPr>
              <a:t> Toolbar </a:t>
            </a:r>
            <a:r>
              <a:rPr lang="sv-SE" sz="1800" b="1" dirty="0">
                <a:solidFill>
                  <a:prstClr val="black"/>
                </a:solidFill>
                <a:latin typeface="Times New Roman" pitchFamily="18" charset="0"/>
                <a:cs typeface="Times New Roman" pitchFamily="18" charset="0"/>
              </a:rPr>
              <a:t>(FF plugin):</a:t>
            </a:r>
            <a:br>
              <a:rPr lang="sv-SE" sz="1800" b="1" dirty="0">
                <a:solidFill>
                  <a:prstClr val="black"/>
                </a:solidFill>
                <a:latin typeface="Times New Roman" pitchFamily="18" charset="0"/>
                <a:cs typeface="Times New Roman" pitchFamily="18" charset="0"/>
              </a:rPr>
            </a:br>
            <a:r>
              <a:rPr lang="sv-SE" sz="1800" dirty="0">
                <a:solidFill>
                  <a:prstClr val="black"/>
                </a:solidFill>
                <a:latin typeface="Times New Roman" pitchFamily="18" charset="0"/>
                <a:cs typeface="Times New Roman" pitchFamily="18" charset="0"/>
              </a:rPr>
              <a:t>- </a:t>
            </a:r>
            <a:r>
              <a:rPr lang="sv-SE" sz="1800" dirty="0" smtClean="0">
                <a:solidFill>
                  <a:prstClr val="black"/>
                </a:solidFill>
                <a:latin typeface="Times New Roman" pitchFamily="18" charset="0"/>
                <a:cs typeface="Times New Roman" pitchFamily="18" charset="0"/>
              </a:rPr>
              <a:t>Många verktyg för utvärdera hur väl sidan fungerar för funktionshindrade.</a:t>
            </a:r>
            <a:br>
              <a:rPr lang="sv-SE" sz="1800" dirty="0" smtClean="0">
                <a:solidFill>
                  <a:prstClr val="black"/>
                </a:solidFill>
                <a:latin typeface="Times New Roman" pitchFamily="18" charset="0"/>
                <a:cs typeface="Times New Roman" pitchFamily="18" charset="0"/>
              </a:rPr>
            </a:br>
            <a:r>
              <a:rPr lang="sv-SE" sz="1800" dirty="0" smtClean="0">
                <a:solidFill>
                  <a:prstClr val="black"/>
                </a:solidFill>
                <a:latin typeface="Times New Roman" pitchFamily="18" charset="0"/>
                <a:cs typeface="Times New Roman" pitchFamily="18" charset="0"/>
              </a:rPr>
              <a:t>- Kontrollera bland annat att länkar har bra länktexter </a:t>
            </a:r>
          </a:p>
          <a:p>
            <a:pPr marL="285750" indent="-285750">
              <a:buFont typeface="Arial" charset="0"/>
              <a:buChar char="•"/>
            </a:pPr>
            <a:r>
              <a:rPr lang="sv-SE" sz="1800" b="1" dirty="0" smtClean="0">
                <a:solidFill>
                  <a:prstClr val="black"/>
                </a:solidFill>
                <a:latin typeface="Times New Roman" pitchFamily="18" charset="0"/>
                <a:cs typeface="Times New Roman" pitchFamily="18" charset="0"/>
              </a:rPr>
              <a:t>Color </a:t>
            </a:r>
            <a:r>
              <a:rPr lang="sv-SE" sz="1800" b="1" dirty="0" err="1">
                <a:solidFill>
                  <a:prstClr val="black"/>
                </a:solidFill>
                <a:latin typeface="Times New Roman" pitchFamily="18" charset="0"/>
                <a:cs typeface="Times New Roman" pitchFamily="18" charset="0"/>
              </a:rPr>
              <a:t>Contrast</a:t>
            </a:r>
            <a:r>
              <a:rPr lang="sv-SE" sz="1800" b="1" dirty="0">
                <a:solidFill>
                  <a:prstClr val="black"/>
                </a:solidFill>
                <a:latin typeface="Times New Roman" pitchFamily="18" charset="0"/>
                <a:cs typeface="Times New Roman" pitchFamily="18" charset="0"/>
              </a:rPr>
              <a:t> Check:</a:t>
            </a:r>
            <a:br>
              <a:rPr lang="sv-SE" sz="1800" b="1" dirty="0">
                <a:solidFill>
                  <a:prstClr val="black"/>
                </a:solidFill>
                <a:latin typeface="Times New Roman" pitchFamily="18" charset="0"/>
                <a:cs typeface="Times New Roman" pitchFamily="18" charset="0"/>
              </a:rPr>
            </a:br>
            <a:r>
              <a:rPr lang="sv-SE" sz="1800" dirty="0" smtClean="0">
                <a:solidFill>
                  <a:prstClr val="black"/>
                </a:solidFill>
                <a:latin typeface="Times New Roman" pitchFamily="18" charset="0"/>
                <a:cs typeface="Times New Roman" pitchFamily="18" charset="0"/>
              </a:rPr>
              <a:t>- Hur är kontrasten mellan för- och bakgrundsfärg?</a:t>
            </a:r>
            <a:br>
              <a:rPr lang="sv-SE" sz="1800" dirty="0" smtClean="0">
                <a:solidFill>
                  <a:prstClr val="black"/>
                </a:solidFill>
                <a:latin typeface="Times New Roman" pitchFamily="18" charset="0"/>
                <a:cs typeface="Times New Roman" pitchFamily="18" charset="0"/>
              </a:rPr>
            </a:br>
            <a:r>
              <a:rPr lang="sv-SE" sz="1800" dirty="0" smtClean="0">
                <a:solidFill>
                  <a:prstClr val="black"/>
                </a:solidFill>
                <a:latin typeface="Times New Roman" pitchFamily="18" charset="0"/>
                <a:cs typeface="Times New Roman" pitchFamily="18" charset="0"/>
              </a:rPr>
              <a:t>- </a:t>
            </a:r>
            <a:r>
              <a:rPr lang="sv-SE" sz="1800" i="1" dirty="0" smtClean="0">
                <a:solidFill>
                  <a:prstClr val="black"/>
                </a:solidFill>
                <a:latin typeface="Times New Roman" pitchFamily="18" charset="0"/>
                <a:cs typeface="Times New Roman" pitchFamily="18" charset="0"/>
              </a:rPr>
              <a:t>http://snook.ca/technical/colour_contrast/colour.html</a:t>
            </a:r>
          </a:p>
          <a:p>
            <a:pPr marL="285750" lvl="0" indent="-285750">
              <a:buFont typeface="Arial" charset="0"/>
              <a:buChar char="•"/>
            </a:pPr>
            <a:r>
              <a:rPr lang="sv-SE" sz="1800" b="1" dirty="0" smtClean="0">
                <a:solidFill>
                  <a:prstClr val="black"/>
                </a:solidFill>
                <a:latin typeface="Times New Roman" pitchFamily="18" charset="0"/>
                <a:cs typeface="Times New Roman" pitchFamily="18" charset="0"/>
              </a:rPr>
              <a:t>Colorblind </a:t>
            </a:r>
            <a:r>
              <a:rPr lang="sv-SE" sz="1800" b="1" dirty="0">
                <a:solidFill>
                  <a:prstClr val="black"/>
                </a:solidFill>
                <a:latin typeface="Times New Roman" pitchFamily="18" charset="0"/>
                <a:cs typeface="Times New Roman" pitchFamily="18" charset="0"/>
              </a:rPr>
              <a:t>Web Page </a:t>
            </a:r>
            <a:r>
              <a:rPr lang="sv-SE" sz="1800" b="1" dirty="0" smtClean="0">
                <a:solidFill>
                  <a:prstClr val="black"/>
                </a:solidFill>
                <a:latin typeface="Times New Roman" pitchFamily="18" charset="0"/>
                <a:cs typeface="Times New Roman" pitchFamily="18" charset="0"/>
              </a:rPr>
              <a:t>Filter:</a:t>
            </a:r>
            <a:r>
              <a:rPr lang="sv-SE" sz="1800" b="1" dirty="0">
                <a:solidFill>
                  <a:prstClr val="black"/>
                </a:solidFill>
                <a:latin typeface="Times New Roman" pitchFamily="18" charset="0"/>
                <a:cs typeface="Times New Roman" pitchFamily="18" charset="0"/>
              </a:rPr>
              <a:t/>
            </a:r>
            <a:br>
              <a:rPr lang="sv-SE" sz="1800" b="1" dirty="0">
                <a:solidFill>
                  <a:prstClr val="black"/>
                </a:solidFill>
                <a:latin typeface="Times New Roman" pitchFamily="18" charset="0"/>
                <a:cs typeface="Times New Roman" pitchFamily="18" charset="0"/>
              </a:rPr>
            </a:br>
            <a:r>
              <a:rPr lang="sv-SE" sz="1800" dirty="0" smtClean="0">
                <a:solidFill>
                  <a:prstClr val="black"/>
                </a:solidFill>
                <a:latin typeface="Times New Roman" pitchFamily="18" charset="0"/>
                <a:cs typeface="Times New Roman" pitchFamily="18" charset="0"/>
              </a:rPr>
              <a:t>- Testa hur sidan ser ut med olika typer av färgblindhet.</a:t>
            </a:r>
            <a:br>
              <a:rPr lang="sv-SE" sz="1800" dirty="0" smtClean="0">
                <a:solidFill>
                  <a:prstClr val="black"/>
                </a:solidFill>
                <a:latin typeface="Times New Roman" pitchFamily="18" charset="0"/>
                <a:cs typeface="Times New Roman" pitchFamily="18" charset="0"/>
              </a:rPr>
            </a:br>
            <a:r>
              <a:rPr lang="sv-SE" sz="1800" dirty="0">
                <a:solidFill>
                  <a:prstClr val="black"/>
                </a:solidFill>
                <a:latin typeface="Times New Roman" pitchFamily="18" charset="0"/>
                <a:cs typeface="Times New Roman" pitchFamily="18" charset="0"/>
              </a:rPr>
              <a:t>- </a:t>
            </a:r>
            <a:r>
              <a:rPr lang="sv-SE" sz="1800" i="1" dirty="0">
                <a:solidFill>
                  <a:prstClr val="black"/>
                </a:solidFill>
                <a:latin typeface="Times New Roman" pitchFamily="18" charset="0"/>
                <a:cs typeface="Times New Roman" pitchFamily="18" charset="0"/>
              </a:rPr>
              <a:t>http://colorfilter.wickline.org</a:t>
            </a:r>
            <a:endParaRPr lang="sv-SE" sz="1800" i="1" dirty="0" smtClean="0">
              <a:solidFill>
                <a:prstClr val="black"/>
              </a:solidFill>
              <a:latin typeface="Times New Roman" pitchFamily="18" charset="0"/>
              <a:cs typeface="Times New Roman" pitchFamily="18" charset="0"/>
            </a:endParaRPr>
          </a:p>
          <a:p>
            <a:pPr marL="285750" lvl="0" indent="-285750">
              <a:buFont typeface="Arial" charset="0"/>
              <a:buChar char="•"/>
            </a:pPr>
            <a:endParaRPr lang="sv-SE" dirty="0" smtClean="0">
              <a:solidFill>
                <a:prstClr val="black"/>
              </a:solidFill>
              <a:latin typeface="Times New Roman" pitchFamily="18" charset="0"/>
              <a:cs typeface="Times New Roman" pitchFamily="18" charset="0"/>
            </a:endParaRPr>
          </a:p>
          <a:p>
            <a:pPr marL="285750" indent="-285750">
              <a:buFont typeface="Arial" charset="0"/>
              <a:buChar char="•"/>
            </a:pPr>
            <a:endParaRPr lang="sv-SE" dirty="0">
              <a:latin typeface="Times New Roman" pitchFamily="18" charset="0"/>
              <a:cs typeface="Times New Roman" pitchFamily="18" charset="0"/>
            </a:endParaRPr>
          </a:p>
        </p:txBody>
      </p: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201316"/>
            <a:ext cx="3054039" cy="9361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205204"/>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Håll dig uppdaterad</a:t>
            </a:r>
            <a:endParaRPr lang="sv-SE" b="1" dirty="0"/>
          </a:p>
        </p:txBody>
      </p:sp>
      <p:pic>
        <p:nvPicPr>
          <p:cNvPr id="4" name="Picture 2" descr="Buy HTML5 For Web Designers, $18 + Shipping"/>
          <p:cNvPicPr>
            <a:picLocks noChangeAspect="1" noChangeArrowheads="1"/>
          </p:cNvPicPr>
          <p:nvPr/>
        </p:nvPicPr>
        <p:blipFill>
          <a:blip r:embed="rId2" cstate="print"/>
          <a:srcRect/>
          <a:stretch>
            <a:fillRect/>
          </a:stretch>
        </p:blipFill>
        <p:spPr bwMode="auto">
          <a:xfrm>
            <a:off x="2987824" y="3991186"/>
            <a:ext cx="936897" cy="1314028"/>
          </a:xfrm>
          <a:prstGeom prst="rect">
            <a:avLst/>
          </a:prstGeom>
          <a:ln>
            <a:noFill/>
          </a:ln>
          <a:effectLst>
            <a:outerShdw blurRad="190500" algn="tl" rotWithShape="0">
              <a:srgbClr val="000000">
                <a:alpha val="70000"/>
              </a:srgbClr>
            </a:outerShdw>
          </a:effectLst>
        </p:spPr>
      </p:pic>
      <p:pic>
        <p:nvPicPr>
          <p:cNvPr id="5" name="Picture 8"/>
          <p:cNvPicPr>
            <a:picLocks noChangeAspect="1" noChangeArrowheads="1"/>
          </p:cNvPicPr>
          <p:nvPr/>
        </p:nvPicPr>
        <p:blipFill>
          <a:blip r:embed="rId3" cstate="print"/>
          <a:srcRect/>
          <a:stretch>
            <a:fillRect/>
          </a:stretch>
        </p:blipFill>
        <p:spPr bwMode="auto">
          <a:xfrm>
            <a:off x="2987824" y="2065412"/>
            <a:ext cx="953202" cy="1225818"/>
          </a:xfrm>
          <a:prstGeom prst="rect">
            <a:avLst/>
          </a:prstGeom>
          <a:ln>
            <a:noFill/>
          </a:ln>
          <a:effectLst>
            <a:outerShdw blurRad="190500" algn="tl" rotWithShape="0">
              <a:srgbClr val="000000">
                <a:alpha val="70000"/>
              </a:srgbClr>
            </a:outerShdw>
          </a:effectLst>
        </p:spPr>
      </p:pic>
      <p:pic>
        <p:nvPicPr>
          <p:cNvPr id="6" name="Picture 4"/>
          <p:cNvPicPr>
            <a:picLocks noChangeAspect="1" noChangeArrowheads="1"/>
          </p:cNvPicPr>
          <p:nvPr/>
        </p:nvPicPr>
        <p:blipFill>
          <a:blip r:embed="rId4" cstate="print"/>
          <a:srcRect/>
          <a:stretch>
            <a:fillRect/>
          </a:stretch>
        </p:blipFill>
        <p:spPr bwMode="auto">
          <a:xfrm>
            <a:off x="861158" y="1288945"/>
            <a:ext cx="1390169" cy="1666869"/>
          </a:xfrm>
          <a:prstGeom prst="rect">
            <a:avLst/>
          </a:prstGeom>
          <a:ln>
            <a:noFill/>
          </a:ln>
          <a:effectLst>
            <a:outerShdw blurRad="190500" algn="tl" rotWithShape="0">
              <a:srgbClr val="000000">
                <a:alpha val="70000"/>
              </a:srgbClr>
            </a:outerShdw>
          </a:effectLst>
        </p:spPr>
      </p:pic>
      <p:pic>
        <p:nvPicPr>
          <p:cNvPr id="7" name="Picture 5"/>
          <p:cNvPicPr>
            <a:picLocks noChangeAspect="1" noChangeArrowheads="1"/>
          </p:cNvPicPr>
          <p:nvPr/>
        </p:nvPicPr>
        <p:blipFill>
          <a:blip r:embed="rId5" cstate="print"/>
          <a:srcRect/>
          <a:stretch>
            <a:fillRect/>
          </a:stretch>
        </p:blipFill>
        <p:spPr bwMode="auto">
          <a:xfrm>
            <a:off x="522593" y="2569468"/>
            <a:ext cx="959024" cy="1198780"/>
          </a:xfrm>
          <a:prstGeom prst="rect">
            <a:avLst/>
          </a:prstGeom>
          <a:ln>
            <a:noFill/>
          </a:ln>
          <a:effectLst>
            <a:outerShdw blurRad="190500" algn="tl" rotWithShape="0">
              <a:srgbClr val="000000">
                <a:alpha val="70000"/>
              </a:srgbClr>
            </a:outerShdw>
          </a:effectLst>
        </p:spPr>
      </p:pic>
      <p:pic>
        <p:nvPicPr>
          <p:cNvPr id="8" name="Picture 6"/>
          <p:cNvPicPr>
            <a:picLocks noChangeAspect="1" noChangeArrowheads="1"/>
          </p:cNvPicPr>
          <p:nvPr/>
        </p:nvPicPr>
        <p:blipFill>
          <a:blip r:embed="rId6" cstate="print"/>
          <a:srcRect/>
          <a:stretch>
            <a:fillRect/>
          </a:stretch>
        </p:blipFill>
        <p:spPr bwMode="auto">
          <a:xfrm>
            <a:off x="1907704" y="2785492"/>
            <a:ext cx="1235224" cy="1481646"/>
          </a:xfrm>
          <a:prstGeom prst="rect">
            <a:avLst/>
          </a:prstGeom>
          <a:ln>
            <a:noFill/>
          </a:ln>
          <a:effectLst>
            <a:outerShdw blurRad="190500" algn="tl" rotWithShape="0">
              <a:srgbClr val="000000">
                <a:alpha val="70000"/>
              </a:srgbClr>
            </a:outerShdw>
          </a:effectLst>
        </p:spPr>
      </p:pic>
      <p:pic>
        <p:nvPicPr>
          <p:cNvPr id="9" name="Picture 7"/>
          <p:cNvPicPr>
            <a:picLocks noChangeAspect="1" noChangeArrowheads="1"/>
          </p:cNvPicPr>
          <p:nvPr/>
        </p:nvPicPr>
        <p:blipFill>
          <a:blip r:embed="rId7" cstate="print"/>
          <a:srcRect/>
          <a:stretch>
            <a:fillRect/>
          </a:stretch>
        </p:blipFill>
        <p:spPr bwMode="auto">
          <a:xfrm>
            <a:off x="1002105" y="4098447"/>
            <a:ext cx="1092511" cy="1365638"/>
          </a:xfrm>
          <a:prstGeom prst="rect">
            <a:avLst/>
          </a:prstGeom>
          <a:ln>
            <a:noFill/>
          </a:ln>
          <a:effectLst>
            <a:outerShdw blurRad="190500" algn="tl" rotWithShape="0">
              <a:srgbClr val="000000">
                <a:alpha val="70000"/>
              </a:srgbClr>
            </a:outerShdw>
          </a:effectLst>
        </p:spPr>
      </p:pic>
      <p:pic>
        <p:nvPicPr>
          <p:cNvPr id="10" name="Picture 14"/>
          <p:cNvPicPr>
            <a:picLocks noChangeAspect="1" noChangeArrowheads="1"/>
          </p:cNvPicPr>
          <p:nvPr/>
        </p:nvPicPr>
        <p:blipFill>
          <a:blip r:embed="rId8" cstate="print"/>
          <a:srcRect/>
          <a:stretch>
            <a:fillRect/>
          </a:stretch>
        </p:blipFill>
        <p:spPr bwMode="auto">
          <a:xfrm>
            <a:off x="4286634" y="1129308"/>
            <a:ext cx="1981200" cy="469900"/>
          </a:xfrm>
          <a:prstGeom prst="rect">
            <a:avLst/>
          </a:prstGeom>
          <a:ln>
            <a:noFill/>
          </a:ln>
          <a:effectLst>
            <a:outerShdw blurRad="190500" algn="tl" rotWithShape="0">
              <a:srgbClr val="000000">
                <a:alpha val="70000"/>
              </a:srgbClr>
            </a:outerShdw>
          </a:effectLst>
        </p:spPr>
      </p:pic>
      <p:sp>
        <p:nvSpPr>
          <p:cNvPr id="11" name="Rectangle 15"/>
          <p:cNvSpPr>
            <a:spLocks noChangeArrowheads="1"/>
          </p:cNvSpPr>
          <p:nvPr/>
        </p:nvSpPr>
        <p:spPr bwMode="auto">
          <a:xfrm>
            <a:off x="6372200" y="1179592"/>
            <a:ext cx="2075889" cy="369332"/>
          </a:xfrm>
          <a:prstGeom prst="rect">
            <a:avLst/>
          </a:prstGeom>
          <a:noFill/>
          <a:ln w="9525">
            <a:noFill/>
            <a:miter lim="800000"/>
            <a:headEnd/>
            <a:tailEnd/>
          </a:ln>
          <a:effectLst/>
        </p:spPr>
        <p:txBody>
          <a:bodyPr wrap="none">
            <a:spAutoFit/>
          </a:bodyPr>
          <a:lstStyle/>
          <a:p>
            <a:r>
              <a:rPr lang="sv-SE" b="1" dirty="0" smtClean="0">
                <a:latin typeface="Times New Roman" pitchFamily="18" charset="0"/>
                <a:cs typeface="Times New Roman" pitchFamily="18" charset="0"/>
              </a:rPr>
              <a:t>456bereastreet.com</a:t>
            </a:r>
            <a:endParaRPr lang="sv-SE" b="1" dirty="0">
              <a:latin typeface="Times New Roman" pitchFamily="18" charset="0"/>
              <a:cs typeface="Times New Roman" pitchFamily="18" charset="0"/>
            </a:endParaRPr>
          </a:p>
        </p:txBody>
      </p:sp>
      <p:sp>
        <p:nvSpPr>
          <p:cNvPr id="12" name="Rectangle 19"/>
          <p:cNvSpPr>
            <a:spLocks noChangeArrowheads="1"/>
          </p:cNvSpPr>
          <p:nvPr/>
        </p:nvSpPr>
        <p:spPr bwMode="auto">
          <a:xfrm>
            <a:off x="6477406" y="1728758"/>
            <a:ext cx="1746632" cy="369332"/>
          </a:xfrm>
          <a:prstGeom prst="rect">
            <a:avLst/>
          </a:prstGeom>
          <a:noFill/>
          <a:ln w="9525">
            <a:noFill/>
            <a:miter lim="800000"/>
            <a:headEnd/>
            <a:tailEnd/>
          </a:ln>
          <a:effectLst/>
        </p:spPr>
        <p:txBody>
          <a:bodyPr wrap="none">
            <a:spAutoFit/>
          </a:bodyPr>
          <a:lstStyle/>
          <a:p>
            <a:r>
              <a:rPr lang="sv-SE" b="1" dirty="0" err="1" smtClean="0">
                <a:latin typeface="Times New Roman" pitchFamily="18" charset="0"/>
                <a:cs typeface="Times New Roman" pitchFamily="18" charset="0"/>
              </a:rPr>
              <a:t>quirksmode.org</a:t>
            </a:r>
            <a:endParaRPr lang="sv-SE" b="1" dirty="0">
              <a:latin typeface="Times New Roman" pitchFamily="18" charset="0"/>
              <a:cs typeface="Times New Roman" pitchFamily="18" charset="0"/>
            </a:endParaRPr>
          </a:p>
        </p:txBody>
      </p:sp>
      <p:pic>
        <p:nvPicPr>
          <p:cNvPr id="13" name="Picture 3"/>
          <p:cNvPicPr>
            <a:picLocks noChangeAspect="1" noChangeArrowheads="1"/>
          </p:cNvPicPr>
          <p:nvPr/>
        </p:nvPicPr>
        <p:blipFill>
          <a:blip r:embed="rId9" cstate="print"/>
          <a:srcRect/>
          <a:stretch>
            <a:fillRect/>
          </a:stretch>
        </p:blipFill>
        <p:spPr bwMode="auto">
          <a:xfrm>
            <a:off x="4248534" y="1704470"/>
            <a:ext cx="2057400" cy="417909"/>
          </a:xfrm>
          <a:prstGeom prst="rect">
            <a:avLst/>
          </a:prstGeom>
          <a:ln>
            <a:noFill/>
          </a:ln>
          <a:effectLst>
            <a:outerShdw blurRad="190500" algn="tl" rotWithShape="0">
              <a:srgbClr val="000000">
                <a:alpha val="70000"/>
              </a:srgbClr>
            </a:outerShdw>
          </a:effectLst>
        </p:spPr>
      </p:pic>
      <p:pic>
        <p:nvPicPr>
          <p:cNvPr id="14" name="Picture 2"/>
          <p:cNvPicPr>
            <a:picLocks noChangeAspect="1" noChangeArrowheads="1"/>
          </p:cNvPicPr>
          <p:nvPr/>
        </p:nvPicPr>
        <p:blipFill>
          <a:blip r:embed="rId10" cstate="print"/>
          <a:srcRect/>
          <a:stretch>
            <a:fillRect/>
          </a:stretch>
        </p:blipFill>
        <p:spPr bwMode="auto">
          <a:xfrm>
            <a:off x="4248534" y="2303122"/>
            <a:ext cx="2077768" cy="865736"/>
          </a:xfrm>
          <a:prstGeom prst="rect">
            <a:avLst/>
          </a:prstGeom>
          <a:ln>
            <a:noFill/>
          </a:ln>
          <a:effectLst>
            <a:outerShdw blurRad="190500" algn="tl" rotWithShape="0">
              <a:srgbClr val="000000">
                <a:alpha val="70000"/>
              </a:srgbClr>
            </a:outerShdw>
          </a:effectLst>
        </p:spPr>
      </p:pic>
      <p:sp>
        <p:nvSpPr>
          <p:cNvPr id="15" name="Text Box 7"/>
          <p:cNvSpPr txBox="1">
            <a:spLocks noChangeArrowheads="1"/>
          </p:cNvSpPr>
          <p:nvPr/>
        </p:nvSpPr>
        <p:spPr bwMode="auto">
          <a:xfrm>
            <a:off x="6496729" y="2551324"/>
            <a:ext cx="2572499" cy="369332"/>
          </a:xfrm>
          <a:prstGeom prst="rect">
            <a:avLst/>
          </a:prstGeom>
          <a:noFill/>
          <a:ln w="9525">
            <a:noFill/>
            <a:miter lim="800000"/>
            <a:headEnd/>
            <a:tailEnd/>
          </a:ln>
          <a:effectLst/>
        </p:spPr>
        <p:txBody>
          <a:bodyPr wrap="none">
            <a:spAutoFit/>
          </a:bodyPr>
          <a:lstStyle/>
          <a:p>
            <a:r>
              <a:rPr lang="sv-SE" b="1" dirty="0" err="1" smtClean="0">
                <a:latin typeface="Garamond" pitchFamily="18" charset="0"/>
              </a:rPr>
              <a:t>smashingmagazine.com</a:t>
            </a:r>
            <a:endParaRPr lang="sv-SE" dirty="0">
              <a:latin typeface="Garamond" pitchFamily="18" charset="0"/>
            </a:endParaRPr>
          </a:p>
        </p:txBody>
      </p:sp>
      <p:pic>
        <p:nvPicPr>
          <p:cNvPr id="16" name="Picture 6"/>
          <p:cNvPicPr>
            <a:picLocks noChangeAspect="1" noChangeArrowheads="1"/>
          </p:cNvPicPr>
          <p:nvPr/>
        </p:nvPicPr>
        <p:blipFill>
          <a:blip r:embed="rId11" cstate="print"/>
          <a:srcRect/>
          <a:stretch>
            <a:fillRect/>
          </a:stretch>
        </p:blipFill>
        <p:spPr bwMode="auto">
          <a:xfrm>
            <a:off x="4797491" y="3277296"/>
            <a:ext cx="979854" cy="1219200"/>
          </a:xfrm>
          <a:prstGeom prst="rect">
            <a:avLst/>
          </a:prstGeom>
          <a:noFill/>
          <a:ln w="9525">
            <a:noFill/>
            <a:miter lim="800000"/>
            <a:headEnd/>
            <a:tailEnd/>
          </a:ln>
          <a:effectLst/>
        </p:spPr>
      </p:pic>
      <p:sp>
        <p:nvSpPr>
          <p:cNvPr id="17" name="Text Box 7"/>
          <p:cNvSpPr txBox="1">
            <a:spLocks noChangeArrowheads="1"/>
          </p:cNvSpPr>
          <p:nvPr/>
        </p:nvSpPr>
        <p:spPr bwMode="auto">
          <a:xfrm>
            <a:off x="6477406" y="3559964"/>
            <a:ext cx="1582164" cy="369332"/>
          </a:xfrm>
          <a:prstGeom prst="rect">
            <a:avLst/>
          </a:prstGeom>
          <a:noFill/>
          <a:ln w="9525">
            <a:noFill/>
            <a:miter lim="800000"/>
            <a:headEnd/>
            <a:tailEnd/>
          </a:ln>
          <a:effectLst/>
        </p:spPr>
        <p:txBody>
          <a:bodyPr wrap="none">
            <a:spAutoFit/>
          </a:bodyPr>
          <a:lstStyle/>
          <a:p>
            <a:r>
              <a:rPr lang="sv-SE" b="1" dirty="0" err="1" smtClean="0">
                <a:latin typeface="Garamond" pitchFamily="18" charset="0"/>
              </a:rPr>
              <a:t>alistapart.com</a:t>
            </a:r>
            <a:endParaRPr lang="sv-SE" dirty="0">
              <a:latin typeface="Garamond" pitchFamily="18" charset="0"/>
            </a:endParaRPr>
          </a:p>
        </p:txBody>
      </p:sp>
      <p:pic>
        <p:nvPicPr>
          <p:cNvPr id="18" name="Picture 2"/>
          <p:cNvPicPr>
            <a:picLocks noChangeAspect="1" noChangeArrowheads="1"/>
          </p:cNvPicPr>
          <p:nvPr/>
        </p:nvPicPr>
        <p:blipFill>
          <a:blip r:embed="rId12" cstate="print"/>
          <a:srcRect/>
          <a:stretch>
            <a:fillRect/>
          </a:stretch>
        </p:blipFill>
        <p:spPr bwMode="auto">
          <a:xfrm>
            <a:off x="7696200" y="4376737"/>
            <a:ext cx="1238250" cy="1143000"/>
          </a:xfrm>
          <a:prstGeom prst="rect">
            <a:avLst/>
          </a:prstGeom>
          <a:noFill/>
          <a:ln w="9525">
            <a:noFill/>
            <a:miter lim="800000"/>
            <a:headEnd/>
            <a:tailEnd/>
          </a:ln>
        </p:spPr>
      </p:pic>
      <p:pic>
        <p:nvPicPr>
          <p:cNvPr id="19" name="Picture 3"/>
          <p:cNvPicPr>
            <a:picLocks noChangeAspect="1" noChangeArrowheads="1"/>
          </p:cNvPicPr>
          <p:nvPr/>
        </p:nvPicPr>
        <p:blipFill>
          <a:blip r:embed="rId13" cstate="print"/>
          <a:srcRect/>
          <a:stretch>
            <a:fillRect/>
          </a:stretch>
        </p:blipFill>
        <p:spPr bwMode="auto">
          <a:xfrm>
            <a:off x="6019800" y="4376737"/>
            <a:ext cx="1724025" cy="523875"/>
          </a:xfrm>
          <a:prstGeom prst="rect">
            <a:avLst/>
          </a:prstGeom>
          <a:noFill/>
          <a:ln w="9525">
            <a:noFill/>
            <a:miter lim="800000"/>
            <a:headEnd/>
            <a:tailEnd/>
          </a:ln>
        </p:spPr>
      </p:pic>
      <p:sp>
        <p:nvSpPr>
          <p:cNvPr id="20" name="TextBox 19"/>
          <p:cNvSpPr txBox="1"/>
          <p:nvPr/>
        </p:nvSpPr>
        <p:spPr>
          <a:xfrm>
            <a:off x="6014329" y="4833937"/>
            <a:ext cx="1729961" cy="369332"/>
          </a:xfrm>
          <a:prstGeom prst="rect">
            <a:avLst/>
          </a:prstGeom>
          <a:noFill/>
        </p:spPr>
        <p:txBody>
          <a:bodyPr wrap="none" rtlCol="0">
            <a:spAutoFit/>
          </a:bodyPr>
          <a:lstStyle/>
          <a:p>
            <a:r>
              <a:rPr lang="sv-SE" b="1" dirty="0" err="1" smtClean="0">
                <a:latin typeface="Times New Roman" pitchFamily="18" charset="0"/>
                <a:cs typeface="Times New Roman" pitchFamily="18" charset="0"/>
              </a:rPr>
              <a:t>webbradion.net</a:t>
            </a:r>
            <a:endParaRPr lang="sv-SE" b="1" dirty="0">
              <a:latin typeface="Times New Roman" pitchFamily="18" charset="0"/>
              <a:cs typeface="Times New Roman" pitchFamily="18" charset="0"/>
            </a:endParaRPr>
          </a:p>
        </p:txBody>
      </p:sp>
    </p:spTree>
    <p:extLst>
      <p:ext uri="{BB962C8B-B14F-4D97-AF65-F5344CB8AC3E}">
        <p14:creationId xmlns:p14="http://schemas.microsoft.com/office/powerpoint/2010/main" val="2077278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0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7"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584000"/>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240184"/>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584000"/>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584000"/>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584000"/>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240184"/>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736128"/>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736128"/>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240184"/>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736128"/>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016048"/>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016048"/>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016048"/>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18" name="Picture 2" descr="http://www.w3.org/html/logo/downloads/HTML5_Logo_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880" y="2196068"/>
            <a:ext cx="460344" cy="460344"/>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L:\WorkSpace\tstjo\Icons\v_collection_png\64x64\shadow\pin_gr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252" y="305103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80228" name="Picture 4" descr="L:\WorkSpace\tstjo\Icons\v_collection_png\64x64\shadow\pin_r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119" y="1325976"/>
            <a:ext cx="438100" cy="43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905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92169E-6 L 0.16198 0.00333 " pathEditMode="relative" rAng="0" ptsTypes="AA">
                                      <p:cBhvr>
                                        <p:cTn id="6" dur="2000" fill="hold"/>
                                        <p:tgtEl>
                                          <p:spTgt spid="180228"/>
                                        </p:tgtEl>
                                        <p:attrNameLst>
                                          <p:attrName>ppt_x</p:attrName>
                                          <p:attrName>ppt_y</p:attrName>
                                        </p:attrNameLst>
                                      </p:cBhvr>
                                      <p:rCtr x="8090" y="167"/>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2.77778E-7 4.72091E-8 L 0.14879 4.72091E-8 " pathEditMode="relative" rAng="0" ptsTypes="AA">
                                      <p:cBhvr>
                                        <p:cTn id="9" dur="2000" fill="hold"/>
                                        <p:tgtEl>
                                          <p:spTgt spid="180226"/>
                                        </p:tgtEl>
                                        <p:attrNameLst>
                                          <p:attrName>ppt_x</p:attrName>
                                          <p:attrName>ppt_y</p:attrName>
                                        </p:attrNameLst>
                                      </p:cBhvr>
                                      <p:rCtr x="7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712117" y="76926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426768" y="2055156"/>
            <a:ext cx="1627187" cy="1627188"/>
          </a:xfrm>
          <a:prstGeom prst="rect">
            <a:avLst/>
          </a:prstGeom>
          <a:noFill/>
          <a:ln w="9525">
            <a:noFill/>
            <a:miter lim="800000"/>
            <a:headEnd/>
            <a:tailEnd/>
          </a:ln>
        </p:spPr>
      </p:pic>
      <p:sp>
        <p:nvSpPr>
          <p:cNvPr id="6" name="AutoShape 4"/>
          <p:cNvSpPr>
            <a:spLocks noChangeArrowheads="1"/>
          </p:cNvSpPr>
          <p:nvPr/>
        </p:nvSpPr>
        <p:spPr bwMode="auto">
          <a:xfrm>
            <a:off x="826443" y="89786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826443" y="416018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498205" y="2198031"/>
            <a:ext cx="1646238" cy="1646238"/>
          </a:xfrm>
          <a:prstGeom prst="rect">
            <a:avLst/>
          </a:prstGeom>
          <a:noFill/>
          <a:ln w="9525">
            <a:noFill/>
            <a:miter lim="800000"/>
            <a:headEnd/>
            <a:tailEnd/>
          </a:ln>
        </p:spPr>
      </p:pic>
      <p:sp>
        <p:nvSpPr>
          <p:cNvPr id="9" name="AutoShape 9"/>
          <p:cNvSpPr>
            <a:spLocks noChangeArrowheads="1"/>
          </p:cNvSpPr>
          <p:nvPr/>
        </p:nvSpPr>
        <p:spPr bwMode="auto">
          <a:xfrm>
            <a:off x="970905" y="104233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498205" y="191228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826443" y="380934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115368" y="118679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498205" y="1697969"/>
            <a:ext cx="1627188" cy="1627187"/>
          </a:xfrm>
          <a:prstGeom prst="rect">
            <a:avLst/>
          </a:prstGeom>
          <a:noFill/>
          <a:ln w="9525">
            <a:noFill/>
            <a:miter lim="800000"/>
            <a:headEnd/>
            <a:tailEnd/>
          </a:ln>
        </p:spPr>
      </p:pic>
      <p:sp>
        <p:nvSpPr>
          <p:cNvPr id="14" name="AutoShape 13"/>
          <p:cNvSpPr>
            <a:spLocks noChangeArrowheads="1"/>
          </p:cNvSpPr>
          <p:nvPr/>
        </p:nvSpPr>
        <p:spPr bwMode="auto">
          <a:xfrm>
            <a:off x="1250283" y="134553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712518" y="1626531"/>
            <a:ext cx="1217612" cy="1217613"/>
          </a:xfrm>
          <a:prstGeom prst="rect">
            <a:avLst/>
          </a:prstGeom>
          <a:noFill/>
          <a:ln w="9525">
            <a:noFill/>
            <a:miter lim="800000"/>
            <a:headEnd/>
            <a:tailEnd/>
          </a:ln>
        </p:spPr>
      </p:pic>
      <p:sp>
        <p:nvSpPr>
          <p:cNvPr id="16" name="AutoShape 15"/>
          <p:cNvSpPr>
            <a:spLocks noChangeArrowheads="1"/>
          </p:cNvSpPr>
          <p:nvPr/>
        </p:nvSpPr>
        <p:spPr bwMode="auto">
          <a:xfrm>
            <a:off x="1405859" y="147094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3855393" y="1626531"/>
            <a:ext cx="927100" cy="927100"/>
          </a:xfrm>
          <a:prstGeom prst="rect">
            <a:avLst/>
          </a:prstGeom>
          <a:noFill/>
          <a:ln w="9525">
            <a:noFill/>
            <a:miter lim="800000"/>
            <a:headEnd/>
            <a:tailEnd/>
          </a:ln>
        </p:spPr>
      </p:pic>
      <p:sp>
        <p:nvSpPr>
          <p:cNvPr id="18" name="AutoShape 15"/>
          <p:cNvSpPr>
            <a:spLocks noChangeArrowheads="1"/>
          </p:cNvSpPr>
          <p:nvPr/>
        </p:nvSpPr>
        <p:spPr bwMode="auto">
          <a:xfrm>
            <a:off x="1525537" y="161383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683568" y="184084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808980" y="450308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824855" y="341246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826443" y="260125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826443" y="302353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5998518" y="1769406"/>
            <a:ext cx="609600" cy="609600"/>
          </a:xfrm>
          <a:prstGeom prst="rect">
            <a:avLst/>
          </a:prstGeom>
          <a:noFill/>
          <a:ln w="9525">
            <a:noFill/>
            <a:miter lim="800000"/>
            <a:headEnd/>
            <a:tailEnd/>
          </a:ln>
        </p:spPr>
      </p:pic>
      <p:sp>
        <p:nvSpPr>
          <p:cNvPr id="25" name="Oval 24"/>
          <p:cNvSpPr/>
          <p:nvPr/>
        </p:nvSpPr>
        <p:spPr bwMode="auto">
          <a:xfrm>
            <a:off x="6855785" y="334103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180602" y="392272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140745" y="241234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221096" y="269809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65180191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&lt;</a:t>
            </a:r>
            <a:r>
              <a:rPr lang="sv-SE" dirty="0" err="1" smtClean="0"/>
              <a:t>head</a:t>
            </a:r>
            <a:r>
              <a:rPr lang="sv-SE" dirty="0" smtClean="0"/>
              <a:t>&gt;</a:t>
            </a:r>
            <a:endParaRPr lang="sv-SE" dirty="0"/>
          </a:p>
        </p:txBody>
      </p:sp>
      <p:sp>
        <p:nvSpPr>
          <p:cNvPr id="5" name="Rectangle 4"/>
          <p:cNvSpPr/>
          <p:nvPr/>
        </p:nvSpPr>
        <p:spPr>
          <a:xfrm>
            <a:off x="5724128" y="1129308"/>
            <a:ext cx="3168352" cy="246221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a:latin typeface="Courier New" pitchFamily="49" charset="0"/>
                <a:cs typeface="Courier New" pitchFamily="49" charset="0"/>
              </a:rPr>
              <a:t>&lt;!</a:t>
            </a:r>
            <a:r>
              <a:rPr lang="sv-SE" sz="1400" dirty="0" err="1">
                <a:latin typeface="Courier New" pitchFamily="49" charset="0"/>
                <a:cs typeface="Courier New" pitchFamily="49" charset="0"/>
              </a:rPr>
              <a:t>doctype</a:t>
            </a:r>
            <a:r>
              <a:rPr lang="sv-SE" sz="1400" dirty="0">
                <a:latin typeface="Courier New" pitchFamily="49" charset="0"/>
                <a:cs typeface="Courier New" pitchFamily="49" charset="0"/>
              </a:rPr>
              <a:t> html&gt;</a:t>
            </a:r>
          </a:p>
          <a:p>
            <a:r>
              <a:rPr lang="sv-SE" sz="1400" dirty="0">
                <a:solidFill>
                  <a:srgbClr val="0070C0"/>
                </a:solidFill>
                <a:latin typeface="Courier New" pitchFamily="49" charset="0"/>
                <a:cs typeface="Courier New" pitchFamily="49" charset="0"/>
              </a:rPr>
              <a:t>&lt;html </a:t>
            </a:r>
            <a:r>
              <a:rPr lang="sv-SE" sz="1400" dirty="0" err="1">
                <a:solidFill>
                  <a:srgbClr val="FF0000"/>
                </a:solidFill>
                <a:latin typeface="Courier New" pitchFamily="49" charset="0"/>
                <a:cs typeface="Courier New" pitchFamily="49" charset="0"/>
              </a:rPr>
              <a:t>lang</a:t>
            </a:r>
            <a:r>
              <a:rPr lang="sv-SE" sz="1400" dirty="0" smtClean="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err="1" smtClean="0">
                <a:solidFill>
                  <a:srgbClr val="7030A0"/>
                </a:solidFill>
                <a:latin typeface="Courier New" pitchFamily="49" charset="0"/>
                <a:cs typeface="Courier New" pitchFamily="49" charset="0"/>
              </a:rPr>
              <a:t>sv</a:t>
            </a:r>
            <a:r>
              <a:rPr lang="sv-SE" sz="1400" dirty="0" smtClean="0">
                <a:solidFill>
                  <a:srgbClr val="7030A0"/>
                </a:solidFill>
                <a:latin typeface="Courier New" pitchFamily="49" charset="0"/>
                <a:cs typeface="Courier New" pitchFamily="49" charset="0"/>
              </a:rPr>
              <a:t>"</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b="1" dirty="0" smtClean="0">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head</a:t>
            </a:r>
            <a:r>
              <a:rPr lang="sv-SE" sz="1400" b="1"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r>
              <a:rPr lang="sv-SE" sz="1400" b="1" dirty="0">
                <a:solidFill>
                  <a:srgbClr val="0070C0"/>
                </a:solidFill>
                <a:latin typeface="Courier New" pitchFamily="49" charset="0"/>
                <a:cs typeface="Courier New" pitchFamily="49" charset="0"/>
              </a:rPr>
              <a:t>&lt;meta</a:t>
            </a:r>
            <a:r>
              <a:rPr lang="sv-SE" sz="1400" b="1" dirty="0">
                <a:latin typeface="Courier New" pitchFamily="49" charset="0"/>
                <a:cs typeface="Courier New" pitchFamily="49" charset="0"/>
              </a:rPr>
              <a:t> </a:t>
            </a:r>
            <a:r>
              <a:rPr lang="sv-SE" sz="1400" b="1" dirty="0" err="1">
                <a:solidFill>
                  <a:srgbClr val="FF0000"/>
                </a:solidFill>
                <a:latin typeface="Courier New" pitchFamily="49" charset="0"/>
                <a:cs typeface="Courier New" pitchFamily="49" charset="0"/>
              </a:rPr>
              <a:t>charset</a:t>
            </a:r>
            <a:r>
              <a:rPr lang="sv-SE" sz="1400" b="1" dirty="0">
                <a:latin typeface="Courier New" pitchFamily="49" charset="0"/>
                <a:cs typeface="Courier New" pitchFamily="49" charset="0"/>
              </a:rPr>
              <a:t>=</a:t>
            </a:r>
            <a:r>
              <a:rPr lang="sv-SE" sz="1400" b="1" dirty="0">
                <a:solidFill>
                  <a:srgbClr val="7030A0"/>
                </a:solidFill>
                <a:latin typeface="Courier New" pitchFamily="49" charset="0"/>
                <a:cs typeface="Courier New" pitchFamily="49" charset="0"/>
              </a:rPr>
              <a:t>"utf-8" </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a:p>
            <a:r>
              <a:rPr lang="sv-SE" sz="1400" b="1" dirty="0" smtClean="0">
                <a:solidFill>
                  <a:srgbClr val="0070C0"/>
                </a:solidFill>
                <a:latin typeface="Courier New" pitchFamily="49" charset="0"/>
                <a:cs typeface="Courier New" pitchFamily="49" charset="0"/>
              </a:rPr>
              <a:t>    </a:t>
            </a:r>
            <a:r>
              <a:rPr lang="sv-SE" sz="1400" b="1" dirty="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title</a:t>
            </a:r>
            <a:r>
              <a:rPr lang="sv-SE" sz="1400" b="1" dirty="0">
                <a:solidFill>
                  <a:srgbClr val="0070C0"/>
                </a:solidFill>
                <a:latin typeface="Courier New" pitchFamily="49" charset="0"/>
                <a:cs typeface="Courier New" pitchFamily="49" charset="0"/>
              </a:rPr>
              <a:t>&gt;&lt;/</a:t>
            </a:r>
            <a:r>
              <a:rPr lang="sv-SE" sz="1400" b="1" dirty="0" err="1">
                <a:solidFill>
                  <a:srgbClr val="0070C0"/>
                </a:solidFill>
                <a:latin typeface="Courier New" pitchFamily="49" charset="0"/>
                <a:cs typeface="Courier New" pitchFamily="49" charset="0"/>
              </a:rPr>
              <a:t>title</a:t>
            </a:r>
            <a:r>
              <a:rPr lang="sv-SE" sz="1400" b="1" dirty="0">
                <a:solidFill>
                  <a:srgbClr val="0070C0"/>
                </a:solidFill>
                <a:latin typeface="Courier New" pitchFamily="49" charset="0"/>
                <a:cs typeface="Courier New" pitchFamily="49" charset="0"/>
              </a:rPr>
              <a:t>&gt;</a:t>
            </a:r>
          </a:p>
          <a:p>
            <a:r>
              <a:rPr lang="sv-SE" sz="1400" b="1" dirty="0" smtClean="0">
                <a:solidFill>
                  <a:srgbClr val="0070C0"/>
                </a:solidFill>
                <a:latin typeface="Courier New" pitchFamily="49" charset="0"/>
                <a:cs typeface="Courier New" pitchFamily="49" charset="0"/>
              </a:rPr>
              <a:t>  &lt;/</a:t>
            </a:r>
            <a:r>
              <a:rPr lang="sv-SE" sz="1400" b="1" dirty="0" err="1">
                <a:solidFill>
                  <a:srgbClr val="0070C0"/>
                </a:solidFill>
                <a:latin typeface="Courier New" pitchFamily="49" charset="0"/>
                <a:cs typeface="Courier New" pitchFamily="49" charset="0"/>
              </a:rPr>
              <a:t>head</a:t>
            </a:r>
            <a:r>
              <a:rPr lang="sv-SE" sz="1400" b="1" dirty="0">
                <a:solidFill>
                  <a:srgbClr val="0070C0"/>
                </a:solidFill>
                <a:latin typeface="Courier New" pitchFamily="49" charset="0"/>
                <a:cs typeface="Courier New" pitchFamily="49" charset="0"/>
              </a:rPr>
              <a:t>&gt;</a:t>
            </a:r>
          </a:p>
          <a:p>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a:solidFill>
                  <a:srgbClr val="0070C0"/>
                </a:solidFill>
                <a:latin typeface="Courier New" pitchFamily="49" charset="0"/>
                <a:cs typeface="Courier New" pitchFamily="49" charset="0"/>
              </a:rPr>
              <a:t>&lt;/html&gt;</a:t>
            </a:r>
          </a:p>
        </p:txBody>
      </p:sp>
      <p:sp>
        <p:nvSpPr>
          <p:cNvPr id="6" name="TextBox 5"/>
          <p:cNvSpPr txBox="1"/>
          <p:nvPr/>
        </p:nvSpPr>
        <p:spPr>
          <a:xfrm>
            <a:off x="323527" y="1129308"/>
            <a:ext cx="5048557" cy="369332"/>
          </a:xfrm>
          <a:prstGeom prst="rect">
            <a:avLst/>
          </a:prstGeom>
          <a:noFill/>
        </p:spPr>
        <p:txBody>
          <a:bodyPr wrap="square" rtlCol="0">
            <a:spAutoFit/>
          </a:bodyPr>
          <a:lstStyle/>
          <a:p>
            <a:r>
              <a:rPr lang="sv-SE" dirty="0" smtClean="0">
                <a:latin typeface="Minya Nouvelle" pitchFamily="2" charset="0"/>
              </a:rPr>
              <a:t>&lt;</a:t>
            </a:r>
            <a:r>
              <a:rPr lang="sv-SE" dirty="0" err="1" smtClean="0">
                <a:latin typeface="Minya Nouvelle" pitchFamily="2" charset="0"/>
              </a:rPr>
              <a:t>title</a:t>
            </a:r>
            <a:r>
              <a:rPr lang="sv-SE" dirty="0" smtClean="0">
                <a:latin typeface="Minya Nouvelle" pitchFamily="2" charset="0"/>
              </a:rPr>
              <a:t>&gt; - Sidans titel. Ska anges.</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79" y="1481539"/>
            <a:ext cx="48006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descr="C:\Users\tstjo\AppData\Local\Temp\SNAGHTML8bfe1e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2065412"/>
            <a:ext cx="2209800"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23528" y="2992224"/>
            <a:ext cx="5048557" cy="1754326"/>
          </a:xfrm>
          <a:prstGeom prst="rect">
            <a:avLst/>
          </a:prstGeom>
          <a:noFill/>
        </p:spPr>
        <p:txBody>
          <a:bodyPr wrap="square" rtlCol="0">
            <a:spAutoFit/>
          </a:bodyPr>
          <a:lstStyle/>
          <a:p>
            <a:r>
              <a:rPr lang="sv-SE" dirty="0" smtClean="0">
                <a:latin typeface="Minya Nouvelle" pitchFamily="2" charset="0"/>
              </a:rPr>
              <a:t>&lt;meta </a:t>
            </a:r>
            <a:r>
              <a:rPr lang="sv-SE" dirty="0" err="1" smtClean="0">
                <a:latin typeface="Minya Nouvelle" pitchFamily="2" charset="0"/>
              </a:rPr>
              <a:t>charset</a:t>
            </a:r>
            <a:r>
              <a:rPr lang="sv-SE" dirty="0" smtClean="0">
                <a:latin typeface="Minya Nouvelle" pitchFamily="2" charset="0"/>
              </a:rPr>
              <a:t>=””&gt; - Teckenkod som används.</a:t>
            </a:r>
          </a:p>
          <a:p>
            <a:endParaRPr lang="sv-SE" dirty="0" smtClean="0">
              <a:latin typeface="Minya Nouvelle" pitchFamily="2" charset="0"/>
            </a:endParaRPr>
          </a:p>
          <a:p>
            <a:r>
              <a:rPr lang="sv-SE" b="1" dirty="0" smtClean="0">
                <a:latin typeface="Minya Nouvelle" pitchFamily="2" charset="0"/>
              </a:rPr>
              <a:t>Använd:</a:t>
            </a:r>
          </a:p>
          <a:p>
            <a:r>
              <a:rPr lang="sv-SE" dirty="0" smtClean="0">
                <a:latin typeface="Minya Nouvelle" pitchFamily="2" charset="0"/>
              </a:rPr>
              <a:t>&lt;</a:t>
            </a:r>
            <a:r>
              <a:rPr lang="sv-SE" dirty="0">
                <a:latin typeface="Minya Nouvelle" pitchFamily="2" charset="0"/>
              </a:rPr>
              <a:t>meta </a:t>
            </a:r>
            <a:r>
              <a:rPr lang="sv-SE" dirty="0" err="1">
                <a:latin typeface="Minya Nouvelle" pitchFamily="2" charset="0"/>
              </a:rPr>
              <a:t>charset</a:t>
            </a:r>
            <a:r>
              <a:rPr lang="sv-SE" dirty="0" smtClean="0">
                <a:latin typeface="Minya Nouvelle" pitchFamily="2" charset="0"/>
              </a:rPr>
              <a:t>=”utf-8”&gt;</a:t>
            </a:r>
          </a:p>
          <a:p>
            <a:r>
              <a:rPr lang="sv-SE" dirty="0" smtClean="0">
                <a:latin typeface="Minya Nouvelle" pitchFamily="2" charset="0"/>
              </a:rPr>
              <a:t>eller</a:t>
            </a:r>
            <a:br>
              <a:rPr lang="sv-SE" dirty="0" smtClean="0">
                <a:latin typeface="Minya Nouvelle" pitchFamily="2" charset="0"/>
              </a:rPr>
            </a:br>
            <a:r>
              <a:rPr lang="sv-SE" dirty="0">
                <a:latin typeface="Minya Nouvelle" pitchFamily="2" charset="0"/>
              </a:rPr>
              <a:t>&lt;meta </a:t>
            </a:r>
            <a:r>
              <a:rPr lang="sv-SE" dirty="0" err="1">
                <a:latin typeface="Minya Nouvelle" pitchFamily="2" charset="0"/>
              </a:rPr>
              <a:t>charset</a:t>
            </a:r>
            <a:r>
              <a:rPr lang="sv-SE" dirty="0" smtClean="0">
                <a:latin typeface="Minya Nouvelle" pitchFamily="2" charset="0"/>
              </a:rPr>
              <a:t>=”iso-8859-1”&gt;</a:t>
            </a:r>
            <a:endParaRPr lang="sv-SE" dirty="0">
              <a:latin typeface="Minya Nouvelle" pitchFamily="2" charset="0"/>
            </a:endParaRPr>
          </a:p>
        </p:txBody>
      </p:sp>
    </p:spTree>
    <p:extLst>
      <p:ext uri="{BB962C8B-B14F-4D97-AF65-F5344CB8AC3E}">
        <p14:creationId xmlns:p14="http://schemas.microsoft.com/office/powerpoint/2010/main" val="3688656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Utf-8 eller iso-8859-1?</a:t>
            </a:r>
            <a:endParaRPr lang="sv-S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303784"/>
            <a:ext cx="2181615" cy="227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04670" y="989056"/>
            <a:ext cx="1268874" cy="369332"/>
          </a:xfrm>
          <a:prstGeom prst="rect">
            <a:avLst/>
          </a:prstGeom>
          <a:noFill/>
        </p:spPr>
        <p:txBody>
          <a:bodyPr wrap="none" rtlCol="0">
            <a:spAutoFit/>
          </a:bodyPr>
          <a:lstStyle/>
          <a:p>
            <a:r>
              <a:rPr lang="sv-SE" dirty="0" err="1" smtClean="0">
                <a:latin typeface="Minya Nouvelle" pitchFamily="2" charset="0"/>
              </a:rPr>
              <a:t>Notepad</a:t>
            </a:r>
            <a:r>
              <a:rPr lang="sv-SE" dirty="0" smtClean="0">
                <a:latin typeface="Minya Nouvelle" pitchFamily="2" charset="0"/>
              </a:rPr>
              <a:t>++</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4475553"/>
            <a:ext cx="2880320" cy="104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502" y="3090903"/>
            <a:ext cx="2615182" cy="10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635896" y="4115513"/>
            <a:ext cx="1587294" cy="369332"/>
          </a:xfrm>
          <a:prstGeom prst="rect">
            <a:avLst/>
          </a:prstGeom>
          <a:noFill/>
        </p:spPr>
        <p:txBody>
          <a:bodyPr wrap="none" rtlCol="0">
            <a:spAutoFit/>
          </a:bodyPr>
          <a:lstStyle/>
          <a:p>
            <a:r>
              <a:rPr lang="sv-SE" dirty="0" smtClean="0">
                <a:latin typeface="Minya Nouvelle" pitchFamily="2" charset="0"/>
              </a:rPr>
              <a:t>Visual Studio</a:t>
            </a:r>
          </a:p>
        </p:txBody>
      </p:sp>
      <p:pic>
        <p:nvPicPr>
          <p:cNvPr id="8198" name="Picture 6" descr="C:\Users\tstjo\AppData\Local\Temp\SNAGHTML8c0f37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573" y="3713010"/>
            <a:ext cx="2512899" cy="19275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813375" y="4676764"/>
            <a:ext cx="1677062" cy="369332"/>
          </a:xfrm>
          <a:prstGeom prst="rect">
            <a:avLst/>
          </a:prstGeom>
          <a:noFill/>
        </p:spPr>
        <p:txBody>
          <a:bodyPr wrap="none" rtlCol="0">
            <a:spAutoFit/>
          </a:bodyPr>
          <a:lstStyle/>
          <a:p>
            <a:r>
              <a:rPr lang="sv-SE" dirty="0" err="1" smtClean="0">
                <a:latin typeface="Minya Nouvelle" pitchFamily="2" charset="0"/>
              </a:rPr>
              <a:t>Aptana</a:t>
            </a:r>
            <a:r>
              <a:rPr lang="sv-SE" dirty="0" smtClean="0">
                <a:latin typeface="Minya Nouvelle" pitchFamily="2" charset="0"/>
              </a:rPr>
              <a:t> Studio</a:t>
            </a:r>
          </a:p>
        </p:txBody>
      </p:sp>
      <p:sp>
        <p:nvSpPr>
          <p:cNvPr id="5" name="TextBox 4"/>
          <p:cNvSpPr txBox="1"/>
          <p:nvPr/>
        </p:nvSpPr>
        <p:spPr>
          <a:xfrm>
            <a:off x="467544" y="1303784"/>
            <a:ext cx="5544616" cy="1477328"/>
          </a:xfrm>
          <a:prstGeom prst="rect">
            <a:avLst/>
          </a:prstGeom>
          <a:noFill/>
        </p:spPr>
        <p:txBody>
          <a:bodyPr wrap="square" rtlCol="0">
            <a:spAutoFit/>
          </a:bodyPr>
          <a:lstStyle/>
          <a:p>
            <a:r>
              <a:rPr lang="sv-SE" dirty="0" smtClean="0">
                <a:latin typeface="Minya Nouvelle" pitchFamily="2" charset="0"/>
              </a:rPr>
              <a:t>Välj </a:t>
            </a:r>
            <a:r>
              <a:rPr lang="sv-SE" b="1" dirty="0" smtClean="0">
                <a:latin typeface="Minya Nouvelle" pitchFamily="2" charset="0"/>
              </a:rPr>
              <a:t>utf-8</a:t>
            </a:r>
            <a:r>
              <a:rPr lang="sv-SE" dirty="0" smtClean="0">
                <a:latin typeface="Minya Nouvelle" pitchFamily="2" charset="0"/>
              </a:rPr>
              <a:t> eller is0-8859-1 (</a:t>
            </a:r>
            <a:r>
              <a:rPr lang="sv-SE" dirty="0" err="1" smtClean="0">
                <a:latin typeface="Minya Nouvelle" pitchFamily="2" charset="0"/>
              </a:rPr>
              <a:t>aka</a:t>
            </a:r>
            <a:r>
              <a:rPr lang="sv-SE" dirty="0">
                <a:latin typeface="Minya Nouvelle" pitchFamily="2" charset="0"/>
              </a:rPr>
              <a:t> </a:t>
            </a:r>
            <a:r>
              <a:rPr lang="sv-SE" dirty="0" smtClean="0">
                <a:latin typeface="Minya Nouvelle" pitchFamily="2" charset="0"/>
              </a:rPr>
              <a:t>ANSI eller Windows </a:t>
            </a:r>
            <a:r>
              <a:rPr lang="sv-SE" dirty="0" err="1" smtClean="0">
                <a:latin typeface="Minya Nouvelle" pitchFamily="2" charset="0"/>
              </a:rPr>
              <a:t>Codepage</a:t>
            </a:r>
            <a:r>
              <a:rPr lang="sv-SE" dirty="0" smtClean="0">
                <a:latin typeface="Minya Nouvelle" pitchFamily="2" charset="0"/>
              </a:rPr>
              <a:t> 1252)</a:t>
            </a:r>
          </a:p>
          <a:p>
            <a:endParaRPr lang="sv-SE" dirty="0">
              <a:latin typeface="Minya Nouvelle" pitchFamily="2" charset="0"/>
            </a:endParaRPr>
          </a:p>
          <a:p>
            <a:r>
              <a:rPr lang="sv-SE" dirty="0" smtClean="0">
                <a:latin typeface="Minya Nouvelle" pitchFamily="2" charset="0"/>
              </a:rPr>
              <a:t>Tänk på att dokumentet måste skrivas i en editor som använder samma teckenuppsättning.</a:t>
            </a:r>
          </a:p>
        </p:txBody>
      </p:sp>
      <p:grpSp>
        <p:nvGrpSpPr>
          <p:cNvPr id="15" name="Group 14"/>
          <p:cNvGrpSpPr/>
          <p:nvPr/>
        </p:nvGrpSpPr>
        <p:grpSpPr>
          <a:xfrm>
            <a:off x="251520" y="4663307"/>
            <a:ext cx="1623377" cy="792088"/>
            <a:chOff x="251520" y="4663307"/>
            <a:chExt cx="1623377" cy="792088"/>
          </a:xfrm>
        </p:grpSpPr>
        <p:pic>
          <p:nvPicPr>
            <p:cNvPr id="16" name="Picture 10" descr="S:\dfm\info\icons\v-collections\v_collections_png\software_graphics_media\64x64\shadow\fil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47603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94778" y="4772757"/>
              <a:ext cx="1080119" cy="584775"/>
            </a:xfrm>
            <a:prstGeom prst="rect">
              <a:avLst/>
            </a:prstGeom>
            <a:noFill/>
          </p:spPr>
          <p:txBody>
            <a:bodyPr wrap="square" rtlCol="0">
              <a:spAutoFit/>
            </a:bodyPr>
            <a:lstStyle/>
            <a:p>
              <a:pPr algn="ctr"/>
              <a:r>
                <a:rPr lang="sv-SE" sz="1600" dirty="0" smtClean="0">
                  <a:latin typeface="Minya Nouvelle" pitchFamily="2" charset="0"/>
                </a:rPr>
                <a:t>Se demo </a:t>
              </a:r>
              <a:br>
                <a:rPr lang="sv-SE" sz="1600" dirty="0" smtClean="0">
                  <a:latin typeface="Minya Nouvelle" pitchFamily="2" charset="0"/>
                </a:rPr>
              </a:br>
              <a:r>
                <a:rPr lang="sv-SE" sz="1600" dirty="0" smtClean="0">
                  <a:latin typeface="Minya Nouvelle" pitchFamily="2" charset="0"/>
                </a:rPr>
                <a:t>#3</a:t>
              </a:r>
            </a:p>
          </p:txBody>
        </p:sp>
        <p:sp>
          <p:nvSpPr>
            <p:cNvPr id="18" name="Rounded Rectangle 17"/>
            <p:cNvSpPr/>
            <p:nvPr/>
          </p:nvSpPr>
          <p:spPr>
            <a:xfrm>
              <a:off x="251520" y="4663307"/>
              <a:ext cx="1584176" cy="792088"/>
            </a:xfrm>
            <a:prstGeom prst="roundRect">
              <a:avLst/>
            </a:prstGeom>
            <a:noFill/>
            <a:ln>
              <a:tailEnd type="arrow"/>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grpSp>
    </p:spTree>
    <p:extLst>
      <p:ext uri="{BB962C8B-B14F-4D97-AF65-F5344CB8AC3E}">
        <p14:creationId xmlns:p14="http://schemas.microsoft.com/office/powerpoint/2010/main" val="2941943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animEffect transition="in" filter="fade">
                                      <p:cBhvr>
                                        <p:cTn id="15" dur="500"/>
                                        <p:tgtEl>
                                          <p:spTgt spid="81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8195"/>
                                        </p:tgtEl>
                                        <p:attrNameLst>
                                          <p:attrName>style.visibility</p:attrName>
                                        </p:attrNameLst>
                                      </p:cBhvr>
                                      <p:to>
                                        <p:strVal val="visible"/>
                                      </p:to>
                                    </p:set>
                                    <p:animEffect transition="in" filter="fade">
                                      <p:cBhvr>
                                        <p:cTn id="21" dur="500"/>
                                        <p:tgtEl>
                                          <p:spTgt spid="81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198"/>
                                        </p:tgtEl>
                                        <p:attrNameLst>
                                          <p:attrName>style.visibility</p:attrName>
                                        </p:attrNameLst>
                                      </p:cBhvr>
                                      <p:to>
                                        <p:strVal val="visible"/>
                                      </p:to>
                                    </p:set>
                                    <p:animEffect transition="in" filter="fade">
                                      <p:cBhvr>
                                        <p:cTn id="26" dur="500"/>
                                        <p:tgtEl>
                                          <p:spTgt spid="819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Att tänka på</a:t>
            </a:r>
            <a:endParaRPr lang="sv-SE" dirty="0"/>
          </a:p>
        </p:txBody>
      </p:sp>
      <p:sp>
        <p:nvSpPr>
          <p:cNvPr id="3" name="Subtitle 2"/>
          <p:cNvSpPr>
            <a:spLocks noGrp="1"/>
          </p:cNvSpPr>
          <p:nvPr>
            <p:ph type="subTitle" idx="1"/>
          </p:nvPr>
        </p:nvSpPr>
        <p:spPr>
          <a:xfrm>
            <a:off x="714348" y="1309677"/>
            <a:ext cx="7834860" cy="1460500"/>
          </a:xfrm>
        </p:spPr>
        <p:txBody>
          <a:bodyPr/>
          <a:lstStyle/>
          <a:p>
            <a:pPr marL="342900" indent="-342900">
              <a:buFont typeface="Arial" pitchFamily="34" charset="0"/>
              <a:buChar char="•"/>
            </a:pPr>
            <a:r>
              <a:rPr lang="sv-SE" dirty="0" smtClean="0"/>
              <a:t>Webbsidorna sparas vanligen med filändelsen </a:t>
            </a:r>
            <a:r>
              <a:rPr lang="sv-SE" b="1" dirty="0" smtClean="0"/>
              <a:t>.html</a:t>
            </a:r>
            <a:r>
              <a:rPr lang="sv-SE" dirty="0" smtClean="0"/>
              <a:t> (.htm var vanligt förr)</a:t>
            </a:r>
          </a:p>
          <a:p>
            <a:pPr marL="342900" indent="-342900">
              <a:buFont typeface="Arial" pitchFamily="34" charset="0"/>
              <a:buChar char="•"/>
            </a:pPr>
            <a:r>
              <a:rPr lang="sv-SE" dirty="0" smtClean="0"/>
              <a:t>Försök att alltid använda </a:t>
            </a:r>
            <a:r>
              <a:rPr lang="sv-SE" b="1" dirty="0" smtClean="0"/>
              <a:t>gemener</a:t>
            </a:r>
            <a:r>
              <a:rPr lang="sv-SE" dirty="0" smtClean="0"/>
              <a:t> (små bokstäver</a:t>
            </a:r>
            <a:r>
              <a:rPr lang="sv-SE" dirty="0"/>
              <a:t>)</a:t>
            </a:r>
            <a:r>
              <a:rPr lang="sv-SE" dirty="0" smtClean="0"/>
              <a:t> i filnamnen.</a:t>
            </a:r>
          </a:p>
          <a:p>
            <a:pPr marL="342900" indent="-342900">
              <a:buFont typeface="Arial" pitchFamily="34" charset="0"/>
              <a:buChar char="•"/>
            </a:pPr>
            <a:r>
              <a:rPr lang="sv-SE" dirty="0" smtClean="0"/>
              <a:t>HTML-filer kan sparas var som helst och visas i en webbläsare genom att öppna filen i denna. För att publicera filen på webben måste dock filen ligga på en </a:t>
            </a:r>
            <a:r>
              <a:rPr lang="sv-SE" b="1" dirty="0" smtClean="0"/>
              <a:t>webbserver</a:t>
            </a:r>
            <a:r>
              <a:rPr lang="sv-SE" dirty="0" smtClean="0"/>
              <a:t>.</a:t>
            </a:r>
          </a:p>
          <a:p>
            <a:pPr marL="342900" indent="-342900">
              <a:buFont typeface="Arial" pitchFamily="34" charset="0"/>
              <a:buChar char="•"/>
            </a:pPr>
            <a:r>
              <a:rPr lang="sv-SE" dirty="0" smtClean="0"/>
              <a:t>För att publicera en fil på skolans webbserver lägger du .html-filen i katalogen </a:t>
            </a:r>
            <a:r>
              <a:rPr lang="sv-SE" b="1" dirty="0" smtClean="0"/>
              <a:t>p:/www</a:t>
            </a:r>
            <a:endParaRPr lang="sv-SE" b="1" dirty="0"/>
          </a:p>
        </p:txBody>
      </p:sp>
    </p:spTree>
    <p:extLst>
      <p:ext uri="{BB962C8B-B14F-4D97-AF65-F5344CB8AC3E}">
        <p14:creationId xmlns:p14="http://schemas.microsoft.com/office/powerpoint/2010/main" val="41185883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URL</a:t>
            </a:r>
            <a:endParaRPr lang="sv-SE" dirty="0"/>
          </a:p>
        </p:txBody>
      </p:sp>
      <p:sp>
        <p:nvSpPr>
          <p:cNvPr id="3" name="Subtitle 2"/>
          <p:cNvSpPr>
            <a:spLocks noGrp="1"/>
          </p:cNvSpPr>
          <p:nvPr>
            <p:ph type="subTitle" idx="1"/>
          </p:nvPr>
        </p:nvSpPr>
        <p:spPr>
          <a:xfrm>
            <a:off x="395536" y="1057300"/>
            <a:ext cx="8280920" cy="864096"/>
          </a:xfrm>
        </p:spPr>
        <p:txBody>
          <a:bodyPr/>
          <a:lstStyle/>
          <a:p>
            <a:r>
              <a:rPr lang="sv-SE" sz="2000" dirty="0"/>
              <a:t>En </a:t>
            </a:r>
            <a:r>
              <a:rPr lang="sv-SE" sz="2000" b="1" dirty="0"/>
              <a:t>URL</a:t>
            </a:r>
            <a:r>
              <a:rPr lang="sv-SE" sz="2000" dirty="0"/>
              <a:t> (Uniform </a:t>
            </a:r>
            <a:r>
              <a:rPr lang="sv-SE" sz="2000" dirty="0" err="1"/>
              <a:t>Resource</a:t>
            </a:r>
            <a:r>
              <a:rPr lang="sv-SE" sz="2000" dirty="0"/>
              <a:t> </a:t>
            </a:r>
            <a:r>
              <a:rPr lang="sv-SE" sz="2000" dirty="0" err="1"/>
              <a:t>Locator</a:t>
            </a:r>
            <a:r>
              <a:rPr lang="sv-SE" sz="2000" dirty="0"/>
              <a:t>) är en webbsidas adress på Internet. Genom att skriva in följande URL hittar du din personliga hemsida på LNU</a:t>
            </a:r>
            <a:r>
              <a:rPr lang="sv-SE" sz="2000" dirty="0" smtClean="0"/>
              <a:t>:</a:t>
            </a:r>
          </a:p>
        </p:txBody>
      </p:sp>
      <p:sp>
        <p:nvSpPr>
          <p:cNvPr id="4" name="TextBox 3"/>
          <p:cNvSpPr txBox="1"/>
          <p:nvPr/>
        </p:nvSpPr>
        <p:spPr>
          <a:xfrm>
            <a:off x="467544" y="2769523"/>
            <a:ext cx="7879080" cy="400110"/>
          </a:xfrm>
          <a:prstGeom prst="rect">
            <a:avLst/>
          </a:prstGeom>
          <a:noFill/>
        </p:spPr>
        <p:txBody>
          <a:bodyPr wrap="none" rtlCol="0">
            <a:spAutoFit/>
          </a:bodyPr>
          <a:lstStyle/>
          <a:p>
            <a:r>
              <a:rPr lang="sv-SE" sz="2000" b="1" dirty="0" smtClean="0">
                <a:latin typeface="Courier New" pitchFamily="49" charset="0"/>
                <a:cs typeface="Courier New" pitchFamily="49" charset="0"/>
              </a:rPr>
              <a:t>http://homepage.lnu.se/student/xx222yy/default.htm</a:t>
            </a:r>
          </a:p>
        </p:txBody>
      </p:sp>
      <p:pic>
        <p:nvPicPr>
          <p:cNvPr id="5" name="Picture 2" descr="S:\dfm\info\icons\v-collections\v_collections_png\computer_network_security\64x64\shadow\workplac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408" y="487372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58324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&lt;</a:t>
            </a:r>
            <a:r>
              <a:rPr lang="sv-SE" dirty="0" err="1" smtClean="0"/>
              <a:t>body</a:t>
            </a:r>
            <a:r>
              <a:rPr lang="sv-SE" dirty="0" smtClean="0"/>
              <a:t>&gt;</a:t>
            </a:r>
            <a:endParaRPr lang="sv-SE" dirty="0"/>
          </a:p>
        </p:txBody>
      </p:sp>
      <p:sp>
        <p:nvSpPr>
          <p:cNvPr id="5" name="Rectangle 4"/>
          <p:cNvSpPr/>
          <p:nvPr/>
        </p:nvSpPr>
        <p:spPr>
          <a:xfrm>
            <a:off x="5724128" y="1129308"/>
            <a:ext cx="3168352" cy="246221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a:latin typeface="Courier New" pitchFamily="49" charset="0"/>
                <a:cs typeface="Courier New" pitchFamily="49" charset="0"/>
              </a:rPr>
              <a:t>&lt;!</a:t>
            </a:r>
            <a:r>
              <a:rPr lang="sv-SE" sz="1400" dirty="0" err="1">
                <a:latin typeface="Courier New" pitchFamily="49" charset="0"/>
                <a:cs typeface="Courier New" pitchFamily="49" charset="0"/>
              </a:rPr>
              <a:t>doctype</a:t>
            </a:r>
            <a:r>
              <a:rPr lang="sv-SE" sz="1400" dirty="0">
                <a:latin typeface="Courier New" pitchFamily="49" charset="0"/>
                <a:cs typeface="Courier New" pitchFamily="49" charset="0"/>
              </a:rPr>
              <a:t> html&gt;</a:t>
            </a:r>
          </a:p>
          <a:p>
            <a:r>
              <a:rPr lang="sv-SE" sz="1400" dirty="0">
                <a:solidFill>
                  <a:srgbClr val="0070C0"/>
                </a:solidFill>
                <a:latin typeface="Courier New" pitchFamily="49" charset="0"/>
                <a:cs typeface="Courier New" pitchFamily="49" charset="0"/>
              </a:rPr>
              <a:t>&lt;html </a:t>
            </a:r>
            <a:r>
              <a:rPr lang="sv-SE" sz="1400" dirty="0" err="1">
                <a:solidFill>
                  <a:srgbClr val="FF0000"/>
                </a:solidFill>
                <a:latin typeface="Courier New" pitchFamily="49" charset="0"/>
                <a:cs typeface="Courier New" pitchFamily="49" charset="0"/>
              </a:rPr>
              <a:t>lang</a:t>
            </a:r>
            <a:r>
              <a:rPr lang="sv-SE" sz="1400" dirty="0" smtClean="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err="1" smtClean="0">
                <a:solidFill>
                  <a:srgbClr val="7030A0"/>
                </a:solidFill>
                <a:latin typeface="Courier New" pitchFamily="49" charset="0"/>
                <a:cs typeface="Courier New" pitchFamily="49" charset="0"/>
              </a:rPr>
              <a:t>sv</a:t>
            </a:r>
            <a:r>
              <a:rPr lang="sv-SE" sz="1400" dirty="0" smtClean="0">
                <a:solidFill>
                  <a:srgbClr val="7030A0"/>
                </a:solidFill>
                <a:latin typeface="Courier New" pitchFamily="49" charset="0"/>
                <a:cs typeface="Courier New" pitchFamily="49" charset="0"/>
              </a:rPr>
              <a:t>"</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b="1" dirty="0" smtClean="0">
                <a:latin typeface="Courier New" pitchFamily="49" charset="0"/>
                <a:cs typeface="Courier New" pitchFamily="49" charset="0"/>
              </a:rPr>
              <a:t>  </a:t>
            </a:r>
            <a:r>
              <a:rPr lang="sv-SE" sz="1400" dirty="0" smtClean="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&lt;meta</a:t>
            </a:r>
            <a:r>
              <a:rPr lang="sv-SE" sz="1400" dirty="0">
                <a:latin typeface="Courier New" pitchFamily="49" charset="0"/>
                <a:cs typeface="Courier New" pitchFamily="49" charset="0"/>
              </a:rPr>
              <a:t> </a:t>
            </a:r>
            <a:r>
              <a:rPr lang="sv-SE" sz="1400" dirty="0" err="1">
                <a:solidFill>
                  <a:srgbClr val="FF0000"/>
                </a:solidFill>
                <a:latin typeface="Courier New" pitchFamily="49" charset="0"/>
                <a:cs typeface="Courier New" pitchFamily="49" charset="0"/>
              </a:rPr>
              <a:t>charset</a:t>
            </a:r>
            <a:r>
              <a:rPr lang="sv-SE" sz="1400" dirty="0">
                <a:latin typeface="Courier New" pitchFamily="49" charset="0"/>
                <a:cs typeface="Courier New" pitchFamily="49" charset="0"/>
              </a:rPr>
              <a:t>=</a:t>
            </a:r>
            <a:r>
              <a:rPr lang="sv-SE" sz="1400" dirty="0">
                <a:solidFill>
                  <a:srgbClr val="7030A0"/>
                </a:solidFill>
                <a:latin typeface="Courier New" pitchFamily="49" charset="0"/>
                <a:cs typeface="Courier New" pitchFamily="49" charset="0"/>
              </a:rPr>
              <a:t>"</a:t>
            </a:r>
            <a:r>
              <a:rPr lang="sv-SE" sz="1400" dirty="0" smtClean="0">
                <a:solidFill>
                  <a:srgbClr val="7030A0"/>
                </a:solidFill>
                <a:latin typeface="Courier New" pitchFamily="49" charset="0"/>
                <a:cs typeface="Courier New" pitchFamily="49" charset="0"/>
              </a:rPr>
              <a:t>utf-8” /</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dirty="0">
                <a:solidFill>
                  <a:srgbClr val="0070C0"/>
                </a:solidFill>
                <a:latin typeface="Courier New" pitchFamily="49" charset="0"/>
                <a:cs typeface="Courier New" pitchFamily="49" charset="0"/>
              </a:rPr>
              <a: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&gt;&lt;/</a:t>
            </a:r>
            <a:r>
              <a:rPr lang="sv-SE" sz="1400" dirty="0" err="1">
                <a:solidFill>
                  <a:srgbClr val="0070C0"/>
                </a:solidFill>
                <a:latin typeface="Courier New" pitchFamily="49" charset="0"/>
                <a:cs typeface="Courier New" pitchFamily="49" charset="0"/>
              </a:rPr>
              <a:t>title</a:t>
            </a:r>
            <a:r>
              <a:rPr lang="sv-SE" sz="1400" dirty="0">
                <a:solidFill>
                  <a:srgbClr val="0070C0"/>
                </a:solidFill>
                <a:latin typeface="Courier New" pitchFamily="49" charset="0"/>
                <a:cs typeface="Courier New" pitchFamily="49" charset="0"/>
              </a:rPr>
              <a:t>&gt;</a:t>
            </a: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head</a:t>
            </a:r>
            <a:r>
              <a:rPr lang="sv-SE" sz="1400" dirty="0">
                <a:solidFill>
                  <a:srgbClr val="0070C0"/>
                </a:solidFill>
                <a:latin typeface="Courier New" pitchFamily="49" charset="0"/>
                <a:cs typeface="Courier New" pitchFamily="49" charset="0"/>
              </a:rPr>
              <a:t>&gt;</a:t>
            </a:r>
          </a:p>
          <a:p>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body</a:t>
            </a:r>
            <a:r>
              <a:rPr lang="sv-SE" sz="1400" b="1" dirty="0">
                <a:solidFill>
                  <a:srgbClr val="0070C0"/>
                </a:solidFill>
                <a:latin typeface="Courier New" pitchFamily="49" charset="0"/>
                <a:cs typeface="Courier New" pitchFamily="49" charset="0"/>
              </a:rPr>
              <a:t>&gt;</a:t>
            </a:r>
          </a:p>
          <a:p>
            <a:r>
              <a:rPr lang="sv-SE" sz="1400" b="1" dirty="0" smtClean="0">
                <a:solidFill>
                  <a:srgbClr val="0070C0"/>
                </a:solidFill>
                <a:latin typeface="Courier New" pitchFamily="49" charset="0"/>
                <a:cs typeface="Courier New" pitchFamily="49" charset="0"/>
              </a:rPr>
              <a:t>  </a:t>
            </a:r>
          </a:p>
          <a:p>
            <a:r>
              <a:rPr lang="sv-SE" sz="1400" b="1" dirty="0" smtClean="0">
                <a:solidFill>
                  <a:srgbClr val="0070C0"/>
                </a:solidFill>
                <a:latin typeface="Courier New" pitchFamily="49" charset="0"/>
                <a:cs typeface="Courier New" pitchFamily="49" charset="0"/>
              </a:rPr>
              <a:t>  &lt;/</a:t>
            </a:r>
            <a:r>
              <a:rPr lang="sv-SE" sz="1400" b="1" dirty="0" err="1">
                <a:solidFill>
                  <a:srgbClr val="0070C0"/>
                </a:solidFill>
                <a:latin typeface="Courier New" pitchFamily="49" charset="0"/>
                <a:cs typeface="Courier New" pitchFamily="49" charset="0"/>
              </a:rPr>
              <a:t>body</a:t>
            </a:r>
            <a:r>
              <a:rPr lang="sv-SE" sz="1400" b="1" dirty="0">
                <a:solidFill>
                  <a:srgbClr val="0070C0"/>
                </a:solidFill>
                <a:latin typeface="Courier New" pitchFamily="49" charset="0"/>
                <a:cs typeface="Courier New" pitchFamily="49" charset="0"/>
              </a:rPr>
              <a:t>&gt;</a:t>
            </a:r>
          </a:p>
          <a:p>
            <a:r>
              <a:rPr lang="sv-SE" sz="1400" dirty="0">
                <a:solidFill>
                  <a:srgbClr val="0070C0"/>
                </a:solidFill>
                <a:latin typeface="Courier New" pitchFamily="49" charset="0"/>
                <a:cs typeface="Courier New" pitchFamily="49" charset="0"/>
              </a:rPr>
              <a:t>&lt;/html&gt;</a:t>
            </a:r>
          </a:p>
        </p:txBody>
      </p:sp>
      <p:sp>
        <p:nvSpPr>
          <p:cNvPr id="6" name="TextBox 5"/>
          <p:cNvSpPr txBox="1"/>
          <p:nvPr/>
        </p:nvSpPr>
        <p:spPr>
          <a:xfrm>
            <a:off x="323527" y="1129308"/>
            <a:ext cx="5048557" cy="369332"/>
          </a:xfrm>
          <a:prstGeom prst="rect">
            <a:avLst/>
          </a:prstGeom>
          <a:noFill/>
        </p:spPr>
        <p:txBody>
          <a:bodyPr wrap="square" rtlCol="0">
            <a:spAutoFit/>
          </a:bodyPr>
          <a:lstStyle/>
          <a:p>
            <a:r>
              <a:rPr lang="sv-SE" dirty="0" smtClean="0">
                <a:latin typeface="Minya Nouvelle" pitchFamily="2" charset="0"/>
              </a:rPr>
              <a:t>Här skriver vi det som ska synas på sidan.</a:t>
            </a:r>
          </a:p>
        </p:txBody>
      </p:sp>
    </p:spTree>
    <p:extLst>
      <p:ext uri="{BB962C8B-B14F-4D97-AF65-F5344CB8AC3E}">
        <p14:creationId xmlns:p14="http://schemas.microsoft.com/office/powerpoint/2010/main" val="14106698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 vs. XHTML</a:t>
            </a:r>
            <a:endParaRPr lang="sv-SE" dirty="0"/>
          </a:p>
        </p:txBody>
      </p:sp>
      <p:sp>
        <p:nvSpPr>
          <p:cNvPr id="4" name="Rectangle 3"/>
          <p:cNvSpPr/>
          <p:nvPr/>
        </p:nvSpPr>
        <p:spPr>
          <a:xfrm>
            <a:off x="179512" y="1993404"/>
            <a:ext cx="3456384" cy="195438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100" b="1" dirty="0">
                <a:latin typeface="Courier New" pitchFamily="49" charset="0"/>
                <a:cs typeface="Courier New" pitchFamily="49" charset="0"/>
              </a:rPr>
              <a:t>&lt;!</a:t>
            </a:r>
            <a:r>
              <a:rPr lang="sv-SE" sz="1100" b="1" dirty="0" err="1">
                <a:latin typeface="Courier New" pitchFamily="49" charset="0"/>
                <a:cs typeface="Courier New" pitchFamily="49" charset="0"/>
              </a:rPr>
              <a:t>doctype</a:t>
            </a:r>
            <a:r>
              <a:rPr lang="sv-SE" sz="1100" b="1" dirty="0">
                <a:latin typeface="Courier New" pitchFamily="49" charset="0"/>
                <a:cs typeface="Courier New" pitchFamily="49" charset="0"/>
              </a:rPr>
              <a:t> html&gt;</a:t>
            </a:r>
          </a:p>
          <a:p>
            <a:r>
              <a:rPr lang="sv-SE" sz="1100" b="1" dirty="0">
                <a:solidFill>
                  <a:srgbClr val="0070C0"/>
                </a:solidFill>
                <a:latin typeface="Courier New" pitchFamily="49" charset="0"/>
                <a:cs typeface="Courier New" pitchFamily="49" charset="0"/>
              </a:rPr>
              <a:t>&lt;html </a:t>
            </a:r>
            <a:r>
              <a:rPr lang="sv-SE" sz="1100" b="1" dirty="0" err="1">
                <a:solidFill>
                  <a:srgbClr val="FF0000"/>
                </a:solidFill>
                <a:latin typeface="Courier New" pitchFamily="49" charset="0"/>
                <a:cs typeface="Courier New" pitchFamily="49" charset="0"/>
              </a:rPr>
              <a:t>lang</a:t>
            </a:r>
            <a:r>
              <a:rPr lang="sv-SE" sz="1100" b="1" dirty="0" smtClean="0">
                <a:latin typeface="Courier New" pitchFamily="49" charset="0"/>
                <a:cs typeface="Courier New" pitchFamily="49" charset="0"/>
              </a:rPr>
              <a:t>=</a:t>
            </a:r>
            <a:r>
              <a:rPr lang="sv-SE" sz="1100" b="1" dirty="0">
                <a:solidFill>
                  <a:srgbClr val="7030A0"/>
                </a:solidFill>
                <a:latin typeface="Courier New" pitchFamily="49" charset="0"/>
                <a:cs typeface="Courier New" pitchFamily="49" charset="0"/>
              </a:rPr>
              <a:t>"</a:t>
            </a:r>
            <a:r>
              <a:rPr lang="sv-SE" sz="1100" b="1" dirty="0" err="1" smtClean="0">
                <a:solidFill>
                  <a:srgbClr val="7030A0"/>
                </a:solidFill>
                <a:latin typeface="Courier New" pitchFamily="49" charset="0"/>
                <a:cs typeface="Courier New" pitchFamily="49" charset="0"/>
              </a:rPr>
              <a:t>sv</a:t>
            </a:r>
            <a:r>
              <a:rPr lang="sv-SE" sz="1100" b="1" dirty="0" smtClean="0">
                <a:solidFill>
                  <a:srgbClr val="7030A0"/>
                </a:solidFill>
                <a:latin typeface="Courier New" pitchFamily="49" charset="0"/>
                <a:cs typeface="Courier New" pitchFamily="49" charset="0"/>
              </a:rPr>
              <a:t>"</a:t>
            </a:r>
            <a:r>
              <a:rPr lang="sv-SE" sz="1100" b="1" dirty="0" smtClean="0">
                <a:solidFill>
                  <a:srgbClr val="0070C0"/>
                </a:solidFill>
                <a:latin typeface="Courier New" pitchFamily="49" charset="0"/>
                <a:cs typeface="Courier New" pitchFamily="49" charset="0"/>
              </a:rPr>
              <a:t>&gt;</a:t>
            </a:r>
            <a:endParaRPr lang="sv-SE" sz="1100" b="1" dirty="0">
              <a:solidFill>
                <a:srgbClr val="0070C0"/>
              </a:solidFill>
              <a:latin typeface="Courier New" pitchFamily="49" charset="0"/>
              <a:cs typeface="Courier New" pitchFamily="49" charset="0"/>
            </a:endParaRPr>
          </a:p>
          <a:p>
            <a:r>
              <a:rPr lang="sv-SE" sz="1100" b="1" dirty="0">
                <a:latin typeface="Courier New" pitchFamily="49" charset="0"/>
                <a:cs typeface="Courier New" pitchFamily="49" charset="0"/>
              </a:rPr>
              <a:t> </a:t>
            </a:r>
            <a:r>
              <a:rPr lang="sv-SE" sz="1100" b="1" dirty="0" smtClean="0">
                <a:latin typeface="Courier New" pitchFamily="49" charset="0"/>
                <a:cs typeface="Courier New" pitchFamily="49" charset="0"/>
              </a:rPr>
              <a:t> </a:t>
            </a:r>
            <a:r>
              <a:rPr lang="sv-SE" sz="1100" b="1" dirty="0" smtClean="0">
                <a:solidFill>
                  <a:srgbClr val="0070C0"/>
                </a:solidFill>
                <a:latin typeface="Courier New" pitchFamily="49" charset="0"/>
                <a:cs typeface="Courier New" pitchFamily="49" charset="0"/>
              </a:rPr>
              <a:t>&lt;</a:t>
            </a:r>
            <a:r>
              <a:rPr lang="sv-SE" sz="1100" b="1" dirty="0" err="1">
                <a:solidFill>
                  <a:srgbClr val="0070C0"/>
                </a:solidFill>
                <a:latin typeface="Courier New" pitchFamily="49" charset="0"/>
                <a:cs typeface="Courier New" pitchFamily="49" charset="0"/>
              </a:rPr>
              <a:t>head</a:t>
            </a:r>
            <a:r>
              <a:rPr lang="sv-SE" sz="1100" b="1" dirty="0">
                <a:solidFill>
                  <a:srgbClr val="0070C0"/>
                </a:solidFill>
                <a:latin typeface="Courier New" pitchFamily="49" charset="0"/>
                <a:cs typeface="Courier New" pitchFamily="49" charset="0"/>
              </a:rPr>
              <a:t>&gt;</a:t>
            </a:r>
          </a:p>
          <a:p>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&lt;meta</a:t>
            </a:r>
            <a:r>
              <a:rPr lang="sv-SE" sz="1100" b="1" dirty="0">
                <a:latin typeface="Courier New" pitchFamily="49" charset="0"/>
                <a:cs typeface="Courier New" pitchFamily="49" charset="0"/>
              </a:rPr>
              <a:t> </a:t>
            </a:r>
            <a:r>
              <a:rPr lang="sv-SE" sz="1100" b="1" dirty="0" err="1">
                <a:solidFill>
                  <a:srgbClr val="FF0000"/>
                </a:solidFill>
                <a:latin typeface="Courier New" pitchFamily="49" charset="0"/>
                <a:cs typeface="Courier New" pitchFamily="49" charset="0"/>
              </a:rPr>
              <a:t>charset</a:t>
            </a:r>
            <a:r>
              <a:rPr lang="sv-SE" sz="1100" b="1" dirty="0">
                <a:latin typeface="Courier New" pitchFamily="49" charset="0"/>
                <a:cs typeface="Courier New" pitchFamily="49" charset="0"/>
              </a:rPr>
              <a:t>=</a:t>
            </a:r>
            <a:r>
              <a:rPr lang="sv-SE" sz="1100" b="1" dirty="0">
                <a:solidFill>
                  <a:srgbClr val="7030A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utf-8” /</a:t>
            </a:r>
            <a:r>
              <a:rPr lang="sv-SE" sz="1100" b="1" dirty="0" smtClean="0">
                <a:solidFill>
                  <a:srgbClr val="0070C0"/>
                </a:solidFill>
                <a:latin typeface="Courier New" pitchFamily="49" charset="0"/>
                <a:cs typeface="Courier New" pitchFamily="49" charset="0"/>
              </a:rPr>
              <a:t>&gt;</a:t>
            </a:r>
            <a:endParaRPr lang="sv-SE" sz="1100" b="1" dirty="0">
              <a:solidFill>
                <a:srgbClr val="0070C0"/>
              </a:solidFill>
              <a:latin typeface="Courier New" pitchFamily="49" charset="0"/>
              <a:cs typeface="Courier New" pitchFamily="49" charset="0"/>
            </a:endParaRPr>
          </a:p>
          <a:p>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a:t>
            </a:r>
            <a:r>
              <a:rPr lang="sv-SE" sz="1100" b="1" dirty="0" err="1" smtClean="0">
                <a:solidFill>
                  <a:srgbClr val="0070C0"/>
                </a:solidFill>
                <a:latin typeface="Courier New" pitchFamily="49" charset="0"/>
                <a:cs typeface="Courier New" pitchFamily="49" charset="0"/>
              </a:rPr>
              <a:t>title</a:t>
            </a:r>
            <a:r>
              <a:rPr lang="sv-SE" sz="1100" b="1" dirty="0" smtClean="0">
                <a:solidFill>
                  <a:srgbClr val="0070C0"/>
                </a:solidFill>
                <a:latin typeface="Courier New" pitchFamily="49" charset="0"/>
                <a:cs typeface="Courier New" pitchFamily="49" charset="0"/>
              </a:rPr>
              <a:t>&gt;En HTML5-sida&lt;/</a:t>
            </a:r>
            <a:r>
              <a:rPr lang="sv-SE" sz="1100" b="1" dirty="0" err="1">
                <a:solidFill>
                  <a:srgbClr val="0070C0"/>
                </a:solidFill>
                <a:latin typeface="Courier New" pitchFamily="49" charset="0"/>
                <a:cs typeface="Courier New" pitchFamily="49" charset="0"/>
              </a:rPr>
              <a:t>title</a:t>
            </a:r>
            <a:r>
              <a:rPr lang="sv-SE" sz="1100" b="1" dirty="0">
                <a:solidFill>
                  <a:srgbClr val="0070C0"/>
                </a:solidFill>
                <a:latin typeface="Courier New" pitchFamily="49" charset="0"/>
                <a:cs typeface="Courier New" pitchFamily="49" charset="0"/>
              </a:rPr>
              <a:t>&gt;</a:t>
            </a:r>
          </a:p>
          <a:p>
            <a:r>
              <a:rPr lang="sv-SE" sz="1100" b="1" dirty="0" smtClean="0">
                <a:solidFill>
                  <a:srgbClr val="0070C0"/>
                </a:solidFill>
                <a:latin typeface="Courier New" pitchFamily="49" charset="0"/>
                <a:cs typeface="Courier New" pitchFamily="49" charset="0"/>
              </a:rPr>
              <a:t>  &lt;/</a:t>
            </a:r>
            <a:r>
              <a:rPr lang="sv-SE" sz="1100" b="1" dirty="0" err="1">
                <a:solidFill>
                  <a:srgbClr val="0070C0"/>
                </a:solidFill>
                <a:latin typeface="Courier New" pitchFamily="49" charset="0"/>
                <a:cs typeface="Courier New" pitchFamily="49" charset="0"/>
              </a:rPr>
              <a:t>head</a:t>
            </a:r>
            <a:r>
              <a:rPr lang="sv-SE" sz="1100" b="1" dirty="0">
                <a:solidFill>
                  <a:srgbClr val="0070C0"/>
                </a:solidFill>
                <a:latin typeface="Courier New" pitchFamily="49" charset="0"/>
                <a:cs typeface="Courier New" pitchFamily="49" charset="0"/>
              </a:rPr>
              <a:t>&gt;</a:t>
            </a:r>
          </a:p>
          <a:p>
            <a:r>
              <a:rPr lang="sv-SE" sz="1100" b="1" dirty="0" smtClean="0">
                <a:solidFill>
                  <a:srgbClr val="0070C0"/>
                </a:solidFill>
                <a:latin typeface="Courier New" pitchFamily="49" charset="0"/>
                <a:cs typeface="Courier New" pitchFamily="49" charset="0"/>
              </a:rPr>
              <a:t>  </a:t>
            </a:r>
          </a:p>
          <a:p>
            <a:r>
              <a:rPr lang="sv-SE" sz="1100" b="1" dirty="0">
                <a:solidFill>
                  <a:srgbClr val="0070C0"/>
                </a:solidFill>
                <a:latin typeface="Courier New" pitchFamily="49" charset="0"/>
                <a:cs typeface="Courier New" pitchFamily="49" charset="0"/>
              </a:rPr>
              <a:t> </a:t>
            </a:r>
            <a:r>
              <a:rPr lang="sv-SE" sz="1100" b="1" dirty="0" smtClean="0">
                <a:solidFill>
                  <a:srgbClr val="0070C0"/>
                </a:solidFill>
                <a:latin typeface="Courier New" pitchFamily="49" charset="0"/>
                <a:cs typeface="Courier New" pitchFamily="49" charset="0"/>
              </a:rPr>
              <a:t> &lt;</a:t>
            </a:r>
            <a:r>
              <a:rPr lang="sv-SE" sz="1100" b="1" dirty="0" err="1">
                <a:solidFill>
                  <a:srgbClr val="0070C0"/>
                </a:solidFill>
                <a:latin typeface="Courier New" pitchFamily="49" charset="0"/>
                <a:cs typeface="Courier New" pitchFamily="49" charset="0"/>
              </a:rPr>
              <a:t>body</a:t>
            </a:r>
            <a:r>
              <a:rPr lang="sv-SE" sz="1100" b="1" dirty="0">
                <a:solidFill>
                  <a:srgbClr val="0070C0"/>
                </a:solidFill>
                <a:latin typeface="Courier New" pitchFamily="49" charset="0"/>
                <a:cs typeface="Courier New" pitchFamily="49" charset="0"/>
              </a:rPr>
              <a:t>&gt;</a:t>
            </a:r>
          </a:p>
          <a:p>
            <a:r>
              <a:rPr lang="sv-SE" sz="1100" b="1" dirty="0">
                <a:solidFill>
                  <a:srgbClr val="0070C0"/>
                </a:solidFill>
                <a:latin typeface="Courier New" pitchFamily="49" charset="0"/>
                <a:cs typeface="Courier New" pitchFamily="49" charset="0"/>
              </a:rPr>
              <a:t>	</a:t>
            </a:r>
            <a:endParaRPr lang="sv-SE" sz="1100" b="1" dirty="0" smtClean="0">
              <a:solidFill>
                <a:srgbClr val="0070C0"/>
              </a:solidFill>
              <a:latin typeface="Courier New" pitchFamily="49" charset="0"/>
              <a:cs typeface="Courier New" pitchFamily="49" charset="0"/>
            </a:endParaRPr>
          </a:p>
          <a:p>
            <a:r>
              <a:rPr lang="sv-SE" sz="1100" b="1" dirty="0" smtClean="0">
                <a:solidFill>
                  <a:srgbClr val="0070C0"/>
                </a:solidFill>
                <a:latin typeface="Courier New" pitchFamily="49" charset="0"/>
                <a:cs typeface="Courier New" pitchFamily="49" charset="0"/>
              </a:rPr>
              <a:t>  &lt;/</a:t>
            </a:r>
            <a:r>
              <a:rPr lang="sv-SE" sz="1100" b="1" dirty="0" err="1">
                <a:solidFill>
                  <a:srgbClr val="0070C0"/>
                </a:solidFill>
                <a:latin typeface="Courier New" pitchFamily="49" charset="0"/>
                <a:cs typeface="Courier New" pitchFamily="49" charset="0"/>
              </a:rPr>
              <a:t>body</a:t>
            </a:r>
            <a:r>
              <a:rPr lang="sv-SE" sz="1100" b="1" dirty="0">
                <a:solidFill>
                  <a:srgbClr val="0070C0"/>
                </a:solidFill>
                <a:latin typeface="Courier New" pitchFamily="49" charset="0"/>
                <a:cs typeface="Courier New" pitchFamily="49" charset="0"/>
              </a:rPr>
              <a:t>&gt;</a:t>
            </a:r>
          </a:p>
          <a:p>
            <a:r>
              <a:rPr lang="sv-SE" sz="1100" b="1" dirty="0">
                <a:solidFill>
                  <a:srgbClr val="0070C0"/>
                </a:solidFill>
                <a:latin typeface="Courier New" pitchFamily="49" charset="0"/>
                <a:cs typeface="Courier New" pitchFamily="49" charset="0"/>
              </a:rPr>
              <a:t>&lt;/html&gt;</a:t>
            </a:r>
          </a:p>
        </p:txBody>
      </p:sp>
      <p:sp>
        <p:nvSpPr>
          <p:cNvPr id="5" name="Rectangle 4"/>
          <p:cNvSpPr/>
          <p:nvPr/>
        </p:nvSpPr>
        <p:spPr>
          <a:xfrm>
            <a:off x="3707904" y="1197540"/>
            <a:ext cx="5256584" cy="398570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100" b="1" dirty="0">
                <a:solidFill>
                  <a:schemeClr val="tx2"/>
                </a:solidFill>
                <a:latin typeface="Courier New" pitchFamily="49" charset="0"/>
                <a:cs typeface="Courier New" pitchFamily="49" charset="0"/>
              </a:rPr>
              <a:t>&lt;?</a:t>
            </a:r>
            <a:r>
              <a:rPr lang="sv-SE" sz="1100" b="1" dirty="0" err="1">
                <a:solidFill>
                  <a:schemeClr val="tx2"/>
                </a:solidFill>
                <a:latin typeface="Courier New" pitchFamily="49" charset="0"/>
                <a:cs typeface="Courier New" pitchFamily="49" charset="0"/>
              </a:rPr>
              <a:t>xml</a:t>
            </a:r>
            <a:r>
              <a:rPr lang="sv-SE" sz="1100" b="1" dirty="0">
                <a:solidFill>
                  <a:schemeClr val="tx2"/>
                </a:solidFill>
                <a:latin typeface="Courier New" pitchFamily="49" charset="0"/>
                <a:cs typeface="Courier New" pitchFamily="49" charset="0"/>
              </a:rPr>
              <a:t> version="1.0" </a:t>
            </a:r>
            <a:r>
              <a:rPr lang="sv-SE" sz="1100" b="1" dirty="0" err="1">
                <a:solidFill>
                  <a:schemeClr val="tx2"/>
                </a:solidFill>
                <a:latin typeface="Courier New" pitchFamily="49" charset="0"/>
                <a:cs typeface="Courier New" pitchFamily="49" charset="0"/>
              </a:rPr>
              <a:t>encoding</a:t>
            </a:r>
            <a:r>
              <a:rPr lang="sv-SE" sz="1100" b="1" dirty="0" smtClean="0">
                <a:solidFill>
                  <a:schemeClr val="tx2"/>
                </a:solidFill>
                <a:latin typeface="Courier New" pitchFamily="49" charset="0"/>
                <a:cs typeface="Courier New" pitchFamily="49" charset="0"/>
              </a:rPr>
              <a:t>="utf-8" </a:t>
            </a:r>
            <a:r>
              <a:rPr lang="sv-SE" sz="1100" b="1" dirty="0">
                <a:solidFill>
                  <a:schemeClr val="tx2"/>
                </a:solidFill>
                <a:latin typeface="Courier New" pitchFamily="49" charset="0"/>
                <a:cs typeface="Courier New" pitchFamily="49" charset="0"/>
              </a:rPr>
              <a:t>?&gt;</a:t>
            </a: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&lt;!DOCTYPE html</a:t>
            </a:r>
          </a:p>
          <a:p>
            <a:r>
              <a:rPr lang="sv-SE" sz="1100" b="1" dirty="0">
                <a:solidFill>
                  <a:schemeClr val="tx2"/>
                </a:solidFill>
                <a:latin typeface="Courier New" pitchFamily="49" charset="0"/>
                <a:cs typeface="Courier New" pitchFamily="49" charset="0"/>
              </a:rPr>
              <a:t>PUBLIC "-//W3C//DTD XHTML 1.0 </a:t>
            </a:r>
            <a:r>
              <a:rPr lang="sv-SE" sz="1100" b="1" dirty="0" err="1">
                <a:solidFill>
                  <a:schemeClr val="tx2"/>
                </a:solidFill>
                <a:latin typeface="Courier New" pitchFamily="49" charset="0"/>
                <a:cs typeface="Courier New" pitchFamily="49" charset="0"/>
              </a:rPr>
              <a:t>Strict</a:t>
            </a:r>
            <a:r>
              <a:rPr lang="sv-SE" sz="1100" b="1" dirty="0">
                <a:solidFill>
                  <a:schemeClr val="tx2"/>
                </a:solidFill>
                <a:latin typeface="Courier New" pitchFamily="49" charset="0"/>
                <a:cs typeface="Courier New" pitchFamily="49" charset="0"/>
              </a:rPr>
              <a:t>//EN"</a:t>
            </a:r>
          </a:p>
          <a:p>
            <a:r>
              <a:rPr lang="sv-SE" sz="1100" b="1" dirty="0">
                <a:solidFill>
                  <a:schemeClr val="tx2"/>
                </a:solidFill>
                <a:latin typeface="Courier New" pitchFamily="49" charset="0"/>
                <a:cs typeface="Courier New" pitchFamily="49" charset="0"/>
              </a:rPr>
              <a:t>"http://www.w3.org/TR/xhtml1/DTD/xhtml1-strict.dtd"&gt;</a:t>
            </a: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&lt;html </a:t>
            </a:r>
            <a:r>
              <a:rPr lang="sv-SE" sz="1100" b="1" dirty="0" err="1">
                <a:solidFill>
                  <a:schemeClr val="tx2"/>
                </a:solidFill>
                <a:latin typeface="Courier New" pitchFamily="49" charset="0"/>
                <a:cs typeface="Courier New" pitchFamily="49" charset="0"/>
              </a:rPr>
              <a:t>xmlns</a:t>
            </a:r>
            <a:r>
              <a:rPr lang="sv-SE" sz="1100" b="1" dirty="0">
                <a:solidFill>
                  <a:schemeClr val="tx2"/>
                </a:solidFill>
                <a:latin typeface="Courier New" pitchFamily="49" charset="0"/>
                <a:cs typeface="Courier New" pitchFamily="49" charset="0"/>
              </a:rPr>
              <a:t>="http://www.w3.org/1999/</a:t>
            </a:r>
            <a:r>
              <a:rPr lang="sv-SE" sz="1100" b="1" dirty="0" err="1">
                <a:solidFill>
                  <a:schemeClr val="tx2"/>
                </a:solidFill>
                <a:latin typeface="Courier New" pitchFamily="49" charset="0"/>
                <a:cs typeface="Courier New" pitchFamily="49" charset="0"/>
              </a:rPr>
              <a:t>xhtml</a:t>
            </a:r>
            <a:r>
              <a:rPr lang="sv-SE" sz="1100" b="1" dirty="0">
                <a:solidFill>
                  <a:schemeClr val="tx2"/>
                </a:solidFill>
                <a:latin typeface="Courier New" pitchFamily="49" charset="0"/>
                <a:cs typeface="Courier New" pitchFamily="49" charset="0"/>
              </a:rPr>
              <a:t>" </a:t>
            </a:r>
            <a:r>
              <a:rPr lang="sv-SE" sz="1100" b="1" dirty="0" err="1">
                <a:solidFill>
                  <a:schemeClr val="tx2"/>
                </a:solidFill>
                <a:latin typeface="Courier New" pitchFamily="49" charset="0"/>
                <a:cs typeface="Courier New" pitchFamily="49" charset="0"/>
              </a:rPr>
              <a:t>xml:lang</a:t>
            </a:r>
            <a:r>
              <a:rPr lang="sv-SE" sz="1100" b="1" dirty="0">
                <a:solidFill>
                  <a:schemeClr val="tx2"/>
                </a:solidFill>
                <a:latin typeface="Courier New" pitchFamily="49" charset="0"/>
                <a:cs typeface="Courier New" pitchFamily="49" charset="0"/>
              </a:rPr>
              <a:t>="</a:t>
            </a:r>
            <a:r>
              <a:rPr lang="sv-SE" sz="1100" b="1" dirty="0" err="1">
                <a:solidFill>
                  <a:schemeClr val="tx2"/>
                </a:solidFill>
                <a:latin typeface="Courier New" pitchFamily="49" charset="0"/>
                <a:cs typeface="Courier New" pitchFamily="49" charset="0"/>
              </a:rPr>
              <a:t>sv</a:t>
            </a:r>
            <a:r>
              <a:rPr lang="sv-SE" sz="1100" b="1" dirty="0">
                <a:solidFill>
                  <a:schemeClr val="tx2"/>
                </a:solidFill>
                <a:latin typeface="Courier New" pitchFamily="49" charset="0"/>
                <a:cs typeface="Courier New" pitchFamily="49" charset="0"/>
              </a:rPr>
              <a:t>"&gt;</a:t>
            </a:r>
          </a:p>
          <a:p>
            <a:r>
              <a:rPr lang="sv-SE" sz="1100" b="1" dirty="0">
                <a:solidFill>
                  <a:schemeClr val="tx2"/>
                </a:solidFill>
                <a:latin typeface="Courier New" pitchFamily="49" charset="0"/>
                <a:cs typeface="Courier New" pitchFamily="49" charset="0"/>
              </a:rPr>
              <a:t>    </a:t>
            </a:r>
            <a:br>
              <a:rPr lang="sv-SE" sz="1100" b="1" dirty="0">
                <a:solidFill>
                  <a:schemeClr val="tx2"/>
                </a:solidFill>
                <a:latin typeface="Courier New" pitchFamily="49" charset="0"/>
                <a:cs typeface="Courier New" pitchFamily="49" charset="0"/>
              </a:rPr>
            </a:br>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 &lt;</a:t>
            </a:r>
            <a:r>
              <a:rPr lang="sv-SE" sz="1100" b="1" dirty="0" err="1">
                <a:solidFill>
                  <a:schemeClr val="tx2"/>
                </a:solidFill>
                <a:latin typeface="Courier New" pitchFamily="49" charset="0"/>
                <a:cs typeface="Courier New" pitchFamily="49" charset="0"/>
              </a:rPr>
              <a:t>head</a:t>
            </a:r>
            <a:r>
              <a:rPr lang="sv-SE" sz="1100" b="1" dirty="0">
                <a:solidFill>
                  <a:schemeClr val="tx2"/>
                </a:solidFill>
                <a:latin typeface="Courier New" pitchFamily="49" charset="0"/>
                <a:cs typeface="Courier New" pitchFamily="49" charset="0"/>
              </a:rPr>
              <a:t>&gt;</a:t>
            </a:r>
          </a:p>
          <a:p>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 </a:t>
            </a:r>
            <a:r>
              <a:rPr lang="sv-SE" sz="1100" b="1" dirty="0">
                <a:solidFill>
                  <a:schemeClr val="tx2"/>
                </a:solidFill>
                <a:latin typeface="Courier New" pitchFamily="49" charset="0"/>
                <a:cs typeface="Courier New" pitchFamily="49" charset="0"/>
              </a:rPr>
              <a:t/>
            </a:r>
            <a:br>
              <a:rPr lang="sv-SE" sz="1100" b="1" dirty="0">
                <a:solidFill>
                  <a:schemeClr val="tx2"/>
                </a:solidFill>
                <a:latin typeface="Courier New" pitchFamily="49" charset="0"/>
                <a:cs typeface="Courier New" pitchFamily="49" charset="0"/>
              </a:rPr>
            </a:br>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  </a:t>
            </a:r>
            <a:r>
              <a:rPr lang="sv-SE" sz="1100" b="1" dirty="0">
                <a:solidFill>
                  <a:schemeClr val="tx2"/>
                </a:solidFill>
                <a:latin typeface="Courier New" pitchFamily="49" charset="0"/>
                <a:cs typeface="Courier New" pitchFamily="49" charset="0"/>
              </a:rPr>
              <a:t>&lt;</a:t>
            </a:r>
            <a:r>
              <a:rPr lang="sv-SE" sz="1100" b="1" dirty="0" err="1" smtClean="0">
                <a:solidFill>
                  <a:schemeClr val="tx2"/>
                </a:solidFill>
                <a:latin typeface="Courier New" pitchFamily="49" charset="0"/>
                <a:cs typeface="Courier New" pitchFamily="49" charset="0"/>
              </a:rPr>
              <a:t>title</a:t>
            </a:r>
            <a:r>
              <a:rPr lang="sv-SE" sz="1100" b="1" dirty="0" smtClean="0">
                <a:solidFill>
                  <a:schemeClr val="tx2"/>
                </a:solidFill>
                <a:latin typeface="Courier New" pitchFamily="49" charset="0"/>
                <a:cs typeface="Courier New" pitchFamily="49" charset="0"/>
              </a:rPr>
              <a:t>&gt;En XHTML-sida&lt;/</a:t>
            </a:r>
            <a:r>
              <a:rPr lang="sv-SE" sz="1100" b="1" dirty="0" err="1">
                <a:solidFill>
                  <a:schemeClr val="tx2"/>
                </a:solidFill>
                <a:latin typeface="Courier New" pitchFamily="49" charset="0"/>
                <a:cs typeface="Courier New" pitchFamily="49" charset="0"/>
              </a:rPr>
              <a:t>title</a:t>
            </a:r>
            <a:r>
              <a:rPr lang="sv-SE" sz="1100" b="1" dirty="0">
                <a:solidFill>
                  <a:schemeClr val="tx2"/>
                </a:solidFill>
                <a:latin typeface="Courier New" pitchFamily="49" charset="0"/>
                <a:cs typeface="Courier New" pitchFamily="49" charset="0"/>
              </a:rPr>
              <a:t>&gt;</a:t>
            </a:r>
          </a:p>
          <a:p>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  </a:t>
            </a:r>
            <a:r>
              <a:rPr lang="sv-SE" sz="1100" b="1" dirty="0">
                <a:solidFill>
                  <a:schemeClr val="tx2"/>
                </a:solidFill>
                <a:latin typeface="Courier New" pitchFamily="49" charset="0"/>
                <a:cs typeface="Courier New" pitchFamily="49" charset="0"/>
              </a:rPr>
              <a:t>&lt;meta http-</a:t>
            </a:r>
            <a:r>
              <a:rPr lang="sv-SE" sz="1100" b="1" dirty="0" err="1">
                <a:solidFill>
                  <a:schemeClr val="tx2"/>
                </a:solidFill>
                <a:latin typeface="Courier New" pitchFamily="49" charset="0"/>
                <a:cs typeface="Courier New" pitchFamily="49" charset="0"/>
              </a:rPr>
              <a:t>equiv</a:t>
            </a:r>
            <a:r>
              <a:rPr lang="sv-SE" sz="1100" b="1" dirty="0">
                <a:solidFill>
                  <a:schemeClr val="tx2"/>
                </a:solidFill>
                <a:latin typeface="Courier New" pitchFamily="49" charset="0"/>
                <a:cs typeface="Courier New" pitchFamily="49" charset="0"/>
              </a:rPr>
              <a:t>="</a:t>
            </a:r>
            <a:r>
              <a:rPr lang="sv-SE" sz="1100" b="1" dirty="0" err="1">
                <a:solidFill>
                  <a:schemeClr val="tx2"/>
                </a:solidFill>
                <a:latin typeface="Courier New" pitchFamily="49" charset="0"/>
                <a:cs typeface="Courier New" pitchFamily="49" charset="0"/>
              </a:rPr>
              <a:t>content-type</a:t>
            </a:r>
            <a:r>
              <a:rPr lang="sv-SE" sz="1100" b="1" dirty="0">
                <a:solidFill>
                  <a:schemeClr val="tx2"/>
                </a:solidFill>
                <a:latin typeface="Courier New" pitchFamily="49" charset="0"/>
                <a:cs typeface="Courier New" pitchFamily="49" charset="0"/>
              </a:rPr>
              <a:t>" </a:t>
            </a:r>
            <a:r>
              <a:rPr lang="sv-SE" sz="1100" b="1" dirty="0" err="1">
                <a:solidFill>
                  <a:schemeClr val="tx2"/>
                </a:solidFill>
                <a:latin typeface="Courier New" pitchFamily="49" charset="0"/>
                <a:cs typeface="Courier New" pitchFamily="49" charset="0"/>
              </a:rPr>
              <a:t>content</a:t>
            </a:r>
            <a:r>
              <a:rPr lang="sv-SE" sz="1100" b="1" dirty="0">
                <a:solidFill>
                  <a:schemeClr val="tx2"/>
                </a:solidFill>
                <a:latin typeface="Courier New" pitchFamily="49" charset="0"/>
                <a:cs typeface="Courier New" pitchFamily="49" charset="0"/>
              </a:rPr>
              <a:t>="text/html; </a:t>
            </a:r>
            <a:r>
              <a:rPr lang="sv-SE" sz="1100" b="1" dirty="0" err="1" smtClean="0">
                <a:solidFill>
                  <a:schemeClr val="tx2"/>
                </a:solidFill>
                <a:latin typeface="Courier New" pitchFamily="49" charset="0"/>
                <a:cs typeface="Courier New" pitchFamily="49" charset="0"/>
              </a:rPr>
              <a:t>charset</a:t>
            </a:r>
            <a:r>
              <a:rPr lang="sv-SE" sz="1100" b="1" dirty="0" smtClean="0">
                <a:solidFill>
                  <a:schemeClr val="tx2"/>
                </a:solidFill>
                <a:latin typeface="Courier New" pitchFamily="49" charset="0"/>
                <a:cs typeface="Courier New" pitchFamily="49" charset="0"/>
              </a:rPr>
              <a:t>=utf-8" </a:t>
            </a:r>
            <a:r>
              <a:rPr lang="sv-SE" sz="1100" b="1" dirty="0">
                <a:solidFill>
                  <a:schemeClr val="tx2"/>
                </a:solidFill>
                <a:latin typeface="Courier New" pitchFamily="49" charset="0"/>
                <a:cs typeface="Courier New" pitchFamily="49" charset="0"/>
              </a:rPr>
              <a:t>/&gt;</a:t>
            </a: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&lt;/</a:t>
            </a:r>
            <a:r>
              <a:rPr lang="sv-SE" sz="1100" b="1" dirty="0" err="1">
                <a:solidFill>
                  <a:schemeClr val="tx2"/>
                </a:solidFill>
                <a:latin typeface="Courier New" pitchFamily="49" charset="0"/>
                <a:cs typeface="Courier New" pitchFamily="49" charset="0"/>
              </a:rPr>
              <a:t>head</a:t>
            </a:r>
            <a:r>
              <a:rPr lang="sv-SE" sz="1100" b="1" dirty="0">
                <a:solidFill>
                  <a:schemeClr val="tx2"/>
                </a:solidFill>
                <a:latin typeface="Courier New" pitchFamily="49" charset="0"/>
                <a:cs typeface="Courier New" pitchFamily="49" charset="0"/>
              </a:rPr>
              <a:t>&gt;</a:t>
            </a: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&lt;</a:t>
            </a:r>
            <a:r>
              <a:rPr lang="sv-SE" sz="1100" b="1" dirty="0" err="1">
                <a:solidFill>
                  <a:schemeClr val="tx2"/>
                </a:solidFill>
                <a:latin typeface="Courier New" pitchFamily="49" charset="0"/>
                <a:cs typeface="Courier New" pitchFamily="49" charset="0"/>
              </a:rPr>
              <a:t>body</a:t>
            </a:r>
            <a:r>
              <a:rPr lang="sv-SE" sz="1100" b="1" dirty="0">
                <a:solidFill>
                  <a:schemeClr val="tx2"/>
                </a:solidFill>
                <a:latin typeface="Courier New" pitchFamily="49" charset="0"/>
                <a:cs typeface="Courier New" pitchFamily="49" charset="0"/>
              </a:rPr>
              <a:t>&gt;</a:t>
            </a:r>
          </a:p>
          <a:p>
            <a:endParaRPr lang="sv-SE" sz="1100" b="1" dirty="0">
              <a:solidFill>
                <a:schemeClr val="tx2"/>
              </a:solidFill>
              <a:latin typeface="Courier New" pitchFamily="49" charset="0"/>
              <a:cs typeface="Courier New" pitchFamily="49" charset="0"/>
            </a:endParaRPr>
          </a:p>
          <a:p>
            <a:endParaRPr lang="sv-SE" sz="1100" b="1" dirty="0">
              <a:solidFill>
                <a:schemeClr val="tx2"/>
              </a:solidFill>
              <a:latin typeface="Courier New" pitchFamily="49" charset="0"/>
              <a:cs typeface="Courier New" pitchFamily="49" charset="0"/>
            </a:endParaRP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  </a:t>
            </a:r>
            <a:r>
              <a:rPr lang="sv-SE" sz="1100" b="1" dirty="0" smtClean="0">
                <a:solidFill>
                  <a:schemeClr val="tx2"/>
                </a:solidFill>
                <a:latin typeface="Courier New" pitchFamily="49" charset="0"/>
                <a:cs typeface="Courier New" pitchFamily="49" charset="0"/>
              </a:rPr>
              <a:t>&lt;/</a:t>
            </a:r>
            <a:r>
              <a:rPr lang="sv-SE" sz="1100" b="1" dirty="0" err="1">
                <a:solidFill>
                  <a:schemeClr val="tx2"/>
                </a:solidFill>
                <a:latin typeface="Courier New" pitchFamily="49" charset="0"/>
                <a:cs typeface="Courier New" pitchFamily="49" charset="0"/>
              </a:rPr>
              <a:t>body</a:t>
            </a:r>
            <a:r>
              <a:rPr lang="sv-SE" sz="1100" b="1" dirty="0">
                <a:solidFill>
                  <a:schemeClr val="tx2"/>
                </a:solidFill>
                <a:latin typeface="Courier New" pitchFamily="49" charset="0"/>
                <a:cs typeface="Courier New" pitchFamily="49" charset="0"/>
              </a:rPr>
              <a:t>&gt;</a:t>
            </a:r>
          </a:p>
          <a:p>
            <a:endParaRPr lang="sv-SE" sz="1100" b="1" dirty="0">
              <a:solidFill>
                <a:schemeClr val="tx2"/>
              </a:solidFill>
              <a:latin typeface="Courier New" pitchFamily="49" charset="0"/>
              <a:cs typeface="Courier New" pitchFamily="49" charset="0"/>
            </a:endParaRPr>
          </a:p>
          <a:p>
            <a:r>
              <a:rPr lang="sv-SE" sz="1100" b="1" dirty="0">
                <a:solidFill>
                  <a:schemeClr val="tx2"/>
                </a:solidFill>
                <a:latin typeface="Courier New" pitchFamily="49" charset="0"/>
                <a:cs typeface="Courier New" pitchFamily="49" charset="0"/>
              </a:rPr>
              <a:t>&lt;/html&gt;</a:t>
            </a:r>
          </a:p>
        </p:txBody>
      </p:sp>
    </p:spTree>
    <p:extLst>
      <p:ext uri="{BB962C8B-B14F-4D97-AF65-F5344CB8AC3E}">
        <p14:creationId xmlns:p14="http://schemas.microsoft.com/office/powerpoint/2010/main" val="13489603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Indentering</a:t>
            </a:r>
            <a:endParaRPr lang="sv-SE" dirty="0"/>
          </a:p>
        </p:txBody>
      </p:sp>
      <p:sp>
        <p:nvSpPr>
          <p:cNvPr id="5" name="Text Box 5"/>
          <p:cNvSpPr txBox="1">
            <a:spLocks noChangeArrowheads="1"/>
          </p:cNvSpPr>
          <p:nvPr/>
        </p:nvSpPr>
        <p:spPr bwMode="auto">
          <a:xfrm>
            <a:off x="1763688" y="1561356"/>
            <a:ext cx="5724644" cy="224676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r>
              <a:rPr lang="sv-SE" sz="2000" b="1" dirty="0">
                <a:solidFill>
                  <a:srgbClr val="0070C0"/>
                </a:solidFill>
                <a:latin typeface="Courier New" pitchFamily="49" charset="0"/>
              </a:rPr>
              <a:t>&lt;</a:t>
            </a:r>
            <a:r>
              <a:rPr lang="sv-SE" sz="2000" b="1" dirty="0" err="1">
                <a:solidFill>
                  <a:srgbClr val="0070C0"/>
                </a:solidFill>
                <a:latin typeface="Courier New" pitchFamily="49" charset="0"/>
              </a:rPr>
              <a:t>div</a:t>
            </a:r>
            <a:r>
              <a:rPr lang="sv-SE" sz="2000" b="1" dirty="0">
                <a:solidFill>
                  <a:srgbClr val="0070C0"/>
                </a:solidFill>
                <a:latin typeface="Courier New" pitchFamily="49" charset="0"/>
              </a:rPr>
              <a:t>&gt;</a:t>
            </a:r>
          </a:p>
          <a:p>
            <a:r>
              <a:rPr lang="sv-SE" sz="2000" b="1" dirty="0">
                <a:solidFill>
                  <a:schemeClr val="tx2"/>
                </a:solidFill>
                <a:latin typeface="Courier New" pitchFamily="49" charset="0"/>
              </a:rPr>
              <a:t>      </a:t>
            </a:r>
            <a:r>
              <a:rPr lang="sv-SE" sz="2000" b="1" dirty="0">
                <a:solidFill>
                  <a:srgbClr val="0070C0"/>
                </a:solidFill>
                <a:latin typeface="Courier New" pitchFamily="49" charset="0"/>
              </a:rPr>
              <a:t>&lt;</a:t>
            </a:r>
            <a:r>
              <a:rPr lang="sv-SE" sz="2000" b="1" dirty="0" err="1">
                <a:solidFill>
                  <a:srgbClr val="0070C0"/>
                </a:solidFill>
                <a:latin typeface="Courier New" pitchFamily="49" charset="0"/>
              </a:rPr>
              <a:t>img</a:t>
            </a:r>
            <a:r>
              <a:rPr lang="sv-SE" sz="2000" b="1" dirty="0">
                <a:solidFill>
                  <a:srgbClr val="0070C0"/>
                </a:solidFill>
                <a:latin typeface="Courier New" pitchFamily="49" charset="0"/>
              </a:rPr>
              <a:t> </a:t>
            </a:r>
            <a:r>
              <a:rPr lang="sv-SE" sz="2000" b="1" dirty="0" err="1">
                <a:solidFill>
                  <a:srgbClr val="FF0000"/>
                </a:solidFill>
                <a:latin typeface="Courier New" pitchFamily="49" charset="0"/>
              </a:rPr>
              <a:t>src</a:t>
            </a:r>
            <a:r>
              <a:rPr lang="sv-SE" sz="2000" b="1" dirty="0" err="1">
                <a:solidFill>
                  <a:schemeClr val="tx2"/>
                </a:solidFill>
                <a:latin typeface="Courier New" pitchFamily="49" charset="0"/>
              </a:rPr>
              <a:t>=”</a:t>
            </a:r>
            <a:r>
              <a:rPr lang="sv-SE" sz="2000" b="1" dirty="0" err="1">
                <a:solidFill>
                  <a:srgbClr val="7030A0"/>
                </a:solidFill>
                <a:latin typeface="Courier New" pitchFamily="49" charset="0"/>
              </a:rPr>
              <a:t>mypic.jpg</a:t>
            </a:r>
            <a:r>
              <a:rPr lang="sv-SE" sz="2000" b="1" dirty="0">
                <a:solidFill>
                  <a:schemeClr val="tx2"/>
                </a:solidFill>
                <a:latin typeface="Courier New" pitchFamily="49" charset="0"/>
              </a:rPr>
              <a:t>” </a:t>
            </a:r>
            <a:r>
              <a:rPr lang="sv-SE" sz="2000" b="1" dirty="0">
                <a:solidFill>
                  <a:srgbClr val="0070C0"/>
                </a:solidFill>
                <a:latin typeface="Courier New" pitchFamily="49" charset="0"/>
              </a:rPr>
              <a:t>/&gt;</a:t>
            </a:r>
            <a:r>
              <a:rPr lang="sv-SE" sz="2000" b="1" dirty="0">
                <a:solidFill>
                  <a:schemeClr val="tx2"/>
                </a:solidFill>
                <a:latin typeface="Courier New" pitchFamily="49" charset="0"/>
              </a:rPr>
              <a:t/>
            </a:r>
            <a:br>
              <a:rPr lang="sv-SE" sz="2000" b="1" dirty="0">
                <a:solidFill>
                  <a:schemeClr val="tx2"/>
                </a:solidFill>
                <a:latin typeface="Courier New" pitchFamily="49" charset="0"/>
              </a:rPr>
            </a:br>
            <a:r>
              <a:rPr lang="sv-SE" sz="2000" b="1" dirty="0">
                <a:solidFill>
                  <a:schemeClr val="tx2"/>
                </a:solidFill>
                <a:latin typeface="Courier New" pitchFamily="49" charset="0"/>
              </a:rPr>
              <a:t>      </a:t>
            </a:r>
            <a:r>
              <a:rPr lang="sv-SE" sz="2000" b="1" dirty="0">
                <a:solidFill>
                  <a:srgbClr val="0070C0"/>
                </a:solidFill>
                <a:latin typeface="Courier New" pitchFamily="49" charset="0"/>
              </a:rPr>
              <a:t>&lt;p&gt; </a:t>
            </a:r>
            <a:endParaRPr lang="sv-SE" sz="2000" b="1" dirty="0" smtClean="0">
              <a:solidFill>
                <a:srgbClr val="0070C0"/>
              </a:solidFill>
              <a:latin typeface="Courier New" pitchFamily="49" charset="0"/>
            </a:endParaRPr>
          </a:p>
          <a:p>
            <a:r>
              <a:rPr lang="sv-SE" sz="2000" b="1" dirty="0" smtClean="0">
                <a:solidFill>
                  <a:schemeClr val="tx2"/>
                </a:solidFill>
                <a:latin typeface="Courier New" pitchFamily="49" charset="0"/>
              </a:rPr>
              <a:t>	   this </a:t>
            </a:r>
            <a:r>
              <a:rPr lang="sv-SE" sz="2000" b="1" dirty="0">
                <a:solidFill>
                  <a:schemeClr val="tx2"/>
                </a:solidFill>
                <a:latin typeface="Courier New" pitchFamily="49" charset="0"/>
              </a:rPr>
              <a:t>is </a:t>
            </a:r>
            <a:r>
              <a:rPr lang="sv-SE" sz="2000" b="1" dirty="0" err="1">
                <a:solidFill>
                  <a:schemeClr val="tx2"/>
                </a:solidFill>
                <a:latin typeface="Courier New" pitchFamily="49" charset="0"/>
              </a:rPr>
              <a:t>some</a:t>
            </a:r>
            <a:r>
              <a:rPr lang="sv-SE" sz="2000" b="1" dirty="0">
                <a:solidFill>
                  <a:schemeClr val="tx2"/>
                </a:solidFill>
                <a:latin typeface="Courier New" pitchFamily="49" charset="0"/>
              </a:rPr>
              <a:t> </a:t>
            </a:r>
            <a:r>
              <a:rPr lang="sv-SE" sz="2000" b="1" dirty="0" smtClean="0">
                <a:solidFill>
                  <a:srgbClr val="0070C0"/>
                </a:solidFill>
                <a:latin typeface="Courier New" pitchFamily="49" charset="0"/>
              </a:rPr>
              <a:t>&lt;</a:t>
            </a:r>
            <a:r>
              <a:rPr lang="sv-SE" sz="2000" b="1" dirty="0" err="1">
                <a:solidFill>
                  <a:srgbClr val="0070C0"/>
                </a:solidFill>
                <a:latin typeface="Courier New" pitchFamily="49" charset="0"/>
              </a:rPr>
              <a:t>em&gt;</a:t>
            </a:r>
            <a:r>
              <a:rPr lang="sv-SE" sz="2000" b="1" dirty="0" err="1">
                <a:solidFill>
                  <a:schemeClr val="tx2"/>
                </a:solidFill>
                <a:latin typeface="Courier New" pitchFamily="49" charset="0"/>
              </a:rPr>
              <a:t>text</a:t>
            </a:r>
            <a:r>
              <a:rPr lang="sv-SE" sz="2000" b="1" dirty="0" err="1">
                <a:solidFill>
                  <a:srgbClr val="0070C0"/>
                </a:solidFill>
                <a:latin typeface="Courier New" pitchFamily="49" charset="0"/>
              </a:rPr>
              <a:t>&lt;/em</a:t>
            </a:r>
            <a:r>
              <a:rPr lang="sv-SE" sz="2000" b="1" dirty="0">
                <a:solidFill>
                  <a:srgbClr val="0070C0"/>
                </a:solidFill>
                <a:latin typeface="Courier New" pitchFamily="49" charset="0"/>
              </a:rPr>
              <a:t>&gt;</a:t>
            </a:r>
          </a:p>
          <a:p>
            <a:r>
              <a:rPr lang="sv-SE" sz="2000" b="1" dirty="0">
                <a:solidFill>
                  <a:schemeClr val="tx2"/>
                </a:solidFill>
                <a:latin typeface="Courier New" pitchFamily="49" charset="0"/>
              </a:rPr>
              <a:t>	</a:t>
            </a:r>
            <a:r>
              <a:rPr lang="sv-SE" sz="2000" b="1" dirty="0">
                <a:solidFill>
                  <a:srgbClr val="0070C0"/>
                </a:solidFill>
                <a:latin typeface="Courier New" pitchFamily="49" charset="0"/>
              </a:rPr>
              <a:t>&lt;/p&gt;</a:t>
            </a:r>
          </a:p>
          <a:p>
            <a:r>
              <a:rPr lang="sv-SE" sz="2000" b="1" dirty="0">
                <a:solidFill>
                  <a:schemeClr val="tx2"/>
                </a:solidFill>
                <a:latin typeface="Courier New" pitchFamily="49" charset="0"/>
              </a:rPr>
              <a:t>	</a:t>
            </a:r>
            <a:r>
              <a:rPr lang="sv-SE" sz="2000" b="1" dirty="0">
                <a:solidFill>
                  <a:srgbClr val="0070C0"/>
                </a:solidFill>
                <a:latin typeface="Courier New" pitchFamily="49" charset="0"/>
              </a:rPr>
              <a:t>&lt;p&gt;</a:t>
            </a:r>
            <a:r>
              <a:rPr lang="sv-SE" sz="2000" b="1" dirty="0" err="1">
                <a:solidFill>
                  <a:schemeClr val="tx2"/>
                </a:solidFill>
                <a:latin typeface="Courier New" pitchFamily="49" charset="0"/>
              </a:rPr>
              <a:t>to</a:t>
            </a:r>
            <a:r>
              <a:rPr lang="sv-SE" sz="2000" b="1" dirty="0">
                <a:solidFill>
                  <a:schemeClr val="tx2"/>
                </a:solidFill>
                <a:latin typeface="Courier New" pitchFamily="49" charset="0"/>
              </a:rPr>
              <a:t> show </a:t>
            </a:r>
            <a:r>
              <a:rPr lang="sv-SE" sz="2000" b="1" dirty="0" err="1">
                <a:solidFill>
                  <a:schemeClr val="tx2"/>
                </a:solidFill>
                <a:latin typeface="Courier New" pitchFamily="49" charset="0"/>
              </a:rPr>
              <a:t>structure</a:t>
            </a:r>
            <a:r>
              <a:rPr lang="sv-SE" sz="2000" b="1" dirty="0">
                <a:solidFill>
                  <a:srgbClr val="0070C0"/>
                </a:solidFill>
                <a:latin typeface="Courier New" pitchFamily="49" charset="0"/>
              </a:rPr>
              <a:t>&lt;/p&gt;</a:t>
            </a:r>
            <a:r>
              <a:rPr lang="sv-SE" sz="2000" b="1" dirty="0">
                <a:solidFill>
                  <a:schemeClr val="tx2"/>
                </a:solidFill>
                <a:latin typeface="Courier New" pitchFamily="49" charset="0"/>
              </a:rPr>
              <a:t/>
            </a:r>
            <a:br>
              <a:rPr lang="sv-SE" sz="2000" b="1" dirty="0">
                <a:solidFill>
                  <a:schemeClr val="tx2"/>
                </a:solidFill>
                <a:latin typeface="Courier New" pitchFamily="49" charset="0"/>
              </a:rPr>
            </a:br>
            <a:r>
              <a:rPr lang="sv-SE" sz="2000" b="1" dirty="0">
                <a:solidFill>
                  <a:srgbClr val="0070C0"/>
                </a:solidFill>
                <a:latin typeface="Courier New" pitchFamily="49" charset="0"/>
              </a:rPr>
              <a:t>&lt;/div</a:t>
            </a:r>
            <a:r>
              <a:rPr lang="sv-SE" sz="2000" b="1" dirty="0" smtClean="0">
                <a:solidFill>
                  <a:srgbClr val="0070C0"/>
                </a:solidFill>
                <a:latin typeface="Courier New" pitchFamily="49" charset="0"/>
              </a:rPr>
              <a:t>&gt;</a:t>
            </a:r>
            <a:endParaRPr lang="sv-SE" sz="2000" dirty="0">
              <a:solidFill>
                <a:schemeClr val="tx2"/>
              </a:solidFill>
              <a:latin typeface="Courier New" pitchFamily="49" charset="0"/>
            </a:endParaRPr>
          </a:p>
        </p:txBody>
      </p:sp>
      <p:sp>
        <p:nvSpPr>
          <p:cNvPr id="9" name="Text Box 9"/>
          <p:cNvSpPr txBox="1">
            <a:spLocks noChangeArrowheads="1"/>
          </p:cNvSpPr>
          <p:nvPr/>
        </p:nvSpPr>
        <p:spPr bwMode="auto">
          <a:xfrm>
            <a:off x="839308" y="4225652"/>
            <a:ext cx="7693132" cy="369332"/>
          </a:xfrm>
          <a:prstGeom prst="rect">
            <a:avLst/>
          </a:prstGeom>
          <a:noFill/>
          <a:ln w="9525" algn="ctr">
            <a:noFill/>
            <a:miter lim="800000"/>
            <a:headEnd/>
            <a:tailEnd/>
          </a:ln>
        </p:spPr>
        <p:txBody>
          <a:bodyPr wrap="none">
            <a:spAutoFit/>
          </a:bodyPr>
          <a:lstStyle/>
          <a:p>
            <a:r>
              <a:rPr lang="sv-SE" dirty="0" smtClean="0">
                <a:latin typeface="Minya Nouvelle" charset="0"/>
              </a:rPr>
              <a:t>Det </a:t>
            </a:r>
            <a:r>
              <a:rPr lang="sv-SE" dirty="0">
                <a:latin typeface="Minya Nouvelle" charset="0"/>
              </a:rPr>
              <a:t>är alltid en god idé att </a:t>
            </a:r>
            <a:r>
              <a:rPr lang="sv-SE" b="1" dirty="0" err="1">
                <a:latin typeface="Minya Nouvelle" charset="0"/>
              </a:rPr>
              <a:t>indentera</a:t>
            </a:r>
            <a:r>
              <a:rPr lang="sv-SE" dirty="0">
                <a:latin typeface="Minya Nouvelle" charset="0"/>
              </a:rPr>
              <a:t> sin kod så att den är lätt att läsa.</a:t>
            </a:r>
          </a:p>
        </p:txBody>
      </p:sp>
      <p:cxnSp>
        <p:nvCxnSpPr>
          <p:cNvPr id="11" name="Straight Arrow Connector 10"/>
          <p:cNvCxnSpPr/>
          <p:nvPr/>
        </p:nvCxnSpPr>
        <p:spPr>
          <a:xfrm>
            <a:off x="2123728" y="206392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23728" y="2378654"/>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37076" y="268530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99792" y="269865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50424" y="300003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162366" y="328806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1101285" y="1313765"/>
            <a:ext cx="1047889" cy="288104"/>
          </a:xfrm>
          <a:custGeom>
            <a:avLst/>
            <a:gdLst>
              <a:gd name="connsiteX0" fmla="*/ 0 w 1047889"/>
              <a:gd name="connsiteY0" fmla="*/ 208010 h 288104"/>
              <a:gd name="connsiteX1" fmla="*/ 600700 w 1047889"/>
              <a:gd name="connsiteY1" fmla="*/ 1102 h 288104"/>
              <a:gd name="connsiteX2" fmla="*/ 1047889 w 1047889"/>
              <a:gd name="connsiteY2" fmla="*/ 288104 h 288104"/>
            </a:gdLst>
            <a:ahLst/>
            <a:cxnLst>
              <a:cxn ang="0">
                <a:pos x="connsiteX0" y="connsiteY0"/>
              </a:cxn>
              <a:cxn ang="0">
                <a:pos x="connsiteX1" y="connsiteY1"/>
              </a:cxn>
              <a:cxn ang="0">
                <a:pos x="connsiteX2" y="connsiteY2"/>
              </a:cxn>
            </a:cxnLst>
            <a:rect l="l" t="t" r="r" b="b"/>
            <a:pathLst>
              <a:path w="1047889" h="288104">
                <a:moveTo>
                  <a:pt x="0" y="208010"/>
                </a:moveTo>
                <a:cubicBezTo>
                  <a:pt x="213026" y="97881"/>
                  <a:pt x="426052" y="-12247"/>
                  <a:pt x="600700" y="1102"/>
                </a:cubicBezTo>
                <a:cubicBezTo>
                  <a:pt x="775348" y="14451"/>
                  <a:pt x="911618" y="151277"/>
                  <a:pt x="1047889" y="288104"/>
                </a:cubicBezTo>
              </a:path>
            </a:pathLst>
          </a:cu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Freeform 17"/>
          <p:cNvSpPr/>
          <p:nvPr/>
        </p:nvSpPr>
        <p:spPr>
          <a:xfrm>
            <a:off x="6467545" y="2856666"/>
            <a:ext cx="1452684" cy="273658"/>
          </a:xfrm>
          <a:custGeom>
            <a:avLst/>
            <a:gdLst>
              <a:gd name="connsiteX0" fmla="*/ 1448356 w 1452684"/>
              <a:gd name="connsiteY0" fmla="*/ 0 h 273658"/>
              <a:gd name="connsiteX1" fmla="*/ 1228099 w 1452684"/>
              <a:gd name="connsiteY1" fmla="*/ 273652 h 273658"/>
              <a:gd name="connsiteX2" fmla="*/ 0 w 1452684"/>
              <a:gd name="connsiteY2" fmla="*/ 6674 h 273658"/>
            </a:gdLst>
            <a:ahLst/>
            <a:cxnLst>
              <a:cxn ang="0">
                <a:pos x="connsiteX0" y="connsiteY0"/>
              </a:cxn>
              <a:cxn ang="0">
                <a:pos x="connsiteX1" y="connsiteY1"/>
              </a:cxn>
              <a:cxn ang="0">
                <a:pos x="connsiteX2" y="connsiteY2"/>
              </a:cxn>
            </a:cxnLst>
            <a:rect l="l" t="t" r="r" b="b"/>
            <a:pathLst>
              <a:path w="1452684" h="273658">
                <a:moveTo>
                  <a:pt x="1448356" y="0"/>
                </a:moveTo>
                <a:cubicBezTo>
                  <a:pt x="1458924" y="136270"/>
                  <a:pt x="1469492" y="272540"/>
                  <a:pt x="1228099" y="273652"/>
                </a:cubicBezTo>
                <a:cubicBezTo>
                  <a:pt x="986706" y="274764"/>
                  <a:pt x="493353" y="140719"/>
                  <a:pt x="0" y="6674"/>
                </a:cubicBezTo>
              </a:path>
            </a:pathLst>
          </a:cu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0070C0"/>
              </a:solidFill>
            </a:endParaRPr>
          </a:p>
        </p:txBody>
      </p:sp>
      <p:sp>
        <p:nvSpPr>
          <p:cNvPr id="19" name="TextBox 18"/>
          <p:cNvSpPr txBox="1"/>
          <p:nvPr/>
        </p:nvSpPr>
        <p:spPr>
          <a:xfrm>
            <a:off x="709099" y="1480056"/>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0" name="TextBox 19"/>
          <p:cNvSpPr txBox="1"/>
          <p:nvPr/>
        </p:nvSpPr>
        <p:spPr>
          <a:xfrm>
            <a:off x="7668343" y="2513984"/>
            <a:ext cx="816249" cy="369332"/>
          </a:xfrm>
          <a:prstGeom prst="rect">
            <a:avLst/>
          </a:prstGeom>
          <a:noFill/>
        </p:spPr>
        <p:txBody>
          <a:bodyPr wrap="none" rtlCol="0">
            <a:spAutoFit/>
          </a:bodyPr>
          <a:lstStyle/>
          <a:p>
            <a:r>
              <a:rPr lang="sv-SE" dirty="0" err="1" smtClean="0">
                <a:solidFill>
                  <a:srgbClr val="0070C0"/>
                </a:solidFill>
                <a:latin typeface="Minya Nouvelle" pitchFamily="2" charset="0"/>
              </a:rPr>
              <a:t>inline</a:t>
            </a:r>
            <a:endParaRPr lang="sv-SE" dirty="0" smtClean="0">
              <a:solidFill>
                <a:srgbClr val="0070C0"/>
              </a:solidFill>
              <a:latin typeface="Minya Nouvelle" pitchFamily="2" charset="0"/>
            </a:endParaRPr>
          </a:p>
        </p:txBody>
      </p:sp>
    </p:spTree>
    <p:extLst>
      <p:ext uri="{BB962C8B-B14F-4D97-AF65-F5344CB8AC3E}">
        <p14:creationId xmlns:p14="http://schemas.microsoft.com/office/powerpoint/2010/main" val="22014130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417340"/>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28" name="Rectangle 27"/>
          <p:cNvSpPr/>
          <p:nvPr/>
        </p:nvSpPr>
        <p:spPr>
          <a:xfrm>
            <a:off x="7026946" y="1439338"/>
            <a:ext cx="576064" cy="14204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8" name="Rectangle 7"/>
          <p:cNvSpPr/>
          <p:nvPr/>
        </p:nvSpPr>
        <p:spPr>
          <a:xfrm>
            <a:off x="3393176" y="1712408"/>
            <a:ext cx="125083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30" name="TextBox 29"/>
          <p:cNvSpPr txBox="1"/>
          <p:nvPr/>
        </p:nvSpPr>
        <p:spPr>
          <a:xfrm>
            <a:off x="572922" y="1370297"/>
            <a:ext cx="7776864" cy="900246"/>
          </a:xfrm>
          <a:prstGeom prst="rect">
            <a:avLst/>
          </a:prstGeom>
          <a:noFill/>
        </p:spPr>
        <p:txBody>
          <a:bodyPr wrap="square" rtlCol="0">
            <a:spAutoFit/>
          </a:bodyPr>
          <a:lstStyle/>
          <a:p>
            <a:r>
              <a:rPr lang="sv-SE" sz="1050" dirty="0" err="1">
                <a:latin typeface="Verdana" pitchFamily="34" charset="0"/>
                <a:ea typeface="Verdana" pitchFamily="34" charset="0"/>
                <a:cs typeface="Verdana" pitchFamily="34" charset="0"/>
              </a:rPr>
              <a:t>Lorem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ipsum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dolor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elit. In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auctor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i="1"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condimentum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Donec</a:t>
            </a:r>
            <a:r>
              <a:rPr lang="sv-SE" sz="1050" dirty="0">
                <a:latin typeface="Verdana" pitchFamily="34" charset="0"/>
                <a:ea typeface="Verdana" pitchFamily="34" charset="0"/>
                <a:cs typeface="Verdana" pitchFamily="34" charset="0"/>
              </a:rPr>
              <a:t> ut </a:t>
            </a:r>
            <a:r>
              <a:rPr lang="sv-SE" sz="1050" dirty="0" err="1">
                <a:latin typeface="Verdana" pitchFamily="34" charset="0"/>
                <a:ea typeface="Verdana" pitchFamily="34" charset="0"/>
                <a:cs typeface="Verdana" pitchFamily="34" charset="0"/>
              </a:rPr>
              <a:t>nisi</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a vitae </a:t>
            </a:r>
            <a:r>
              <a:rPr lang="sv-SE" sz="1050" dirty="0" err="1">
                <a:latin typeface="Verdana" pitchFamily="34" charset="0"/>
                <a:ea typeface="Verdana" pitchFamily="34" charset="0"/>
                <a:cs typeface="Verdana" pitchFamily="34" charset="0"/>
              </a:rPr>
              <a:t>velit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mauris</a:t>
            </a:r>
            <a:r>
              <a:rPr lang="sv-SE" sz="1050" dirty="0">
                <a:latin typeface="Verdana" pitchFamily="34" charset="0"/>
                <a:ea typeface="Verdana" pitchFamily="34" charset="0"/>
                <a:cs typeface="Verdana" pitchFamily="34" charset="0"/>
              </a:rPr>
              <a:t> est, </a:t>
            </a:r>
            <a:r>
              <a:rPr lang="sv-SE" sz="1050" dirty="0" err="1">
                <a:latin typeface="Verdana" pitchFamily="34" charset="0"/>
                <a:ea typeface="Verdana" pitchFamily="34" charset="0"/>
                <a:cs typeface="Verdana" pitchFamily="34" charset="0"/>
              </a:rPr>
              <a:t>blandit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mollis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quis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Ut at ante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nisl</a:t>
            </a:r>
            <a:r>
              <a:rPr lang="sv-SE" sz="1050"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volutpat</a:t>
            </a:r>
            <a:r>
              <a:rPr lang="sv-SE" sz="1050" b="1"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cursus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Praesent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a:latin typeface="Verdana" pitchFamily="34" charset="0"/>
                <a:ea typeface="Verdana" pitchFamily="34" charset="0"/>
                <a:cs typeface="Verdana" pitchFamily="34" charset="0"/>
              </a:rPr>
              <a:t>orci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fringilla</a:t>
            </a:r>
            <a:r>
              <a:rPr lang="sv-SE" sz="1050" dirty="0">
                <a:latin typeface="Verdana" pitchFamily="34" charset="0"/>
                <a:ea typeface="Verdana" pitchFamily="34" charset="0"/>
                <a:cs typeface="Verdana" pitchFamily="34" charset="0"/>
              </a:rPr>
              <a:t> porta </a:t>
            </a:r>
            <a:r>
              <a:rPr lang="sv-SE" sz="1050" dirty="0" err="1">
                <a:latin typeface="Verdana" pitchFamily="34" charset="0"/>
                <a:ea typeface="Verdana" pitchFamily="34" charset="0"/>
                <a:cs typeface="Verdana" pitchFamily="34" charset="0"/>
              </a:rPr>
              <a:t>augue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hendrerit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Proin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interdum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smtClean="0">
                <a:latin typeface="Verdana" pitchFamily="34" charset="0"/>
                <a:ea typeface="Verdana" pitchFamily="34" charset="0"/>
                <a:cs typeface="Verdana" pitchFamily="34" charset="0"/>
              </a:rPr>
              <a:t>semper</a:t>
            </a:r>
            <a:r>
              <a:rPr lang="sv-SE" sz="1050" dirty="0" smtClean="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purus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metus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dapibus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nibh</a:t>
            </a:r>
            <a:r>
              <a:rPr lang="sv-SE" sz="1050" dirty="0">
                <a:latin typeface="Verdana" pitchFamily="34" charset="0"/>
                <a:ea typeface="Verdana" pitchFamily="34" charset="0"/>
                <a:cs typeface="Verdana" pitchFamily="34" charset="0"/>
              </a:rPr>
              <a:t>, vitae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accumsan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smtClean="0">
                <a:latin typeface="Verdana" pitchFamily="34" charset="0"/>
                <a:ea typeface="Verdana" pitchFamily="34" charset="0"/>
                <a:cs typeface="Verdana" pitchFamily="34" charset="0"/>
              </a:rPr>
              <a:t>risus</a:t>
            </a:r>
            <a:r>
              <a:rPr lang="sv-SE" sz="1050" dirty="0" smtClean="0">
                <a:latin typeface="Verdana" pitchFamily="34" charset="0"/>
                <a:ea typeface="Verdana" pitchFamily="34" charset="0"/>
                <a:cs typeface="Verdana" pitchFamily="34" charset="0"/>
              </a:rPr>
              <a:t>.</a:t>
            </a:r>
          </a:p>
        </p:txBody>
      </p:sp>
      <p:sp>
        <p:nvSpPr>
          <p:cNvPr id="2" name="Title 1"/>
          <p:cNvSpPr>
            <a:spLocks noGrp="1"/>
          </p:cNvSpPr>
          <p:nvPr>
            <p:ph type="ctrTitle"/>
          </p:nvPr>
        </p:nvSpPr>
        <p:spPr/>
        <p:txBody>
          <a:bodyPr/>
          <a:lstStyle/>
          <a:p>
            <a:r>
              <a:rPr lang="sv-SE" dirty="0" err="1" smtClean="0"/>
              <a:t>Inline</a:t>
            </a:r>
            <a:r>
              <a:rPr lang="sv-SE" dirty="0" smtClean="0"/>
              <a:t>-/blockelement</a:t>
            </a:r>
            <a:endParaRPr lang="sv-SE" dirty="0"/>
          </a:p>
        </p:txBody>
      </p:sp>
      <p:sp>
        <p:nvSpPr>
          <p:cNvPr id="5" name="Rectangle 4"/>
          <p:cNvSpPr/>
          <p:nvPr/>
        </p:nvSpPr>
        <p:spPr>
          <a:xfrm>
            <a:off x="611560" y="2281436"/>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6" name="Rectangle 5"/>
          <p:cNvSpPr/>
          <p:nvPr/>
        </p:nvSpPr>
        <p:spPr>
          <a:xfrm>
            <a:off x="611560" y="3145532"/>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7" name="Rectangle 6"/>
          <p:cNvSpPr/>
          <p:nvPr/>
        </p:nvSpPr>
        <p:spPr>
          <a:xfrm>
            <a:off x="611560" y="4009628"/>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26" name="Rectangle 25"/>
          <p:cNvSpPr/>
          <p:nvPr/>
        </p:nvSpPr>
        <p:spPr>
          <a:xfrm>
            <a:off x="6228184" y="2423195"/>
            <a:ext cx="172819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27" name="Rectangle 26"/>
          <p:cNvSpPr/>
          <p:nvPr/>
        </p:nvSpPr>
        <p:spPr>
          <a:xfrm>
            <a:off x="827584" y="3646831"/>
            <a:ext cx="3096344"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29" name="Rectangle 28"/>
          <p:cNvSpPr/>
          <p:nvPr/>
        </p:nvSpPr>
        <p:spPr>
          <a:xfrm>
            <a:off x="7236295" y="4459678"/>
            <a:ext cx="984997"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33" name="TextBox 32"/>
          <p:cNvSpPr txBox="1"/>
          <p:nvPr/>
        </p:nvSpPr>
        <p:spPr>
          <a:xfrm>
            <a:off x="7728793" y="562617"/>
            <a:ext cx="816249" cy="369332"/>
          </a:xfrm>
          <a:prstGeom prst="rect">
            <a:avLst/>
          </a:prstGeom>
          <a:noFill/>
        </p:spPr>
        <p:txBody>
          <a:bodyPr wrap="none" rtlCol="0">
            <a:spAutoFit/>
          </a:bodyPr>
          <a:lstStyle/>
          <a:p>
            <a:r>
              <a:rPr lang="sv-SE" dirty="0" err="1" smtClean="0">
                <a:solidFill>
                  <a:srgbClr val="0070C0"/>
                </a:solidFill>
                <a:latin typeface="Minya Nouvelle" pitchFamily="2" charset="0"/>
              </a:rPr>
              <a:t>inline</a:t>
            </a:r>
            <a:endParaRPr lang="sv-SE" dirty="0" smtClean="0">
              <a:solidFill>
                <a:srgbClr val="0070C0"/>
              </a:solidFill>
              <a:latin typeface="Minya Nouvelle" pitchFamily="2" charset="0"/>
            </a:endParaRPr>
          </a:p>
        </p:txBody>
      </p:sp>
      <p:sp>
        <p:nvSpPr>
          <p:cNvPr id="34" name="Freeform 33"/>
          <p:cNvSpPr/>
          <p:nvPr/>
        </p:nvSpPr>
        <p:spPr>
          <a:xfrm>
            <a:off x="7628899" y="854330"/>
            <a:ext cx="589951" cy="667445"/>
          </a:xfrm>
          <a:custGeom>
            <a:avLst/>
            <a:gdLst>
              <a:gd name="connsiteX0" fmla="*/ 460537 w 589951"/>
              <a:gd name="connsiteY0" fmla="*/ 0 h 667445"/>
              <a:gd name="connsiteX1" fmla="*/ 560654 w 589951"/>
              <a:gd name="connsiteY1" fmla="*/ 340397 h 667445"/>
              <a:gd name="connsiteX2" fmla="*/ 0 w 589951"/>
              <a:gd name="connsiteY2" fmla="*/ 667445 h 667445"/>
            </a:gdLst>
            <a:ahLst/>
            <a:cxnLst>
              <a:cxn ang="0">
                <a:pos x="connsiteX0" y="connsiteY0"/>
              </a:cxn>
              <a:cxn ang="0">
                <a:pos x="connsiteX1" y="connsiteY1"/>
              </a:cxn>
              <a:cxn ang="0">
                <a:pos x="connsiteX2" y="connsiteY2"/>
              </a:cxn>
            </a:cxnLst>
            <a:rect l="l" t="t" r="r" b="b"/>
            <a:pathLst>
              <a:path w="589951" h="667445">
                <a:moveTo>
                  <a:pt x="460537" y="0"/>
                </a:moveTo>
                <a:cubicBezTo>
                  <a:pt x="548973" y="114578"/>
                  <a:pt x="637410" y="229156"/>
                  <a:pt x="560654" y="340397"/>
                </a:cubicBezTo>
                <a:cubicBezTo>
                  <a:pt x="483898" y="451638"/>
                  <a:pt x="241949" y="559541"/>
                  <a:pt x="0" y="667445"/>
                </a:cubicBezTo>
              </a:path>
            </a:pathLst>
          </a:cu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5" name="Freeform 34"/>
          <p:cNvSpPr/>
          <p:nvPr/>
        </p:nvSpPr>
        <p:spPr>
          <a:xfrm rot="1071898">
            <a:off x="774504" y="903288"/>
            <a:ext cx="1047889" cy="288104"/>
          </a:xfrm>
          <a:custGeom>
            <a:avLst/>
            <a:gdLst>
              <a:gd name="connsiteX0" fmla="*/ 0 w 1047889"/>
              <a:gd name="connsiteY0" fmla="*/ 208010 h 288104"/>
              <a:gd name="connsiteX1" fmla="*/ 600700 w 1047889"/>
              <a:gd name="connsiteY1" fmla="*/ 1102 h 288104"/>
              <a:gd name="connsiteX2" fmla="*/ 1047889 w 1047889"/>
              <a:gd name="connsiteY2" fmla="*/ 288104 h 288104"/>
            </a:gdLst>
            <a:ahLst/>
            <a:cxnLst>
              <a:cxn ang="0">
                <a:pos x="connsiteX0" y="connsiteY0"/>
              </a:cxn>
              <a:cxn ang="0">
                <a:pos x="connsiteX1" y="connsiteY1"/>
              </a:cxn>
              <a:cxn ang="0">
                <a:pos x="connsiteX2" y="connsiteY2"/>
              </a:cxn>
            </a:cxnLst>
            <a:rect l="l" t="t" r="r" b="b"/>
            <a:pathLst>
              <a:path w="1047889" h="288104">
                <a:moveTo>
                  <a:pt x="0" y="208010"/>
                </a:moveTo>
                <a:cubicBezTo>
                  <a:pt x="213026" y="97881"/>
                  <a:pt x="426052" y="-12247"/>
                  <a:pt x="600700" y="1102"/>
                </a:cubicBezTo>
                <a:cubicBezTo>
                  <a:pt x="775348" y="14451"/>
                  <a:pt x="911618" y="151277"/>
                  <a:pt x="1047889" y="288104"/>
                </a:cubicBezTo>
              </a:path>
            </a:pathLst>
          </a:cu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6" name="TextBox 35"/>
          <p:cNvSpPr txBox="1"/>
          <p:nvPr/>
        </p:nvSpPr>
        <p:spPr>
          <a:xfrm>
            <a:off x="372296" y="571326"/>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3" name="TextBox 2"/>
          <p:cNvSpPr txBox="1"/>
          <p:nvPr/>
        </p:nvSpPr>
        <p:spPr>
          <a:xfrm>
            <a:off x="126391" y="5233764"/>
            <a:ext cx="8010526" cy="338554"/>
          </a:xfrm>
          <a:prstGeom prst="rect">
            <a:avLst/>
          </a:prstGeom>
          <a:noFill/>
        </p:spPr>
        <p:txBody>
          <a:bodyPr wrap="none" rtlCol="0">
            <a:spAutoFit/>
          </a:bodyPr>
          <a:lstStyle/>
          <a:p>
            <a:r>
              <a:rPr lang="sv-SE" sz="1600" dirty="0" smtClean="0">
                <a:latin typeface="Minya Nouvelle" pitchFamily="2" charset="0"/>
              </a:rPr>
              <a:t>I HTML5 har man en annan modell än block och </a:t>
            </a:r>
            <a:r>
              <a:rPr lang="sv-SE" sz="1600" dirty="0" err="1" smtClean="0">
                <a:latin typeface="Minya Nouvelle" pitchFamily="2" charset="0"/>
              </a:rPr>
              <a:t>inline</a:t>
            </a:r>
            <a:r>
              <a:rPr lang="sv-SE" sz="1600" dirty="0" smtClean="0">
                <a:latin typeface="Minya Nouvelle" pitchFamily="2" charset="0"/>
              </a:rPr>
              <a:t>, men denna sparar vi lite...</a:t>
            </a:r>
          </a:p>
        </p:txBody>
      </p:sp>
    </p:spTree>
    <p:extLst>
      <p:ext uri="{BB962C8B-B14F-4D97-AF65-F5344CB8AC3E}">
        <p14:creationId xmlns:p14="http://schemas.microsoft.com/office/powerpoint/2010/main" val="15776938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1883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720" y="1489348"/>
            <a:ext cx="4608512" cy="857230"/>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err="1" smtClean="0"/>
              <a:t>Toppdel</a:t>
            </a:r>
            <a:endParaRPr lang="sv-SE"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838" y="1479275"/>
            <a:ext cx="4627394" cy="70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220" y="2177656"/>
            <a:ext cx="4618012" cy="1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7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fade">
                                      <p:cBhvr>
                                        <p:cTn id="12"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720" y="1489348"/>
            <a:ext cx="4608512" cy="857230"/>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Huvud</a:t>
            </a:r>
            <a:endParaRPr lang="sv-SE"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838" y="1473285"/>
            <a:ext cx="4627394" cy="70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220" y="2177656"/>
            <a:ext cx="4618012" cy="1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22858" y="2346578"/>
            <a:ext cx="1137374" cy="3045153"/>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dirty="0" smtClean="0"/>
              <a:t>Navigation</a:t>
            </a:r>
            <a:endParaRPr lang="sv-SE" sz="1600" dirty="0"/>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858" y="2346233"/>
            <a:ext cx="1137374" cy="303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2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720" y="1489348"/>
            <a:ext cx="4608512" cy="857230"/>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Huvud</a:t>
            </a:r>
            <a:endParaRPr lang="sv-SE"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838" y="1473285"/>
            <a:ext cx="4627394" cy="70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220" y="2177656"/>
            <a:ext cx="4618012" cy="1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22858" y="2346578"/>
            <a:ext cx="1137374" cy="3045153"/>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dirty="0" smtClean="0"/>
              <a:t>Navigation</a:t>
            </a:r>
            <a:endParaRPr lang="sv-SE" sz="1600" dirty="0"/>
          </a:p>
        </p:txBody>
      </p:sp>
      <p:sp>
        <p:nvSpPr>
          <p:cNvPr id="5" name="Rectangle 4"/>
          <p:cNvSpPr/>
          <p:nvPr/>
        </p:nvSpPr>
        <p:spPr>
          <a:xfrm>
            <a:off x="2032838" y="2346578"/>
            <a:ext cx="3490020" cy="3038552"/>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Innehåll</a:t>
            </a:r>
            <a:endParaRPr lang="sv-SE" dirty="0"/>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858" y="2346233"/>
            <a:ext cx="1137374" cy="303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012434" y="2346578"/>
            <a:ext cx="3510424" cy="1528780"/>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3" name="Rectangle 12"/>
          <p:cNvSpPr/>
          <p:nvPr/>
        </p:nvSpPr>
        <p:spPr>
          <a:xfrm>
            <a:off x="2012434" y="3875358"/>
            <a:ext cx="3510424" cy="1358406"/>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4" name="Rectangle 13"/>
          <p:cNvSpPr/>
          <p:nvPr/>
        </p:nvSpPr>
        <p:spPr>
          <a:xfrm>
            <a:off x="2012434" y="5233764"/>
            <a:ext cx="3510424" cy="151366"/>
          </a:xfrm>
          <a:prstGeom prst="rect">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5" name="Rectangle 14"/>
          <p:cNvSpPr/>
          <p:nvPr/>
        </p:nvSpPr>
        <p:spPr>
          <a:xfrm>
            <a:off x="2042220" y="4081636"/>
            <a:ext cx="1161628" cy="1152128"/>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6" name="Rectangle 15"/>
          <p:cNvSpPr/>
          <p:nvPr/>
        </p:nvSpPr>
        <p:spPr>
          <a:xfrm>
            <a:off x="3203848" y="4081636"/>
            <a:ext cx="1142687" cy="1152128"/>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7" name="Rectangle 16"/>
          <p:cNvSpPr/>
          <p:nvPr/>
        </p:nvSpPr>
        <p:spPr>
          <a:xfrm>
            <a:off x="4355976" y="4081636"/>
            <a:ext cx="1166882" cy="1152128"/>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Tree>
    <p:extLst>
      <p:ext uri="{BB962C8B-B14F-4D97-AF65-F5344CB8AC3E}">
        <p14:creationId xmlns:p14="http://schemas.microsoft.com/office/powerpoint/2010/main" val="135391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720" y="1489348"/>
            <a:ext cx="4608512" cy="857230"/>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Huvud</a:t>
            </a:r>
            <a:endParaRPr lang="sv-SE"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838" y="1473285"/>
            <a:ext cx="4627394" cy="70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220" y="2177656"/>
            <a:ext cx="4618012" cy="1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22858" y="2346578"/>
            <a:ext cx="1137374" cy="3045153"/>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dirty="0" smtClean="0"/>
              <a:t>Navigation</a:t>
            </a:r>
            <a:endParaRPr lang="sv-SE" sz="1600" dirty="0"/>
          </a:p>
        </p:txBody>
      </p:sp>
      <p:sp>
        <p:nvSpPr>
          <p:cNvPr id="5" name="Rectangle 4"/>
          <p:cNvSpPr/>
          <p:nvPr/>
        </p:nvSpPr>
        <p:spPr>
          <a:xfrm>
            <a:off x="2032838" y="2346578"/>
            <a:ext cx="3490020" cy="3038552"/>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Innehåll</a:t>
            </a:r>
            <a:endParaRPr lang="sv-SE" dirty="0"/>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2434" y="2346233"/>
            <a:ext cx="3510424" cy="305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858" y="2346233"/>
            <a:ext cx="1137374" cy="303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83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29034" y="1448357"/>
            <a:ext cx="4632070" cy="905088"/>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Huvud</a:t>
            </a:r>
            <a:endParaRPr lang="sv-SE" dirty="0"/>
          </a:p>
        </p:txBody>
      </p:sp>
      <p:sp>
        <p:nvSpPr>
          <p:cNvPr id="4" name="Rectangle 3"/>
          <p:cNvSpPr/>
          <p:nvPr/>
        </p:nvSpPr>
        <p:spPr>
          <a:xfrm>
            <a:off x="5522858" y="2346578"/>
            <a:ext cx="1137374" cy="3045153"/>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dirty="0" smtClean="0"/>
              <a:t>Navigation</a:t>
            </a:r>
            <a:endParaRPr lang="sv-SE" sz="1600" dirty="0"/>
          </a:p>
        </p:txBody>
      </p:sp>
      <p:sp>
        <p:nvSpPr>
          <p:cNvPr id="5" name="Rectangle 4"/>
          <p:cNvSpPr/>
          <p:nvPr/>
        </p:nvSpPr>
        <p:spPr>
          <a:xfrm>
            <a:off x="2032838" y="2346578"/>
            <a:ext cx="3490020" cy="3038552"/>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Innehåll</a:t>
            </a:r>
            <a:endParaRPr lang="sv-SE" dirty="0"/>
          </a:p>
        </p:txBody>
      </p:sp>
      <p:sp>
        <p:nvSpPr>
          <p:cNvPr id="11" name="Rectangle 10"/>
          <p:cNvSpPr/>
          <p:nvPr/>
        </p:nvSpPr>
        <p:spPr>
          <a:xfrm>
            <a:off x="2032838" y="2346578"/>
            <a:ext cx="3490020" cy="3038552"/>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Innehåll</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endParaRPr lang="sv-SE" dirty="0"/>
          </a:p>
        </p:txBody>
      </p:sp>
      <p:sp>
        <p:nvSpPr>
          <p:cNvPr id="12" name="Rectangle 11"/>
          <p:cNvSpPr/>
          <p:nvPr/>
        </p:nvSpPr>
        <p:spPr>
          <a:xfrm>
            <a:off x="2078416" y="2395046"/>
            <a:ext cx="3399130" cy="1398558"/>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5" name="Rectangle 14"/>
          <p:cNvSpPr/>
          <p:nvPr/>
        </p:nvSpPr>
        <p:spPr>
          <a:xfrm>
            <a:off x="2141518" y="4009628"/>
            <a:ext cx="1089026" cy="1080120"/>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
        <p:nvSpPr>
          <p:cNvPr id="16" name="Rectangle 15"/>
          <p:cNvSpPr/>
          <p:nvPr/>
        </p:nvSpPr>
        <p:spPr>
          <a:xfrm>
            <a:off x="3268592" y="4014896"/>
            <a:ext cx="1071269" cy="1080120"/>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
        <p:nvSpPr>
          <p:cNvPr id="19" name="Rectangle 18"/>
          <p:cNvSpPr/>
          <p:nvPr/>
        </p:nvSpPr>
        <p:spPr>
          <a:xfrm>
            <a:off x="2082278" y="3835206"/>
            <a:ext cx="3399130" cy="1398558"/>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20" name="Rectangle 19"/>
          <p:cNvSpPr/>
          <p:nvPr/>
        </p:nvSpPr>
        <p:spPr>
          <a:xfrm>
            <a:off x="4375374" y="4008222"/>
            <a:ext cx="1071269" cy="1080120"/>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Tree>
    <p:extLst>
      <p:ext uri="{BB962C8B-B14F-4D97-AF65-F5344CB8AC3E}">
        <p14:creationId xmlns:p14="http://schemas.microsoft.com/office/powerpoint/2010/main" val="369764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29034" y="1448357"/>
            <a:ext cx="4632070" cy="905088"/>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Huvud</a:t>
            </a:r>
            <a:endParaRPr lang="sv-SE" dirty="0"/>
          </a:p>
        </p:txBody>
      </p:sp>
      <p:sp>
        <p:nvSpPr>
          <p:cNvPr id="4" name="Rectangle 3"/>
          <p:cNvSpPr/>
          <p:nvPr/>
        </p:nvSpPr>
        <p:spPr>
          <a:xfrm>
            <a:off x="2029034" y="2415121"/>
            <a:ext cx="4632070" cy="514387"/>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dirty="0" smtClean="0"/>
              <a:t>Navigation</a:t>
            </a:r>
            <a:endParaRPr lang="sv-SE" sz="1600" dirty="0"/>
          </a:p>
        </p:txBody>
      </p:sp>
      <p:sp>
        <p:nvSpPr>
          <p:cNvPr id="11" name="Rectangle 10"/>
          <p:cNvSpPr/>
          <p:nvPr/>
        </p:nvSpPr>
        <p:spPr>
          <a:xfrm>
            <a:off x="2036832" y="2990925"/>
            <a:ext cx="4624271" cy="2376264"/>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
            </a:r>
            <a:br>
              <a:rPr lang="sv-SE" dirty="0" smtClean="0"/>
            </a:br>
            <a:r>
              <a:rPr lang="sv-SE" dirty="0" smtClean="0"/>
              <a:t/>
            </a:r>
            <a:br>
              <a:rPr lang="sv-SE" dirty="0" smtClean="0"/>
            </a:br>
            <a:r>
              <a:rPr lang="sv-SE" dirty="0" smtClean="0"/>
              <a:t/>
            </a:r>
            <a:br>
              <a:rPr lang="sv-SE" dirty="0" smtClean="0"/>
            </a:br>
            <a:r>
              <a:rPr lang="sv-SE" dirty="0" smtClean="0"/>
              <a:t>Innehåll</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endParaRPr lang="sv-SE" dirty="0"/>
          </a:p>
        </p:txBody>
      </p:sp>
      <p:sp>
        <p:nvSpPr>
          <p:cNvPr id="12" name="Rectangle 11"/>
          <p:cNvSpPr/>
          <p:nvPr/>
        </p:nvSpPr>
        <p:spPr>
          <a:xfrm>
            <a:off x="2115740" y="3722704"/>
            <a:ext cx="4472483" cy="1398558"/>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5" name="Rectangle 14"/>
          <p:cNvSpPr/>
          <p:nvPr/>
        </p:nvSpPr>
        <p:spPr>
          <a:xfrm>
            <a:off x="2179566" y="3795161"/>
            <a:ext cx="4336650" cy="297134"/>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
        <p:nvSpPr>
          <p:cNvPr id="19" name="Rectangle 18"/>
          <p:cNvSpPr/>
          <p:nvPr/>
        </p:nvSpPr>
        <p:spPr>
          <a:xfrm>
            <a:off x="2102300" y="3073524"/>
            <a:ext cx="4485924" cy="576064"/>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3" name="Rectangle 12"/>
          <p:cNvSpPr/>
          <p:nvPr/>
        </p:nvSpPr>
        <p:spPr>
          <a:xfrm>
            <a:off x="2195736" y="4216550"/>
            <a:ext cx="4336650" cy="297134"/>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
        <p:nvSpPr>
          <p:cNvPr id="14" name="Rectangle 13"/>
          <p:cNvSpPr/>
          <p:nvPr/>
        </p:nvSpPr>
        <p:spPr>
          <a:xfrm>
            <a:off x="2195736" y="4648598"/>
            <a:ext cx="4336650" cy="297134"/>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dirty="0" smtClean="0"/>
              <a:t>Del</a:t>
            </a:r>
            <a:endParaRPr lang="sv-SE" dirty="0"/>
          </a:p>
        </p:txBody>
      </p:sp>
      <p:sp>
        <p:nvSpPr>
          <p:cNvPr id="7" name="TextBox 6"/>
          <p:cNvSpPr txBox="1"/>
          <p:nvPr/>
        </p:nvSpPr>
        <p:spPr>
          <a:xfrm>
            <a:off x="7236296" y="1705372"/>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8" name="Freeform 7"/>
          <p:cNvSpPr/>
          <p:nvPr/>
        </p:nvSpPr>
        <p:spPr>
          <a:xfrm>
            <a:off x="6514266" y="2029034"/>
            <a:ext cx="1061238" cy="207410"/>
          </a:xfrm>
          <a:custGeom>
            <a:avLst/>
            <a:gdLst>
              <a:gd name="connsiteX0" fmla="*/ 1061238 w 1061238"/>
              <a:gd name="connsiteY0" fmla="*/ 0 h 207410"/>
              <a:gd name="connsiteX1" fmla="*/ 727515 w 1061238"/>
              <a:gd name="connsiteY1" fmla="*/ 206908 h 207410"/>
              <a:gd name="connsiteX2" fmla="*/ 0 w 1061238"/>
              <a:gd name="connsiteY2" fmla="*/ 46721 h 207410"/>
            </a:gdLst>
            <a:ahLst/>
            <a:cxnLst>
              <a:cxn ang="0">
                <a:pos x="connsiteX0" y="connsiteY0"/>
              </a:cxn>
              <a:cxn ang="0">
                <a:pos x="connsiteX1" y="connsiteY1"/>
              </a:cxn>
              <a:cxn ang="0">
                <a:pos x="connsiteX2" y="connsiteY2"/>
              </a:cxn>
            </a:cxnLst>
            <a:rect l="l" t="t" r="r" b="b"/>
            <a:pathLst>
              <a:path w="1061238" h="207410">
                <a:moveTo>
                  <a:pt x="1061238" y="0"/>
                </a:moveTo>
                <a:cubicBezTo>
                  <a:pt x="982813" y="99560"/>
                  <a:pt x="904388" y="199121"/>
                  <a:pt x="727515" y="206908"/>
                </a:cubicBezTo>
                <a:cubicBezTo>
                  <a:pt x="550642" y="214695"/>
                  <a:pt x="275321" y="130708"/>
                  <a:pt x="0" y="4672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1" name="TextBox 20"/>
          <p:cNvSpPr txBox="1"/>
          <p:nvPr/>
        </p:nvSpPr>
        <p:spPr>
          <a:xfrm>
            <a:off x="7668344" y="2353445"/>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2" name="TextBox 21"/>
          <p:cNvSpPr txBox="1"/>
          <p:nvPr/>
        </p:nvSpPr>
        <p:spPr>
          <a:xfrm>
            <a:off x="7285065" y="3066756"/>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3" name="TextBox 22"/>
          <p:cNvSpPr txBox="1"/>
          <p:nvPr/>
        </p:nvSpPr>
        <p:spPr>
          <a:xfrm>
            <a:off x="7771974" y="3722963"/>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4" name="TextBox 23"/>
          <p:cNvSpPr txBox="1"/>
          <p:nvPr/>
        </p:nvSpPr>
        <p:spPr>
          <a:xfrm>
            <a:off x="7285065" y="4162212"/>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5" name="TextBox 24"/>
          <p:cNvSpPr txBox="1"/>
          <p:nvPr/>
        </p:nvSpPr>
        <p:spPr>
          <a:xfrm>
            <a:off x="899592" y="3176890"/>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26" name="TextBox 25"/>
          <p:cNvSpPr txBox="1"/>
          <p:nvPr/>
        </p:nvSpPr>
        <p:spPr>
          <a:xfrm>
            <a:off x="921848" y="4745758"/>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10" name="Freeform 9"/>
          <p:cNvSpPr/>
          <p:nvPr/>
        </p:nvSpPr>
        <p:spPr>
          <a:xfrm>
            <a:off x="6554312" y="2593811"/>
            <a:ext cx="1435008" cy="309834"/>
          </a:xfrm>
          <a:custGeom>
            <a:avLst/>
            <a:gdLst>
              <a:gd name="connsiteX0" fmla="*/ 1435008 w 1435008"/>
              <a:gd name="connsiteY0" fmla="*/ 69296 h 309834"/>
              <a:gd name="connsiteX1" fmla="*/ 1007843 w 1435008"/>
              <a:gd name="connsiteY1" fmla="*/ 309576 h 309834"/>
              <a:gd name="connsiteX2" fmla="*/ 667446 w 1435008"/>
              <a:gd name="connsiteY2" fmla="*/ 29249 h 309834"/>
              <a:gd name="connsiteX3" fmla="*/ 0 w 1435008"/>
              <a:gd name="connsiteY3" fmla="*/ 22574 h 309834"/>
            </a:gdLst>
            <a:ahLst/>
            <a:cxnLst>
              <a:cxn ang="0">
                <a:pos x="connsiteX0" y="connsiteY0"/>
              </a:cxn>
              <a:cxn ang="0">
                <a:pos x="connsiteX1" y="connsiteY1"/>
              </a:cxn>
              <a:cxn ang="0">
                <a:pos x="connsiteX2" y="connsiteY2"/>
              </a:cxn>
              <a:cxn ang="0">
                <a:pos x="connsiteX3" y="connsiteY3"/>
              </a:cxn>
            </a:cxnLst>
            <a:rect l="l" t="t" r="r" b="b"/>
            <a:pathLst>
              <a:path w="1435008" h="309834">
                <a:moveTo>
                  <a:pt x="1435008" y="69296"/>
                </a:moveTo>
                <a:cubicBezTo>
                  <a:pt x="1285389" y="192773"/>
                  <a:pt x="1135770" y="316250"/>
                  <a:pt x="1007843" y="309576"/>
                </a:cubicBezTo>
                <a:cubicBezTo>
                  <a:pt x="879916" y="302902"/>
                  <a:pt x="835420" y="77083"/>
                  <a:pt x="667446" y="29249"/>
                </a:cubicBezTo>
                <a:cubicBezTo>
                  <a:pt x="499472" y="-18585"/>
                  <a:pt x="249736" y="1994"/>
                  <a:pt x="0" y="2257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Freeform 16"/>
          <p:cNvSpPr/>
          <p:nvPr/>
        </p:nvSpPr>
        <p:spPr>
          <a:xfrm>
            <a:off x="6641080" y="3043550"/>
            <a:ext cx="1067913" cy="506103"/>
          </a:xfrm>
          <a:custGeom>
            <a:avLst/>
            <a:gdLst>
              <a:gd name="connsiteX0" fmla="*/ 1067913 w 1067913"/>
              <a:gd name="connsiteY0" fmla="*/ 307025 h 506103"/>
              <a:gd name="connsiteX1" fmla="*/ 827632 w 1067913"/>
              <a:gd name="connsiteY1" fmla="*/ 493910 h 506103"/>
              <a:gd name="connsiteX2" fmla="*/ 0 w 1067913"/>
              <a:gd name="connsiteY2" fmla="*/ 0 h 506103"/>
            </a:gdLst>
            <a:ahLst/>
            <a:cxnLst>
              <a:cxn ang="0">
                <a:pos x="connsiteX0" y="connsiteY0"/>
              </a:cxn>
              <a:cxn ang="0">
                <a:pos x="connsiteX1" y="connsiteY1"/>
              </a:cxn>
              <a:cxn ang="0">
                <a:pos x="connsiteX2" y="connsiteY2"/>
              </a:cxn>
            </a:cxnLst>
            <a:rect l="l" t="t" r="r" b="b"/>
            <a:pathLst>
              <a:path w="1067913" h="506103">
                <a:moveTo>
                  <a:pt x="1067913" y="307025"/>
                </a:moveTo>
                <a:cubicBezTo>
                  <a:pt x="1036765" y="426053"/>
                  <a:pt x="1005617" y="545081"/>
                  <a:pt x="827632" y="493910"/>
                </a:cubicBezTo>
                <a:cubicBezTo>
                  <a:pt x="649647" y="442739"/>
                  <a:pt x="324823" y="221369"/>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Freeform 17"/>
          <p:cNvSpPr/>
          <p:nvPr/>
        </p:nvSpPr>
        <p:spPr>
          <a:xfrm>
            <a:off x="1448356" y="3323877"/>
            <a:ext cx="760888" cy="325003"/>
          </a:xfrm>
          <a:custGeom>
            <a:avLst/>
            <a:gdLst>
              <a:gd name="connsiteX0" fmla="*/ 0 w 760888"/>
              <a:gd name="connsiteY0" fmla="*/ 160187 h 325003"/>
              <a:gd name="connsiteX1" fmla="*/ 233606 w 760888"/>
              <a:gd name="connsiteY1" fmla="*/ 320374 h 325003"/>
              <a:gd name="connsiteX2" fmla="*/ 760888 w 760888"/>
              <a:gd name="connsiteY2" fmla="*/ 0 h 325003"/>
            </a:gdLst>
            <a:ahLst/>
            <a:cxnLst>
              <a:cxn ang="0">
                <a:pos x="connsiteX0" y="connsiteY0"/>
              </a:cxn>
              <a:cxn ang="0">
                <a:pos x="connsiteX1" y="connsiteY1"/>
              </a:cxn>
              <a:cxn ang="0">
                <a:pos x="connsiteX2" y="connsiteY2"/>
              </a:cxn>
            </a:cxnLst>
            <a:rect l="l" t="t" r="r" b="b"/>
            <a:pathLst>
              <a:path w="760888" h="325003">
                <a:moveTo>
                  <a:pt x="0" y="160187"/>
                </a:moveTo>
                <a:cubicBezTo>
                  <a:pt x="53395" y="253629"/>
                  <a:pt x="106791" y="347072"/>
                  <a:pt x="233606" y="320374"/>
                </a:cubicBezTo>
                <a:cubicBezTo>
                  <a:pt x="360421" y="293676"/>
                  <a:pt x="560654" y="146838"/>
                  <a:pt x="760888"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Freeform 26"/>
          <p:cNvSpPr/>
          <p:nvPr/>
        </p:nvSpPr>
        <p:spPr>
          <a:xfrm>
            <a:off x="6594359" y="3791310"/>
            <a:ext cx="1214750" cy="153291"/>
          </a:xfrm>
          <a:custGeom>
            <a:avLst/>
            <a:gdLst>
              <a:gd name="connsiteX0" fmla="*/ 1214750 w 1214750"/>
              <a:gd name="connsiteY0" fmla="*/ 153291 h 153291"/>
              <a:gd name="connsiteX1" fmla="*/ 387118 w 1214750"/>
              <a:gd name="connsiteY1" fmla="*/ 6454 h 153291"/>
              <a:gd name="connsiteX2" fmla="*/ 0 w 1214750"/>
              <a:gd name="connsiteY2" fmla="*/ 39826 h 153291"/>
            </a:gdLst>
            <a:ahLst/>
            <a:cxnLst>
              <a:cxn ang="0">
                <a:pos x="connsiteX0" y="connsiteY0"/>
              </a:cxn>
              <a:cxn ang="0">
                <a:pos x="connsiteX1" y="connsiteY1"/>
              </a:cxn>
              <a:cxn ang="0">
                <a:pos x="connsiteX2" y="connsiteY2"/>
              </a:cxn>
            </a:cxnLst>
            <a:rect l="l" t="t" r="r" b="b"/>
            <a:pathLst>
              <a:path w="1214750" h="153291">
                <a:moveTo>
                  <a:pt x="1214750" y="153291"/>
                </a:moveTo>
                <a:cubicBezTo>
                  <a:pt x="902163" y="89328"/>
                  <a:pt x="589576" y="25365"/>
                  <a:pt x="387118" y="6454"/>
                </a:cubicBezTo>
                <a:cubicBezTo>
                  <a:pt x="184660" y="-12457"/>
                  <a:pt x="92330" y="13684"/>
                  <a:pt x="0" y="3982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Freeform 27"/>
          <p:cNvSpPr/>
          <p:nvPr/>
        </p:nvSpPr>
        <p:spPr>
          <a:xfrm>
            <a:off x="1568496" y="4675551"/>
            <a:ext cx="767562" cy="230172"/>
          </a:xfrm>
          <a:custGeom>
            <a:avLst/>
            <a:gdLst>
              <a:gd name="connsiteX0" fmla="*/ 0 w 767562"/>
              <a:gd name="connsiteY0" fmla="*/ 230172 h 230172"/>
              <a:gd name="connsiteX1" fmla="*/ 266978 w 767562"/>
              <a:gd name="connsiteY1" fmla="*/ 3240 h 230172"/>
              <a:gd name="connsiteX2" fmla="*/ 767562 w 767562"/>
              <a:gd name="connsiteY2" fmla="*/ 96683 h 230172"/>
            </a:gdLst>
            <a:ahLst/>
            <a:cxnLst>
              <a:cxn ang="0">
                <a:pos x="connsiteX0" y="connsiteY0"/>
              </a:cxn>
              <a:cxn ang="0">
                <a:pos x="connsiteX1" y="connsiteY1"/>
              </a:cxn>
              <a:cxn ang="0">
                <a:pos x="connsiteX2" y="connsiteY2"/>
              </a:cxn>
            </a:cxnLst>
            <a:rect l="l" t="t" r="r" b="b"/>
            <a:pathLst>
              <a:path w="767562" h="230172">
                <a:moveTo>
                  <a:pt x="0" y="230172"/>
                </a:moveTo>
                <a:cubicBezTo>
                  <a:pt x="69525" y="127830"/>
                  <a:pt x="139051" y="25488"/>
                  <a:pt x="266978" y="3240"/>
                </a:cubicBezTo>
                <a:cubicBezTo>
                  <a:pt x="394905" y="-19008"/>
                  <a:pt x="687469" y="79997"/>
                  <a:pt x="767562" y="9668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Freeform 28"/>
          <p:cNvSpPr/>
          <p:nvPr/>
        </p:nvSpPr>
        <p:spPr>
          <a:xfrm>
            <a:off x="6320707" y="4204895"/>
            <a:ext cx="1047889" cy="173546"/>
          </a:xfrm>
          <a:custGeom>
            <a:avLst/>
            <a:gdLst>
              <a:gd name="connsiteX0" fmla="*/ 1047889 w 1047889"/>
              <a:gd name="connsiteY0" fmla="*/ 166871 h 173546"/>
              <a:gd name="connsiteX1" fmla="*/ 700817 w 1047889"/>
              <a:gd name="connsiteY1" fmla="*/ 10 h 173546"/>
              <a:gd name="connsiteX2" fmla="*/ 0 w 1047889"/>
              <a:gd name="connsiteY2" fmla="*/ 173546 h 173546"/>
            </a:gdLst>
            <a:ahLst/>
            <a:cxnLst>
              <a:cxn ang="0">
                <a:pos x="connsiteX0" y="connsiteY0"/>
              </a:cxn>
              <a:cxn ang="0">
                <a:pos x="connsiteX1" y="connsiteY1"/>
              </a:cxn>
              <a:cxn ang="0">
                <a:pos x="connsiteX2" y="connsiteY2"/>
              </a:cxn>
            </a:cxnLst>
            <a:rect l="l" t="t" r="r" b="b"/>
            <a:pathLst>
              <a:path w="1047889" h="173546">
                <a:moveTo>
                  <a:pt x="1047889" y="166871"/>
                </a:moveTo>
                <a:cubicBezTo>
                  <a:pt x="961677" y="82884"/>
                  <a:pt x="875465" y="-1102"/>
                  <a:pt x="700817" y="10"/>
                </a:cubicBezTo>
                <a:cubicBezTo>
                  <a:pt x="526169" y="1122"/>
                  <a:pt x="263084" y="87334"/>
                  <a:pt x="0" y="173546"/>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TextBox 30"/>
          <p:cNvSpPr txBox="1"/>
          <p:nvPr/>
        </p:nvSpPr>
        <p:spPr>
          <a:xfrm>
            <a:off x="524620" y="3944601"/>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30" name="Freeform 29"/>
          <p:cNvSpPr/>
          <p:nvPr/>
        </p:nvSpPr>
        <p:spPr>
          <a:xfrm>
            <a:off x="1174704" y="3944601"/>
            <a:ext cx="1475054" cy="466965"/>
          </a:xfrm>
          <a:custGeom>
            <a:avLst/>
            <a:gdLst>
              <a:gd name="connsiteX0" fmla="*/ 0 w 1475054"/>
              <a:gd name="connsiteY0" fmla="*/ 226932 h 466965"/>
              <a:gd name="connsiteX1" fmla="*/ 500584 w 1475054"/>
              <a:gd name="connsiteY1" fmla="*/ 460538 h 466965"/>
              <a:gd name="connsiteX2" fmla="*/ 1475054 w 1475054"/>
              <a:gd name="connsiteY2" fmla="*/ 0 h 466965"/>
            </a:gdLst>
            <a:ahLst/>
            <a:cxnLst>
              <a:cxn ang="0">
                <a:pos x="connsiteX0" y="connsiteY0"/>
              </a:cxn>
              <a:cxn ang="0">
                <a:pos x="connsiteX1" y="connsiteY1"/>
              </a:cxn>
              <a:cxn ang="0">
                <a:pos x="connsiteX2" y="connsiteY2"/>
              </a:cxn>
            </a:cxnLst>
            <a:rect l="l" t="t" r="r" b="b"/>
            <a:pathLst>
              <a:path w="1475054" h="466965">
                <a:moveTo>
                  <a:pt x="0" y="226932"/>
                </a:moveTo>
                <a:cubicBezTo>
                  <a:pt x="127371" y="362646"/>
                  <a:pt x="254742" y="498360"/>
                  <a:pt x="500584" y="460538"/>
                </a:cubicBezTo>
                <a:cubicBezTo>
                  <a:pt x="746426" y="422716"/>
                  <a:pt x="1110740" y="211358"/>
                  <a:pt x="1475054"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76201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pic>
        <p:nvPicPr>
          <p:cNvPr id="9218"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29034" y="1448357"/>
            <a:ext cx="4632070" cy="905088"/>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b="1" dirty="0" smtClean="0">
                <a:latin typeface="Courier New" pitchFamily="49" charset="0"/>
                <a:cs typeface="Courier New" pitchFamily="49" charset="0"/>
              </a:rPr>
              <a:t>&lt;div id=”</a:t>
            </a:r>
            <a:r>
              <a:rPr lang="sv-SE" b="1" dirty="0" err="1" smtClean="0">
                <a:latin typeface="Courier New" pitchFamily="49" charset="0"/>
                <a:cs typeface="Courier New" pitchFamily="49" charset="0"/>
              </a:rPr>
              <a:t>header</a:t>
            </a:r>
            <a:r>
              <a:rPr lang="sv-SE" b="1" dirty="0" smtClean="0">
                <a:latin typeface="Courier New" pitchFamily="49" charset="0"/>
                <a:cs typeface="Courier New" pitchFamily="49" charset="0"/>
              </a:rPr>
              <a:t>”&gt;</a:t>
            </a:r>
            <a:endParaRPr lang="sv-SE" b="1" dirty="0">
              <a:latin typeface="Courier New" pitchFamily="49" charset="0"/>
              <a:cs typeface="Courier New" pitchFamily="49" charset="0"/>
            </a:endParaRPr>
          </a:p>
        </p:txBody>
      </p:sp>
      <p:sp>
        <p:nvSpPr>
          <p:cNvPr id="4" name="Rectangle 3"/>
          <p:cNvSpPr/>
          <p:nvPr/>
        </p:nvSpPr>
        <p:spPr>
          <a:xfrm>
            <a:off x="2029034" y="2415121"/>
            <a:ext cx="4632070" cy="514387"/>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b="1" dirty="0" smtClean="0">
                <a:latin typeface="Courier New" pitchFamily="49" charset="0"/>
                <a:cs typeface="Courier New" pitchFamily="49" charset="0"/>
              </a:rPr>
              <a:t>&lt;div id=”navigation”&gt;</a:t>
            </a:r>
            <a:endParaRPr lang="sv-SE" sz="1600" b="1" dirty="0">
              <a:latin typeface="Courier New" pitchFamily="49" charset="0"/>
              <a:cs typeface="Courier New" pitchFamily="49" charset="0"/>
            </a:endParaRPr>
          </a:p>
        </p:txBody>
      </p:sp>
      <p:sp>
        <p:nvSpPr>
          <p:cNvPr id="11" name="Rectangle 10"/>
          <p:cNvSpPr/>
          <p:nvPr/>
        </p:nvSpPr>
        <p:spPr>
          <a:xfrm>
            <a:off x="2036832" y="2990925"/>
            <a:ext cx="4624271" cy="2376264"/>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b="1" dirty="0" smtClean="0">
                <a:latin typeface="Courier New" pitchFamily="49" charset="0"/>
                <a:cs typeface="Courier New" pitchFamily="49" charset="0"/>
              </a:rPr>
              <a:t>&lt;div id=”</a:t>
            </a:r>
            <a:r>
              <a:rPr lang="sv-SE" b="1" dirty="0" err="1" smtClean="0">
                <a:latin typeface="Courier New" pitchFamily="49" charset="0"/>
                <a:cs typeface="Courier New" pitchFamily="49" charset="0"/>
              </a:rPr>
              <a:t>content</a:t>
            </a:r>
            <a:r>
              <a:rPr lang="sv-SE" b="1" dirty="0" smtClean="0">
                <a:latin typeface="Courier New" pitchFamily="49" charset="0"/>
                <a:cs typeface="Courier New" pitchFamily="49" charset="0"/>
              </a:rPr>
              <a:t>”&gt;</a:t>
            </a:r>
            <a:br>
              <a:rPr lang="sv-SE" b="1" dirty="0" smtClean="0">
                <a:latin typeface="Courier New" pitchFamily="49" charset="0"/>
                <a:cs typeface="Courier New" pitchFamily="49" charset="0"/>
              </a:rPr>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endParaRPr lang="sv-SE" dirty="0"/>
          </a:p>
        </p:txBody>
      </p:sp>
      <p:sp>
        <p:nvSpPr>
          <p:cNvPr id="12" name="Rectangle 11"/>
          <p:cNvSpPr/>
          <p:nvPr/>
        </p:nvSpPr>
        <p:spPr>
          <a:xfrm>
            <a:off x="2115740" y="3907214"/>
            <a:ext cx="4472483" cy="1398558"/>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sz="1400" b="1" dirty="0" smtClean="0">
                <a:latin typeface="Courier New" pitchFamily="49" charset="0"/>
                <a:cs typeface="Courier New" pitchFamily="49" charset="0"/>
              </a:rPr>
              <a:t>&lt;div id=”parts”&gt;</a:t>
            </a:r>
            <a:br>
              <a:rPr lang="sv-SE" sz="1400" b="1" dirty="0" smtClean="0">
                <a:latin typeface="Courier New" pitchFamily="49" charset="0"/>
                <a:cs typeface="Courier New" pitchFamily="49" charset="0"/>
              </a:rPr>
            </a:br>
            <a:r>
              <a:rPr lang="sv-SE" dirty="0" smtClean="0"/>
              <a:t/>
            </a:r>
            <a:br>
              <a:rPr lang="sv-SE" dirty="0" smtClean="0"/>
            </a:br>
            <a:r>
              <a:rPr lang="sv-SE" dirty="0" smtClean="0"/>
              <a:t/>
            </a:r>
            <a:br>
              <a:rPr lang="sv-SE" dirty="0" smtClean="0"/>
            </a:br>
            <a:endParaRPr lang="sv-SE" dirty="0"/>
          </a:p>
        </p:txBody>
      </p:sp>
      <p:sp>
        <p:nvSpPr>
          <p:cNvPr id="15" name="Rectangle 14"/>
          <p:cNvSpPr/>
          <p:nvPr/>
        </p:nvSpPr>
        <p:spPr>
          <a:xfrm>
            <a:off x="2179566" y="4457987"/>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
        <p:nvSpPr>
          <p:cNvPr id="19" name="Rectangle 18"/>
          <p:cNvSpPr/>
          <p:nvPr/>
        </p:nvSpPr>
        <p:spPr>
          <a:xfrm>
            <a:off x="2102300" y="3361556"/>
            <a:ext cx="4485924" cy="472542"/>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sz="1400" b="1" dirty="0" smtClean="0">
                <a:latin typeface="Courier New" pitchFamily="49" charset="0"/>
                <a:cs typeface="Courier New" pitchFamily="49" charset="0"/>
              </a:rPr>
              <a:t>&lt;div id=”banner”&gt;</a:t>
            </a:r>
            <a:endParaRPr lang="sv-SE" sz="1400" b="1" dirty="0">
              <a:latin typeface="Courier New" pitchFamily="49" charset="0"/>
              <a:cs typeface="Courier New" pitchFamily="49" charset="0"/>
            </a:endParaRPr>
          </a:p>
        </p:txBody>
      </p:sp>
      <p:sp>
        <p:nvSpPr>
          <p:cNvPr id="13" name="Rectangle 12"/>
          <p:cNvSpPr/>
          <p:nvPr/>
        </p:nvSpPr>
        <p:spPr>
          <a:xfrm>
            <a:off x="2195736" y="4746019"/>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
        <p:nvSpPr>
          <p:cNvPr id="14" name="Rectangle 13"/>
          <p:cNvSpPr/>
          <p:nvPr/>
        </p:nvSpPr>
        <p:spPr>
          <a:xfrm>
            <a:off x="2195736" y="5017740"/>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Tree>
    <p:extLst>
      <p:ext uri="{BB962C8B-B14F-4D97-AF65-F5344CB8AC3E}">
        <p14:creationId xmlns:p14="http://schemas.microsoft.com/office/powerpoint/2010/main" val="5486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a:t>
            </a:r>
            <a:endParaRPr lang="sv-SE" dirty="0"/>
          </a:p>
        </p:txBody>
      </p:sp>
      <p:sp>
        <p:nvSpPr>
          <p:cNvPr id="4" name="Rectangle 3"/>
          <p:cNvSpPr/>
          <p:nvPr/>
        </p:nvSpPr>
        <p:spPr>
          <a:xfrm>
            <a:off x="251520" y="1129303"/>
            <a:ext cx="3672408" cy="38164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100" dirty="0">
                <a:latin typeface="Courier New" pitchFamily="49" charset="0"/>
                <a:cs typeface="Courier New" pitchFamily="49" charset="0"/>
              </a:rPr>
              <a:t>&lt;!</a:t>
            </a:r>
            <a:r>
              <a:rPr lang="sv-SE" sz="1100" dirty="0" err="1">
                <a:latin typeface="Courier New" pitchFamily="49" charset="0"/>
                <a:cs typeface="Courier New" pitchFamily="49" charset="0"/>
              </a:rPr>
              <a:t>doctype</a:t>
            </a:r>
            <a:r>
              <a:rPr lang="sv-SE" sz="1100" dirty="0">
                <a:latin typeface="Courier New" pitchFamily="49" charset="0"/>
                <a:cs typeface="Courier New" pitchFamily="49" charset="0"/>
              </a:rPr>
              <a:t> html&gt;</a:t>
            </a:r>
          </a:p>
          <a:p>
            <a:r>
              <a:rPr lang="sv-SE" sz="1100" dirty="0">
                <a:solidFill>
                  <a:srgbClr val="0070C0"/>
                </a:solidFill>
                <a:latin typeface="Courier New" pitchFamily="49" charset="0"/>
                <a:cs typeface="Courier New" pitchFamily="49" charset="0"/>
              </a:rPr>
              <a:t>&lt;html </a:t>
            </a:r>
            <a:r>
              <a:rPr lang="sv-SE" sz="1100" dirty="0" err="1">
                <a:solidFill>
                  <a:srgbClr val="FF0000"/>
                </a:solidFill>
                <a:latin typeface="Courier New" pitchFamily="49" charset="0"/>
                <a:cs typeface="Courier New" pitchFamily="49" charset="0"/>
              </a:rPr>
              <a:t>lang</a:t>
            </a:r>
            <a:r>
              <a:rPr lang="sv-SE" sz="1100" dirty="0" smtClean="0">
                <a:latin typeface="Courier New" pitchFamily="49" charset="0"/>
                <a:cs typeface="Courier New" pitchFamily="49" charset="0"/>
              </a:rPr>
              <a:t>=</a:t>
            </a:r>
            <a:r>
              <a:rPr lang="sv-SE" sz="1100" dirty="0">
                <a:solidFill>
                  <a:srgbClr val="7030A0"/>
                </a:solidFill>
                <a:latin typeface="Courier New" pitchFamily="49" charset="0"/>
                <a:cs typeface="Courier New" pitchFamily="49" charset="0"/>
              </a:rPr>
              <a:t>"</a:t>
            </a:r>
            <a:r>
              <a:rPr lang="sv-SE" sz="1100" dirty="0" err="1" smtClean="0">
                <a:solidFill>
                  <a:srgbClr val="7030A0"/>
                </a:solidFill>
                <a:latin typeface="Courier New" pitchFamily="49" charset="0"/>
                <a:cs typeface="Courier New" pitchFamily="49" charset="0"/>
              </a:rPr>
              <a:t>sv</a:t>
            </a:r>
            <a:r>
              <a:rPr lang="sv-SE" sz="1100" dirty="0" smtClean="0">
                <a:solidFill>
                  <a:srgbClr val="7030A0"/>
                </a:solidFill>
                <a:latin typeface="Courier New" pitchFamily="49" charset="0"/>
                <a:cs typeface="Courier New" pitchFamily="49" charset="0"/>
              </a:rPr>
              <a:t>"</a:t>
            </a:r>
            <a:r>
              <a:rPr lang="sv-SE" sz="1100" dirty="0" smtClean="0">
                <a:solidFill>
                  <a:srgbClr val="0070C0"/>
                </a:solidFill>
                <a:latin typeface="Courier New" pitchFamily="49" charset="0"/>
                <a:cs typeface="Courier New" pitchFamily="49" charset="0"/>
              </a:rPr>
              <a:t>&gt;</a:t>
            </a:r>
            <a:endParaRPr lang="sv-SE" sz="1100" dirty="0">
              <a:solidFill>
                <a:srgbClr val="0070C0"/>
              </a:solidFill>
              <a:latin typeface="Courier New" pitchFamily="49" charset="0"/>
              <a:cs typeface="Courier New" pitchFamily="49" charset="0"/>
            </a:endParaRPr>
          </a:p>
          <a:p>
            <a:r>
              <a:rPr lang="sv-SE" sz="1100" dirty="0" smtClean="0">
                <a:solidFill>
                  <a:srgbClr val="0070C0"/>
                </a:solidFill>
                <a:latin typeface="Courier New" pitchFamily="49" charset="0"/>
                <a:cs typeface="Courier New" pitchFamily="49" charset="0"/>
              </a:rPr>
              <a:t>   &lt;</a:t>
            </a:r>
            <a:r>
              <a:rPr lang="sv-SE" sz="1100" dirty="0" err="1">
                <a:solidFill>
                  <a:srgbClr val="0070C0"/>
                </a:solidFill>
                <a:latin typeface="Courier New" pitchFamily="49" charset="0"/>
                <a:cs typeface="Courier New" pitchFamily="49" charset="0"/>
              </a:rPr>
              <a:t>head</a:t>
            </a:r>
            <a:r>
              <a:rPr lang="sv-SE" sz="1100" dirty="0">
                <a:solidFill>
                  <a:srgbClr val="0070C0"/>
                </a:solidFill>
                <a:latin typeface="Courier New" pitchFamily="49" charset="0"/>
                <a:cs typeface="Courier New" pitchFamily="49" charset="0"/>
              </a:rPr>
              <a:t>&gt;</a:t>
            </a:r>
          </a:p>
          <a:p>
            <a:r>
              <a:rPr lang="sv-SE" sz="1100" dirty="0" smtClean="0">
                <a:solidFill>
                  <a:srgbClr val="0070C0"/>
                </a:solidFill>
                <a:latin typeface="Courier New" pitchFamily="49" charset="0"/>
                <a:cs typeface="Courier New" pitchFamily="49" charset="0"/>
              </a:rPr>
              <a:t>     </a:t>
            </a:r>
            <a:r>
              <a:rPr lang="sv-SE" sz="1100" dirty="0">
                <a:solidFill>
                  <a:srgbClr val="0070C0"/>
                </a:solidFill>
                <a:latin typeface="Courier New" pitchFamily="49" charset="0"/>
                <a:cs typeface="Courier New" pitchFamily="49" charset="0"/>
              </a:rPr>
              <a:t>&lt;meta</a:t>
            </a:r>
            <a:r>
              <a:rPr lang="sv-SE" sz="1100" dirty="0">
                <a:latin typeface="Courier New" pitchFamily="49" charset="0"/>
                <a:cs typeface="Courier New" pitchFamily="49" charset="0"/>
              </a:rPr>
              <a:t> </a:t>
            </a:r>
            <a:r>
              <a:rPr lang="sv-SE" sz="1100" dirty="0" err="1">
                <a:solidFill>
                  <a:srgbClr val="FF0000"/>
                </a:solidFill>
                <a:latin typeface="Courier New" pitchFamily="49" charset="0"/>
                <a:cs typeface="Courier New" pitchFamily="49" charset="0"/>
              </a:rPr>
              <a:t>charset</a:t>
            </a:r>
            <a:r>
              <a:rPr lang="sv-SE" sz="1100" dirty="0">
                <a:latin typeface="Courier New" pitchFamily="49" charset="0"/>
                <a:cs typeface="Courier New" pitchFamily="49" charset="0"/>
              </a:rPr>
              <a:t>=</a:t>
            </a:r>
            <a:r>
              <a:rPr lang="sv-SE" sz="1100" dirty="0">
                <a:solidFill>
                  <a:srgbClr val="7030A0"/>
                </a:solidFill>
                <a:latin typeface="Courier New" pitchFamily="49" charset="0"/>
                <a:cs typeface="Courier New" pitchFamily="49" charset="0"/>
              </a:rPr>
              <a:t>"</a:t>
            </a:r>
            <a:r>
              <a:rPr lang="sv-SE" sz="1100" dirty="0" smtClean="0">
                <a:solidFill>
                  <a:srgbClr val="7030A0"/>
                </a:solidFill>
                <a:latin typeface="Courier New" pitchFamily="49" charset="0"/>
                <a:cs typeface="Courier New" pitchFamily="49" charset="0"/>
              </a:rPr>
              <a:t>utf-8” /</a:t>
            </a:r>
            <a:r>
              <a:rPr lang="sv-SE" sz="1100" dirty="0" smtClean="0">
                <a:solidFill>
                  <a:srgbClr val="0070C0"/>
                </a:solidFill>
                <a:latin typeface="Courier New" pitchFamily="49" charset="0"/>
                <a:cs typeface="Courier New" pitchFamily="49" charset="0"/>
              </a:rPr>
              <a:t>&gt;</a:t>
            </a:r>
            <a:endParaRPr lang="sv-SE" sz="1100" dirty="0">
              <a:solidFill>
                <a:srgbClr val="0070C0"/>
              </a:solidFill>
              <a:latin typeface="Courier New" pitchFamily="49" charset="0"/>
              <a:cs typeface="Courier New" pitchFamily="49" charset="0"/>
            </a:endParaRPr>
          </a:p>
          <a:p>
            <a:r>
              <a:rPr lang="sv-SE" sz="1100" dirty="0" smtClean="0">
                <a:solidFill>
                  <a:srgbClr val="0070C0"/>
                </a:solidFill>
                <a:latin typeface="Courier New" pitchFamily="49" charset="0"/>
                <a:cs typeface="Courier New" pitchFamily="49" charset="0"/>
              </a:rPr>
              <a:t>     </a:t>
            </a:r>
            <a:r>
              <a:rPr lang="sv-SE" sz="1100" dirty="0">
                <a:solidFill>
                  <a:srgbClr val="0070C0"/>
                </a:solidFill>
                <a:latin typeface="Courier New" pitchFamily="49" charset="0"/>
                <a:cs typeface="Courier New" pitchFamily="49" charset="0"/>
              </a:rPr>
              <a:t>&lt;</a:t>
            </a:r>
            <a:r>
              <a:rPr lang="sv-SE" sz="1100" dirty="0" err="1">
                <a:solidFill>
                  <a:srgbClr val="0070C0"/>
                </a:solidFill>
                <a:latin typeface="Courier New" pitchFamily="49" charset="0"/>
                <a:cs typeface="Courier New" pitchFamily="49" charset="0"/>
              </a:rPr>
              <a:t>title</a:t>
            </a:r>
            <a:r>
              <a:rPr lang="sv-SE" sz="1100" dirty="0">
                <a:solidFill>
                  <a:srgbClr val="0070C0"/>
                </a:solidFill>
                <a:latin typeface="Courier New" pitchFamily="49" charset="0"/>
                <a:cs typeface="Courier New" pitchFamily="49" charset="0"/>
              </a:rPr>
              <a:t>&gt;&lt;/</a:t>
            </a:r>
            <a:r>
              <a:rPr lang="sv-SE" sz="1100" dirty="0" err="1">
                <a:solidFill>
                  <a:srgbClr val="0070C0"/>
                </a:solidFill>
                <a:latin typeface="Courier New" pitchFamily="49" charset="0"/>
                <a:cs typeface="Courier New" pitchFamily="49" charset="0"/>
              </a:rPr>
              <a:t>title</a:t>
            </a:r>
            <a:r>
              <a:rPr lang="sv-SE" sz="1100" dirty="0">
                <a:solidFill>
                  <a:srgbClr val="0070C0"/>
                </a:solidFill>
                <a:latin typeface="Courier New" pitchFamily="49" charset="0"/>
                <a:cs typeface="Courier New" pitchFamily="49" charset="0"/>
              </a:rPr>
              <a:t>&gt;</a:t>
            </a:r>
          </a:p>
          <a:p>
            <a:r>
              <a:rPr lang="sv-SE" sz="1100" dirty="0" smtClean="0">
                <a:solidFill>
                  <a:srgbClr val="0070C0"/>
                </a:solidFill>
                <a:latin typeface="Courier New" pitchFamily="49" charset="0"/>
                <a:cs typeface="Courier New" pitchFamily="49" charset="0"/>
              </a:rPr>
              <a:t>   &lt;/</a:t>
            </a:r>
            <a:r>
              <a:rPr lang="sv-SE" sz="1100" dirty="0" err="1">
                <a:solidFill>
                  <a:srgbClr val="0070C0"/>
                </a:solidFill>
                <a:latin typeface="Courier New" pitchFamily="49" charset="0"/>
                <a:cs typeface="Courier New" pitchFamily="49" charset="0"/>
              </a:rPr>
              <a:t>head</a:t>
            </a:r>
            <a:r>
              <a:rPr lang="sv-SE" sz="1100" dirty="0">
                <a:solidFill>
                  <a:srgbClr val="0070C0"/>
                </a:solidFill>
                <a:latin typeface="Courier New" pitchFamily="49" charset="0"/>
                <a:cs typeface="Courier New" pitchFamily="49" charset="0"/>
              </a:rPr>
              <a:t>&gt;</a:t>
            </a:r>
          </a:p>
          <a:p>
            <a:endParaRPr lang="sv-SE" sz="1100" b="1" dirty="0">
              <a:solidFill>
                <a:srgbClr val="0070C0"/>
              </a:solidFill>
              <a:latin typeface="Courier New" pitchFamily="49" charset="0"/>
              <a:cs typeface="Courier New" pitchFamily="49" charset="0"/>
            </a:endParaRPr>
          </a:p>
          <a:p>
            <a:r>
              <a:rPr lang="sv-SE" sz="1100" b="1" dirty="0" smtClean="0">
                <a:solidFill>
                  <a:srgbClr val="0070C0"/>
                </a:solidFill>
                <a:latin typeface="Courier New" pitchFamily="49" charset="0"/>
                <a:cs typeface="Courier New" pitchFamily="49" charset="0"/>
              </a:rPr>
              <a:t>   &lt;</a:t>
            </a:r>
            <a:r>
              <a:rPr lang="sv-SE" sz="1100" b="1" dirty="0" err="1">
                <a:solidFill>
                  <a:srgbClr val="0070C0"/>
                </a:solidFill>
                <a:latin typeface="Courier New" pitchFamily="49" charset="0"/>
                <a:cs typeface="Courier New" pitchFamily="49" charset="0"/>
              </a:rPr>
              <a:t>body</a:t>
            </a:r>
            <a:r>
              <a:rPr lang="sv-SE" sz="1100" b="1" dirty="0">
                <a:solidFill>
                  <a:srgbClr val="0070C0"/>
                </a:solidFill>
                <a:latin typeface="Courier New" pitchFamily="49" charset="0"/>
                <a:cs typeface="Courier New" pitchFamily="49" charset="0"/>
              </a:rPr>
              <a:t>&gt;</a:t>
            </a:r>
          </a:p>
          <a:p>
            <a:r>
              <a:rPr lang="sv-SE" sz="1100" b="1" dirty="0" smtClean="0">
                <a:solidFill>
                  <a:srgbClr val="0070C0"/>
                </a:solidFill>
                <a:latin typeface="Courier New" pitchFamily="49" charset="0"/>
                <a:cs typeface="Courier New" pitchFamily="49" charset="0"/>
              </a:rPr>
              <a:t>   </a:t>
            </a:r>
            <a:br>
              <a:rPr lang="sv-SE" sz="1100" b="1" dirty="0" smtClean="0">
                <a:solidFill>
                  <a:srgbClr val="0070C0"/>
                </a:solidFill>
                <a:latin typeface="Courier New" pitchFamily="49" charset="0"/>
                <a:cs typeface="Courier New" pitchFamily="49" charset="0"/>
              </a:rPr>
            </a:br>
            <a:r>
              <a:rPr lang="sv-SE" sz="1100" b="1" dirty="0" smtClean="0">
                <a:solidFill>
                  <a:srgbClr val="0070C0"/>
                </a:solidFill>
                <a:latin typeface="Courier New" pitchFamily="49" charset="0"/>
                <a:cs typeface="Courier New" pitchFamily="49" charset="0"/>
              </a:rPr>
              <a:t>      &lt;div </a:t>
            </a:r>
            <a:r>
              <a:rPr lang="sv-SE" sz="1100" b="1" dirty="0" smtClean="0">
                <a:solidFill>
                  <a:srgbClr val="FF0000"/>
                </a:solidFill>
                <a:latin typeface="Courier New" pitchFamily="49" charset="0"/>
                <a:cs typeface="Courier New" pitchFamily="49" charset="0"/>
              </a:rPr>
              <a:t>id</a:t>
            </a:r>
            <a:r>
              <a:rPr lang="sv-SE" sz="1100" b="1" dirty="0" smtClean="0">
                <a:solidFill>
                  <a:srgbClr val="0070C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a:t>
            </a:r>
            <a:r>
              <a:rPr lang="sv-SE" sz="1100" b="1" dirty="0" err="1" smtClean="0">
                <a:solidFill>
                  <a:srgbClr val="7030A0"/>
                </a:solidFill>
                <a:latin typeface="Courier New" pitchFamily="49" charset="0"/>
                <a:cs typeface="Courier New" pitchFamily="49" charset="0"/>
              </a:rPr>
              <a:t>header</a:t>
            </a:r>
            <a:r>
              <a:rPr lang="sv-SE" sz="1100" b="1" dirty="0" smtClean="0">
                <a:solidFill>
                  <a:srgbClr val="7030A0"/>
                </a:solidFill>
                <a:latin typeface="Courier New" pitchFamily="49" charset="0"/>
                <a:cs typeface="Courier New" pitchFamily="49" charset="0"/>
              </a:rPr>
              <a:t>”</a:t>
            </a:r>
            <a:r>
              <a:rPr lang="sv-SE" sz="1100" b="1" dirty="0" smtClean="0">
                <a:solidFill>
                  <a:srgbClr val="0070C0"/>
                </a:solidFill>
                <a:latin typeface="Courier New" pitchFamily="49" charset="0"/>
                <a:cs typeface="Courier New" pitchFamily="49" charset="0"/>
              </a:rPr>
              <a:t>&gt;...&lt;/div&gt;</a:t>
            </a:r>
          </a:p>
          <a:p>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&lt;div </a:t>
            </a:r>
            <a:r>
              <a:rPr lang="sv-SE" sz="1100" b="1" dirty="0">
                <a:solidFill>
                  <a:srgbClr val="FF0000"/>
                </a:solidFill>
                <a:latin typeface="Courier New" pitchFamily="49" charset="0"/>
                <a:cs typeface="Courier New" pitchFamily="49" charset="0"/>
              </a:rPr>
              <a:t>id</a:t>
            </a:r>
            <a:r>
              <a:rPr lang="sv-SE" sz="1100" b="1" dirty="0" smtClean="0">
                <a:solidFill>
                  <a:srgbClr val="0070C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”navigation”</a:t>
            </a:r>
            <a:r>
              <a:rPr lang="sv-SE" sz="1100" b="1" dirty="0" smtClean="0">
                <a:solidFill>
                  <a:srgbClr val="0070C0"/>
                </a:solidFill>
                <a:latin typeface="Courier New" pitchFamily="49" charset="0"/>
                <a:cs typeface="Courier New" pitchFamily="49" charset="0"/>
              </a:rPr>
              <a:t>&gt;...&lt;/</a:t>
            </a:r>
            <a:r>
              <a:rPr lang="sv-SE" sz="1100" b="1" dirty="0">
                <a:solidFill>
                  <a:srgbClr val="0070C0"/>
                </a:solidFill>
                <a:latin typeface="Courier New" pitchFamily="49" charset="0"/>
                <a:cs typeface="Courier New" pitchFamily="49" charset="0"/>
              </a:rPr>
              <a:t>div</a:t>
            </a:r>
            <a:r>
              <a:rPr lang="sv-SE" sz="1100" b="1" dirty="0" smtClean="0">
                <a:solidFill>
                  <a:srgbClr val="0070C0"/>
                </a:solidFill>
                <a:latin typeface="Courier New" pitchFamily="49" charset="0"/>
                <a:cs typeface="Courier New" pitchFamily="49" charset="0"/>
              </a:rPr>
              <a:t>&gt;</a:t>
            </a:r>
          </a:p>
          <a:p>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&lt;div </a:t>
            </a:r>
            <a:r>
              <a:rPr lang="sv-SE" sz="1100" b="1" dirty="0">
                <a:solidFill>
                  <a:srgbClr val="FF0000"/>
                </a:solidFill>
                <a:latin typeface="Courier New" pitchFamily="49" charset="0"/>
                <a:cs typeface="Courier New" pitchFamily="49" charset="0"/>
              </a:rPr>
              <a:t>id</a:t>
            </a:r>
            <a:r>
              <a:rPr lang="sv-SE" sz="1100" b="1" dirty="0" smtClean="0">
                <a:solidFill>
                  <a:srgbClr val="0070C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a:t>
            </a:r>
            <a:r>
              <a:rPr lang="sv-SE" sz="1100" b="1" dirty="0" err="1" smtClean="0">
                <a:solidFill>
                  <a:srgbClr val="7030A0"/>
                </a:solidFill>
                <a:latin typeface="Courier New" pitchFamily="49" charset="0"/>
                <a:cs typeface="Courier New" pitchFamily="49" charset="0"/>
              </a:rPr>
              <a:t>content</a:t>
            </a:r>
            <a:r>
              <a:rPr lang="sv-SE" sz="1100" b="1" dirty="0" smtClean="0">
                <a:solidFill>
                  <a:srgbClr val="7030A0"/>
                </a:solidFill>
                <a:latin typeface="Courier New" pitchFamily="49" charset="0"/>
                <a:cs typeface="Courier New" pitchFamily="49" charset="0"/>
              </a:rPr>
              <a:t>”</a:t>
            </a:r>
            <a:r>
              <a:rPr lang="sv-SE" sz="1100" b="1" dirty="0" smtClean="0">
                <a:solidFill>
                  <a:srgbClr val="0070C0"/>
                </a:solidFill>
                <a:latin typeface="Courier New" pitchFamily="49" charset="0"/>
                <a:cs typeface="Courier New" pitchFamily="49" charset="0"/>
              </a:rPr>
              <a:t>&gt;</a:t>
            </a:r>
            <a:br>
              <a:rPr lang="sv-SE" sz="1100" b="1" dirty="0" smtClean="0">
                <a:solidFill>
                  <a:srgbClr val="0070C0"/>
                </a:solidFill>
                <a:latin typeface="Courier New" pitchFamily="49" charset="0"/>
                <a:cs typeface="Courier New" pitchFamily="49" charset="0"/>
              </a:rPr>
            </a:br>
            <a:r>
              <a:rPr lang="sv-SE" sz="1100" b="1" dirty="0" smtClean="0">
                <a:solidFill>
                  <a:srgbClr val="0070C0"/>
                </a:solidFill>
                <a:latin typeface="Courier New" pitchFamily="49" charset="0"/>
                <a:cs typeface="Courier New" pitchFamily="49" charset="0"/>
              </a:rPr>
              <a:t>         &lt;</a:t>
            </a:r>
            <a:r>
              <a:rPr lang="sv-SE" sz="1100" b="1" dirty="0">
                <a:solidFill>
                  <a:srgbClr val="0070C0"/>
                </a:solidFill>
                <a:latin typeface="Courier New" pitchFamily="49" charset="0"/>
                <a:cs typeface="Courier New" pitchFamily="49" charset="0"/>
              </a:rPr>
              <a:t>div </a:t>
            </a:r>
            <a:r>
              <a:rPr lang="sv-SE" sz="1100" b="1" dirty="0">
                <a:solidFill>
                  <a:srgbClr val="FF0000"/>
                </a:solidFill>
                <a:latin typeface="Courier New" pitchFamily="49" charset="0"/>
                <a:cs typeface="Courier New" pitchFamily="49" charset="0"/>
              </a:rPr>
              <a:t>id</a:t>
            </a:r>
            <a:r>
              <a:rPr lang="sv-SE" sz="1100" b="1" dirty="0" smtClean="0">
                <a:solidFill>
                  <a:srgbClr val="0070C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”banner”</a:t>
            </a:r>
            <a:r>
              <a:rPr lang="sv-SE" sz="1100" b="1" dirty="0" smtClean="0">
                <a:solidFill>
                  <a:srgbClr val="0070C0"/>
                </a:solidFill>
                <a:latin typeface="Courier New" pitchFamily="49" charset="0"/>
                <a:cs typeface="Courier New" pitchFamily="49" charset="0"/>
              </a:rPr>
              <a:t>&gt;...&lt;/div&gt;</a:t>
            </a:r>
          </a:p>
          <a:p>
            <a:r>
              <a:rPr lang="sv-SE" sz="1100" b="1" dirty="0" smtClean="0">
                <a:solidFill>
                  <a:srgbClr val="0070C0"/>
                </a:solidFill>
                <a:latin typeface="Courier New" pitchFamily="49" charset="0"/>
                <a:cs typeface="Courier New" pitchFamily="49" charset="0"/>
              </a:rPr>
              <a:t>         &lt;</a:t>
            </a:r>
            <a:r>
              <a:rPr lang="sv-SE" sz="1100" b="1" dirty="0">
                <a:solidFill>
                  <a:srgbClr val="0070C0"/>
                </a:solidFill>
                <a:latin typeface="Courier New" pitchFamily="49" charset="0"/>
                <a:cs typeface="Courier New" pitchFamily="49" charset="0"/>
              </a:rPr>
              <a:t>div </a:t>
            </a:r>
            <a:r>
              <a:rPr lang="sv-SE" sz="1100" b="1" dirty="0">
                <a:solidFill>
                  <a:srgbClr val="FF0000"/>
                </a:solidFill>
                <a:latin typeface="Courier New" pitchFamily="49" charset="0"/>
                <a:cs typeface="Courier New" pitchFamily="49" charset="0"/>
              </a:rPr>
              <a:t>id</a:t>
            </a:r>
            <a:r>
              <a:rPr lang="sv-SE" sz="1100" b="1" dirty="0" smtClean="0">
                <a:solidFill>
                  <a:srgbClr val="0070C0"/>
                </a:solidFill>
                <a:latin typeface="Courier New" pitchFamily="49" charset="0"/>
                <a:cs typeface="Courier New" pitchFamily="49" charset="0"/>
              </a:rPr>
              <a:t>=</a:t>
            </a:r>
            <a:r>
              <a:rPr lang="sv-SE" sz="1100" b="1" dirty="0" smtClean="0">
                <a:solidFill>
                  <a:srgbClr val="7030A0"/>
                </a:solidFill>
                <a:latin typeface="Courier New" pitchFamily="49" charset="0"/>
                <a:cs typeface="Courier New" pitchFamily="49" charset="0"/>
              </a:rPr>
              <a:t>”parts”</a:t>
            </a:r>
            <a:r>
              <a:rPr lang="sv-SE" sz="1100" b="1" dirty="0" smtClean="0">
                <a:solidFill>
                  <a:srgbClr val="0070C0"/>
                </a:solidFill>
                <a:latin typeface="Courier New" pitchFamily="49" charset="0"/>
                <a:cs typeface="Courier New" pitchFamily="49" charset="0"/>
              </a:rPr>
              <a:t>&gt;</a:t>
            </a:r>
            <a:br>
              <a:rPr lang="sv-SE" sz="1100" b="1" dirty="0" smtClean="0">
                <a:solidFill>
                  <a:srgbClr val="0070C0"/>
                </a:solidFill>
                <a:latin typeface="Courier New" pitchFamily="49" charset="0"/>
                <a:cs typeface="Courier New" pitchFamily="49" charset="0"/>
              </a:rPr>
            </a:br>
            <a:r>
              <a:rPr lang="sv-SE" sz="1100" b="1" dirty="0" smtClean="0">
                <a:solidFill>
                  <a:srgbClr val="0070C0"/>
                </a:solidFill>
                <a:latin typeface="Courier New" pitchFamily="49" charset="0"/>
                <a:cs typeface="Courier New" pitchFamily="49" charset="0"/>
              </a:rPr>
              <a:t>            &lt;div&gt;...&lt;/</a:t>
            </a:r>
            <a:r>
              <a:rPr lang="sv-SE" sz="1100" b="1" dirty="0">
                <a:solidFill>
                  <a:srgbClr val="0070C0"/>
                </a:solidFill>
                <a:latin typeface="Courier New" pitchFamily="49" charset="0"/>
                <a:cs typeface="Courier New" pitchFamily="49" charset="0"/>
              </a:rPr>
              <a:t>div</a:t>
            </a:r>
            <a:r>
              <a:rPr lang="sv-SE" sz="1100" b="1" dirty="0" smtClean="0">
                <a:solidFill>
                  <a:srgbClr val="0070C0"/>
                </a:solidFill>
                <a:latin typeface="Courier New" pitchFamily="49" charset="0"/>
                <a:cs typeface="Courier New" pitchFamily="49" charset="0"/>
              </a:rPr>
              <a:t>&gt;</a:t>
            </a:r>
            <a:br>
              <a:rPr lang="sv-SE" sz="1100" b="1" dirty="0" smtClean="0">
                <a:solidFill>
                  <a:srgbClr val="0070C0"/>
                </a:solidFill>
                <a:latin typeface="Courier New" pitchFamily="49" charset="0"/>
                <a:cs typeface="Courier New" pitchFamily="49" charset="0"/>
              </a:rPr>
            </a:br>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a:t>
            </a:r>
            <a:r>
              <a:rPr lang="sv-SE" sz="1100" b="1" dirty="0" smtClean="0">
                <a:solidFill>
                  <a:srgbClr val="0070C0"/>
                </a:solidFill>
                <a:latin typeface="Courier New" pitchFamily="49" charset="0"/>
                <a:cs typeface="Courier New" pitchFamily="49" charset="0"/>
              </a:rPr>
              <a:t>div&gt;...&lt;/</a:t>
            </a:r>
            <a:r>
              <a:rPr lang="sv-SE" sz="1100" b="1" dirty="0">
                <a:solidFill>
                  <a:srgbClr val="0070C0"/>
                </a:solidFill>
                <a:latin typeface="Courier New" pitchFamily="49" charset="0"/>
                <a:cs typeface="Courier New" pitchFamily="49" charset="0"/>
              </a:rPr>
              <a:t>div&gt;</a:t>
            </a:r>
          </a:p>
          <a:p>
            <a:r>
              <a:rPr lang="sv-SE" sz="1100" b="1" dirty="0" smtClean="0">
                <a:solidFill>
                  <a:srgbClr val="0070C0"/>
                </a:solidFill>
                <a:latin typeface="Courier New" pitchFamily="49" charset="0"/>
                <a:cs typeface="Courier New" pitchFamily="49" charset="0"/>
              </a:rPr>
              <a:t>            </a:t>
            </a:r>
            <a:r>
              <a:rPr lang="sv-SE" sz="1100" b="1" dirty="0">
                <a:solidFill>
                  <a:srgbClr val="0070C0"/>
                </a:solidFill>
                <a:latin typeface="Courier New" pitchFamily="49" charset="0"/>
                <a:cs typeface="Courier New" pitchFamily="49" charset="0"/>
              </a:rPr>
              <a:t>&lt;</a:t>
            </a:r>
            <a:r>
              <a:rPr lang="sv-SE" sz="1100" b="1" dirty="0" smtClean="0">
                <a:solidFill>
                  <a:srgbClr val="0070C0"/>
                </a:solidFill>
                <a:latin typeface="Courier New" pitchFamily="49" charset="0"/>
                <a:cs typeface="Courier New" pitchFamily="49" charset="0"/>
              </a:rPr>
              <a:t>div&gt;...&lt;/</a:t>
            </a:r>
            <a:r>
              <a:rPr lang="sv-SE" sz="1100" b="1" dirty="0">
                <a:solidFill>
                  <a:srgbClr val="0070C0"/>
                </a:solidFill>
                <a:latin typeface="Courier New" pitchFamily="49" charset="0"/>
                <a:cs typeface="Courier New" pitchFamily="49" charset="0"/>
              </a:rPr>
              <a:t>div&gt;</a:t>
            </a:r>
          </a:p>
          <a:p>
            <a:r>
              <a:rPr lang="sv-SE" sz="1100" b="1" dirty="0" smtClean="0">
                <a:solidFill>
                  <a:srgbClr val="0070C0"/>
                </a:solidFill>
                <a:latin typeface="Courier New" pitchFamily="49" charset="0"/>
                <a:cs typeface="Courier New" pitchFamily="49" charset="0"/>
              </a:rPr>
              <a:t>         &lt;/</a:t>
            </a:r>
            <a:r>
              <a:rPr lang="sv-SE" sz="1100" b="1" dirty="0">
                <a:solidFill>
                  <a:srgbClr val="0070C0"/>
                </a:solidFill>
                <a:latin typeface="Courier New" pitchFamily="49" charset="0"/>
                <a:cs typeface="Courier New" pitchFamily="49" charset="0"/>
              </a:rPr>
              <a:t>div&gt;</a:t>
            </a:r>
            <a:br>
              <a:rPr lang="sv-SE" sz="1100" b="1" dirty="0">
                <a:solidFill>
                  <a:srgbClr val="0070C0"/>
                </a:solidFill>
                <a:latin typeface="Courier New" pitchFamily="49" charset="0"/>
                <a:cs typeface="Courier New" pitchFamily="49" charset="0"/>
              </a:rPr>
            </a:br>
            <a:r>
              <a:rPr lang="sv-SE" sz="1100" b="1" dirty="0" smtClean="0">
                <a:solidFill>
                  <a:srgbClr val="0070C0"/>
                </a:solidFill>
                <a:latin typeface="Courier New" pitchFamily="49" charset="0"/>
                <a:cs typeface="Courier New" pitchFamily="49" charset="0"/>
              </a:rPr>
              <a:t>      &lt;/</a:t>
            </a:r>
            <a:r>
              <a:rPr lang="sv-SE" sz="1100" b="1" dirty="0">
                <a:solidFill>
                  <a:srgbClr val="0070C0"/>
                </a:solidFill>
                <a:latin typeface="Courier New" pitchFamily="49" charset="0"/>
                <a:cs typeface="Courier New" pitchFamily="49" charset="0"/>
              </a:rPr>
              <a:t>div&gt;</a:t>
            </a:r>
          </a:p>
          <a:p>
            <a:endParaRPr lang="sv-SE" sz="1100" b="1" dirty="0">
              <a:solidFill>
                <a:srgbClr val="0070C0"/>
              </a:solidFill>
              <a:latin typeface="Courier New" pitchFamily="49" charset="0"/>
              <a:cs typeface="Courier New" pitchFamily="49" charset="0"/>
            </a:endParaRPr>
          </a:p>
          <a:p>
            <a:r>
              <a:rPr lang="sv-SE" sz="1100" b="1" dirty="0" smtClean="0">
                <a:solidFill>
                  <a:srgbClr val="0070C0"/>
                </a:solidFill>
                <a:latin typeface="Courier New" pitchFamily="49" charset="0"/>
                <a:cs typeface="Courier New" pitchFamily="49" charset="0"/>
              </a:rPr>
              <a:t>   &lt;/</a:t>
            </a:r>
            <a:r>
              <a:rPr lang="sv-SE" sz="1100" b="1" dirty="0" err="1">
                <a:solidFill>
                  <a:srgbClr val="0070C0"/>
                </a:solidFill>
                <a:latin typeface="Courier New" pitchFamily="49" charset="0"/>
                <a:cs typeface="Courier New" pitchFamily="49" charset="0"/>
              </a:rPr>
              <a:t>body</a:t>
            </a:r>
            <a:r>
              <a:rPr lang="sv-SE" sz="1100" b="1" dirty="0">
                <a:solidFill>
                  <a:srgbClr val="0070C0"/>
                </a:solidFill>
                <a:latin typeface="Courier New" pitchFamily="49" charset="0"/>
                <a:cs typeface="Courier New" pitchFamily="49" charset="0"/>
              </a:rPr>
              <a:t>&gt;</a:t>
            </a:r>
          </a:p>
          <a:p>
            <a:r>
              <a:rPr lang="sv-SE" sz="1100" dirty="0">
                <a:solidFill>
                  <a:srgbClr val="0070C0"/>
                </a:solidFill>
                <a:latin typeface="Courier New" pitchFamily="49" charset="0"/>
                <a:cs typeface="Courier New" pitchFamily="49" charset="0"/>
              </a:rPr>
              <a:t>&lt;/html&gt;</a:t>
            </a:r>
          </a:p>
        </p:txBody>
      </p:sp>
      <p:pic>
        <p:nvPicPr>
          <p:cNvPr id="5"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274" y="1448357"/>
            <a:ext cx="4632070" cy="905088"/>
          </a:xfrm>
          <a:prstGeom prst="rect">
            <a:avLst/>
          </a:prstGeom>
          <a:ln>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sv-SE" b="1" dirty="0" smtClean="0">
                <a:latin typeface="Courier New" pitchFamily="49" charset="0"/>
                <a:cs typeface="Courier New" pitchFamily="49" charset="0"/>
              </a:rPr>
              <a:t>&lt;div id=”</a:t>
            </a:r>
            <a:r>
              <a:rPr lang="sv-SE" b="1" dirty="0" err="1" smtClean="0">
                <a:latin typeface="Courier New" pitchFamily="49" charset="0"/>
                <a:cs typeface="Courier New" pitchFamily="49" charset="0"/>
              </a:rPr>
              <a:t>header</a:t>
            </a:r>
            <a:r>
              <a:rPr lang="sv-SE" b="1" dirty="0" smtClean="0">
                <a:latin typeface="Courier New" pitchFamily="49" charset="0"/>
                <a:cs typeface="Courier New" pitchFamily="49" charset="0"/>
              </a:rPr>
              <a:t>”&gt;</a:t>
            </a:r>
            <a:endParaRPr lang="sv-SE" b="1" dirty="0">
              <a:latin typeface="Courier New" pitchFamily="49" charset="0"/>
              <a:cs typeface="Courier New" pitchFamily="49" charset="0"/>
            </a:endParaRPr>
          </a:p>
        </p:txBody>
      </p:sp>
      <p:sp>
        <p:nvSpPr>
          <p:cNvPr id="7" name="Rectangle 6"/>
          <p:cNvSpPr/>
          <p:nvPr/>
        </p:nvSpPr>
        <p:spPr>
          <a:xfrm>
            <a:off x="4189274" y="2415121"/>
            <a:ext cx="4632070" cy="514387"/>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1600" b="1" dirty="0" smtClean="0">
                <a:latin typeface="Courier New" pitchFamily="49" charset="0"/>
                <a:cs typeface="Courier New" pitchFamily="49" charset="0"/>
              </a:rPr>
              <a:t>&lt;div id=”navigation”&gt;</a:t>
            </a:r>
            <a:endParaRPr lang="sv-SE" sz="1600" b="1" dirty="0">
              <a:latin typeface="Courier New" pitchFamily="49" charset="0"/>
              <a:cs typeface="Courier New" pitchFamily="49" charset="0"/>
            </a:endParaRPr>
          </a:p>
        </p:txBody>
      </p:sp>
      <p:sp>
        <p:nvSpPr>
          <p:cNvPr id="8" name="Rectangle 7"/>
          <p:cNvSpPr/>
          <p:nvPr/>
        </p:nvSpPr>
        <p:spPr>
          <a:xfrm>
            <a:off x="4197072" y="2990925"/>
            <a:ext cx="4624271" cy="2376264"/>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b="1" dirty="0" smtClean="0">
                <a:latin typeface="Courier New" pitchFamily="49" charset="0"/>
                <a:cs typeface="Courier New" pitchFamily="49" charset="0"/>
              </a:rPr>
              <a:t>&lt;div id=”</a:t>
            </a:r>
            <a:r>
              <a:rPr lang="sv-SE" b="1" dirty="0" err="1" smtClean="0">
                <a:latin typeface="Courier New" pitchFamily="49" charset="0"/>
                <a:cs typeface="Courier New" pitchFamily="49" charset="0"/>
              </a:rPr>
              <a:t>content</a:t>
            </a:r>
            <a:r>
              <a:rPr lang="sv-SE" b="1" dirty="0" smtClean="0">
                <a:latin typeface="Courier New" pitchFamily="49" charset="0"/>
                <a:cs typeface="Courier New" pitchFamily="49" charset="0"/>
              </a:rPr>
              <a:t>”&gt;</a:t>
            </a:r>
            <a:br>
              <a:rPr lang="sv-SE" b="1" dirty="0" smtClean="0">
                <a:latin typeface="Courier New" pitchFamily="49" charset="0"/>
                <a:cs typeface="Courier New" pitchFamily="49" charset="0"/>
              </a:rPr>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r>
              <a:rPr lang="sv-SE" dirty="0" smtClean="0"/>
              <a:t/>
            </a:r>
            <a:br>
              <a:rPr lang="sv-SE" dirty="0" smtClean="0"/>
            </a:br>
            <a:endParaRPr lang="sv-SE" dirty="0"/>
          </a:p>
        </p:txBody>
      </p:sp>
      <p:sp>
        <p:nvSpPr>
          <p:cNvPr id="9" name="Rectangle 8"/>
          <p:cNvSpPr/>
          <p:nvPr/>
        </p:nvSpPr>
        <p:spPr>
          <a:xfrm>
            <a:off x="4275980" y="3907214"/>
            <a:ext cx="4472483" cy="1398558"/>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sz="1400" b="1" dirty="0" smtClean="0">
                <a:latin typeface="Courier New" pitchFamily="49" charset="0"/>
                <a:cs typeface="Courier New" pitchFamily="49" charset="0"/>
              </a:rPr>
              <a:t>&lt;div id=”parts”&gt;</a:t>
            </a:r>
            <a:br>
              <a:rPr lang="sv-SE" sz="1400" b="1" dirty="0" smtClean="0">
                <a:latin typeface="Courier New" pitchFamily="49" charset="0"/>
                <a:cs typeface="Courier New" pitchFamily="49" charset="0"/>
              </a:rPr>
            </a:br>
            <a:r>
              <a:rPr lang="sv-SE" dirty="0" smtClean="0"/>
              <a:t/>
            </a:r>
            <a:br>
              <a:rPr lang="sv-SE" dirty="0" smtClean="0"/>
            </a:br>
            <a:r>
              <a:rPr lang="sv-SE" dirty="0" smtClean="0"/>
              <a:t/>
            </a:r>
            <a:br>
              <a:rPr lang="sv-SE" dirty="0" smtClean="0"/>
            </a:br>
            <a:endParaRPr lang="sv-SE" dirty="0"/>
          </a:p>
        </p:txBody>
      </p:sp>
      <p:sp>
        <p:nvSpPr>
          <p:cNvPr id="10" name="Rectangle 9"/>
          <p:cNvSpPr/>
          <p:nvPr/>
        </p:nvSpPr>
        <p:spPr>
          <a:xfrm>
            <a:off x="4339806" y="4457987"/>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
        <p:nvSpPr>
          <p:cNvPr id="11" name="Rectangle 10"/>
          <p:cNvSpPr/>
          <p:nvPr/>
        </p:nvSpPr>
        <p:spPr>
          <a:xfrm>
            <a:off x="4262540" y="3361556"/>
            <a:ext cx="4485924" cy="472542"/>
          </a:xfrm>
          <a:prstGeom prst="rect">
            <a:avLst/>
          </a:prstGeom>
          <a:noFill/>
          <a:ln w="28575">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sz="1400" b="1" dirty="0" smtClean="0">
                <a:latin typeface="Courier New" pitchFamily="49" charset="0"/>
                <a:cs typeface="Courier New" pitchFamily="49" charset="0"/>
              </a:rPr>
              <a:t>&lt;div id=”banner”&gt;</a:t>
            </a:r>
            <a:endParaRPr lang="sv-SE" sz="1400" b="1" dirty="0">
              <a:latin typeface="Courier New" pitchFamily="49" charset="0"/>
              <a:cs typeface="Courier New" pitchFamily="49" charset="0"/>
            </a:endParaRPr>
          </a:p>
        </p:txBody>
      </p:sp>
      <p:sp>
        <p:nvSpPr>
          <p:cNvPr id="12" name="Rectangle 11"/>
          <p:cNvSpPr/>
          <p:nvPr/>
        </p:nvSpPr>
        <p:spPr>
          <a:xfrm>
            <a:off x="4355976" y="4746019"/>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
        <p:nvSpPr>
          <p:cNvPr id="13" name="Rectangle 12"/>
          <p:cNvSpPr/>
          <p:nvPr/>
        </p:nvSpPr>
        <p:spPr>
          <a:xfrm>
            <a:off x="4355976" y="5017740"/>
            <a:ext cx="4336650" cy="199713"/>
          </a:xfrm>
          <a:prstGeom prst="rect">
            <a:avLst/>
          </a:prstGeom>
          <a:noFill/>
          <a:ln w="28575">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r>
              <a:rPr lang="sv-SE" sz="1100" b="1" dirty="0" smtClean="0">
                <a:latin typeface="Courier New" pitchFamily="49" charset="0"/>
                <a:cs typeface="Courier New" pitchFamily="49" charset="0"/>
              </a:rPr>
              <a:t>&lt;div&gt;</a:t>
            </a:r>
            <a:endParaRPr lang="sv-SE" sz="1100" b="1" dirty="0">
              <a:latin typeface="Courier New" pitchFamily="49" charset="0"/>
              <a:cs typeface="Courier New" pitchFamily="49" charset="0"/>
            </a:endParaRPr>
          </a:p>
        </p:txBody>
      </p:sp>
      <p:sp>
        <p:nvSpPr>
          <p:cNvPr id="14" name="TextBox 13"/>
          <p:cNvSpPr txBox="1"/>
          <p:nvPr/>
        </p:nvSpPr>
        <p:spPr>
          <a:xfrm>
            <a:off x="107504" y="5017740"/>
            <a:ext cx="4032448" cy="523220"/>
          </a:xfrm>
          <a:prstGeom prst="rect">
            <a:avLst/>
          </a:prstGeom>
          <a:noFill/>
        </p:spPr>
        <p:txBody>
          <a:bodyPr wrap="square" rtlCol="0">
            <a:spAutoFit/>
          </a:bodyPr>
          <a:lstStyle/>
          <a:p>
            <a:r>
              <a:rPr lang="sv-SE" sz="1400" dirty="0" smtClean="0">
                <a:latin typeface="Minya Nouvelle" pitchFamily="2" charset="0"/>
              </a:rPr>
              <a:t>HTML5 introducerar några nya semantiska taggar, exempelvis ”nav”. Mer om detta senare</a:t>
            </a:r>
          </a:p>
        </p:txBody>
      </p:sp>
    </p:spTree>
    <p:extLst>
      <p:ext uri="{BB962C8B-B14F-4D97-AF65-F5344CB8AC3E}">
        <p14:creationId xmlns:p14="http://schemas.microsoft.com/office/powerpoint/2010/main" val="311012609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F03 – Taggar</a:t>
            </a:r>
            <a:endParaRPr lang="sv-SE" b="1" dirty="0"/>
          </a:p>
        </p:txBody>
      </p:sp>
      <p:sp>
        <p:nvSpPr>
          <p:cNvPr id="15" name="TextBox 14"/>
          <p:cNvSpPr txBox="1"/>
          <p:nvPr/>
        </p:nvSpPr>
        <p:spPr>
          <a:xfrm>
            <a:off x="395536" y="1201316"/>
            <a:ext cx="3910045" cy="954107"/>
          </a:xfrm>
          <a:prstGeom prst="rect">
            <a:avLst/>
          </a:prstGeom>
          <a:noFill/>
        </p:spPr>
        <p:txBody>
          <a:bodyPr wrap="none" rtlCol="0">
            <a:spAutoFit/>
          </a:bodyPr>
          <a:lstStyle/>
          <a:p>
            <a:r>
              <a:rPr lang="sv-SE" sz="2800" b="1" dirty="0" smtClean="0">
                <a:latin typeface="Minya Nouvelle" pitchFamily="2" charset="0"/>
              </a:rPr>
              <a:t>Föreläsning 3, HT2011</a:t>
            </a:r>
          </a:p>
          <a:p>
            <a:r>
              <a:rPr lang="sv-SE" sz="2800" dirty="0" smtClean="0">
                <a:latin typeface="Minya Nouvelle" pitchFamily="2" charset="0"/>
              </a:rPr>
              <a:t>Taggar i HTML</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42845003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F03 – Taggar</a:t>
            </a:r>
            <a:endParaRPr lang="sv-SE" b="1" dirty="0"/>
          </a:p>
        </p:txBody>
      </p:sp>
      <p:sp>
        <p:nvSpPr>
          <p:cNvPr id="15" name="TextBox 14"/>
          <p:cNvSpPr txBox="1"/>
          <p:nvPr/>
        </p:nvSpPr>
        <p:spPr>
          <a:xfrm>
            <a:off x="1403648" y="1378601"/>
            <a:ext cx="3602268" cy="5663089"/>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Tagg</a:t>
            </a:r>
          </a:p>
          <a:p>
            <a:pPr marL="285750" indent="-285750">
              <a:buFont typeface="Arial" charset="0"/>
              <a:buChar char="•"/>
            </a:pPr>
            <a:r>
              <a:rPr lang="sv-SE" dirty="0" smtClean="0">
                <a:latin typeface="Minya Nouvelle" pitchFamily="2" charset="0"/>
              </a:rPr>
              <a:t>Regelverk för XHTML, XML</a:t>
            </a:r>
          </a:p>
          <a:p>
            <a:pPr marL="285750" indent="-285750">
              <a:buFont typeface="Arial" charset="0"/>
              <a:buChar char="•"/>
            </a:pPr>
            <a:r>
              <a:rPr lang="sv-SE" dirty="0" smtClean="0">
                <a:latin typeface="Minya Nouvelle" pitchFamily="2" charset="0"/>
              </a:rPr>
              <a:t>Validering</a:t>
            </a:r>
          </a:p>
          <a:p>
            <a:pPr marL="285750" indent="-285750">
              <a:buFont typeface="Arial" charset="0"/>
              <a:buChar char="•"/>
            </a:pPr>
            <a:r>
              <a:rPr lang="sv-SE" dirty="0">
                <a:latin typeface="Minya Nouvelle" pitchFamily="2" charset="0"/>
              </a:rPr>
              <a:t>P</a:t>
            </a:r>
            <a:r>
              <a:rPr lang="sv-SE" dirty="0" smtClean="0">
                <a:latin typeface="Minya Nouvelle" pitchFamily="2" charset="0"/>
              </a:rPr>
              <a:t>aragrafer och rubriker</a:t>
            </a:r>
          </a:p>
          <a:p>
            <a:pPr marL="285750" indent="-285750">
              <a:buFont typeface="Arial" charset="0"/>
              <a:buChar char="•"/>
            </a:pPr>
            <a:r>
              <a:rPr lang="sv-SE" dirty="0" smtClean="0">
                <a:latin typeface="Minya Nouvelle" pitchFamily="2" charset="0"/>
              </a:rPr>
              <a:t>Listor</a:t>
            </a:r>
          </a:p>
          <a:p>
            <a:pPr marL="285750" indent="-285750">
              <a:buFont typeface="Arial" charset="0"/>
              <a:buChar char="•"/>
            </a:pPr>
            <a:r>
              <a:rPr lang="sv-SE" dirty="0">
                <a:latin typeface="Minya Nouvelle" pitchFamily="2" charset="0"/>
              </a:rPr>
              <a:t>K</a:t>
            </a:r>
            <a:r>
              <a:rPr lang="sv-SE" dirty="0" smtClean="0">
                <a:latin typeface="Minya Nouvelle" pitchFamily="2" charset="0"/>
              </a:rPr>
              <a:t>ommentarer</a:t>
            </a:r>
          </a:p>
          <a:p>
            <a:pPr marL="285750" indent="-285750">
              <a:buFont typeface="Arial" charset="0"/>
              <a:buChar char="•"/>
            </a:pPr>
            <a:r>
              <a:rPr lang="sv-SE" dirty="0" smtClean="0">
                <a:latin typeface="Minya Nouvelle" pitchFamily="2" charset="0"/>
              </a:rPr>
              <a:t>Logiska vs. grafisk formatering</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409228"/>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98306" name="Picture 2" descr="L:\WorkSpace\tstjo\Icons\v_collection_png\256x256\shadow\code_colo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49746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56023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Taggar</a:t>
            </a:r>
            <a:endParaRPr lang="sv-SE" dirty="0"/>
          </a:p>
        </p:txBody>
      </p:sp>
      <p:sp>
        <p:nvSpPr>
          <p:cNvPr id="7" name="Text Box 16"/>
          <p:cNvSpPr txBox="1">
            <a:spLocks noChangeArrowheads="1"/>
          </p:cNvSpPr>
          <p:nvPr/>
        </p:nvSpPr>
        <p:spPr bwMode="auto">
          <a:xfrm>
            <a:off x="611560" y="2281436"/>
            <a:ext cx="7950579" cy="156966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sv-SE" sz="3200" b="1" dirty="0" smtClean="0">
                <a:latin typeface="Courier New" pitchFamily="49" charset="0"/>
              </a:rPr>
              <a:t/>
            </a:r>
            <a:br>
              <a:rPr lang="sv-SE" sz="3200" b="1" dirty="0" smtClean="0">
                <a:latin typeface="Courier New" pitchFamily="49" charset="0"/>
              </a:rPr>
            </a:br>
            <a:r>
              <a:rPr lang="sv-SE" sz="3200" b="1" dirty="0" smtClean="0">
                <a:solidFill>
                  <a:srgbClr val="0070C0"/>
                </a:solidFill>
                <a:latin typeface="Courier New" pitchFamily="49" charset="0"/>
              </a:rPr>
              <a:t>&lt;div </a:t>
            </a:r>
            <a:r>
              <a:rPr lang="sv-SE" sz="3200" b="1" dirty="0" smtClean="0">
                <a:solidFill>
                  <a:srgbClr val="FF0000"/>
                </a:solidFill>
                <a:latin typeface="Courier New" pitchFamily="49" charset="0"/>
              </a:rPr>
              <a:t>id</a:t>
            </a:r>
            <a:r>
              <a:rPr lang="sv-SE" sz="3200" b="1" dirty="0" smtClean="0">
                <a:solidFill>
                  <a:srgbClr val="0070C0"/>
                </a:solidFill>
                <a:latin typeface="Courier New" pitchFamily="49" charset="0"/>
              </a:rPr>
              <a:t>=</a:t>
            </a:r>
            <a:r>
              <a:rPr lang="sv-SE" sz="3200" b="1" dirty="0" smtClean="0">
                <a:solidFill>
                  <a:srgbClr val="7030A0"/>
                </a:solidFill>
                <a:latin typeface="Courier New" pitchFamily="49" charset="0"/>
              </a:rPr>
              <a:t>”container”</a:t>
            </a:r>
            <a:r>
              <a:rPr lang="sv-SE" sz="3200" b="1" dirty="0" smtClean="0">
                <a:solidFill>
                  <a:srgbClr val="0070C0"/>
                </a:solidFill>
                <a:latin typeface="Courier New" pitchFamily="49" charset="0"/>
              </a:rPr>
              <a:t>&gt;</a:t>
            </a:r>
            <a:r>
              <a:rPr lang="sv-SE" sz="3200" b="1" dirty="0" smtClean="0">
                <a:latin typeface="Courier New" pitchFamily="49" charset="0"/>
              </a:rPr>
              <a:t>Text</a:t>
            </a:r>
            <a:r>
              <a:rPr lang="sv-SE" sz="3200" b="1" dirty="0" smtClean="0">
                <a:solidFill>
                  <a:srgbClr val="0070C0"/>
                </a:solidFill>
                <a:latin typeface="Courier New" pitchFamily="49" charset="0"/>
              </a:rPr>
              <a:t>&lt;/div&gt;</a:t>
            </a:r>
          </a:p>
          <a:p>
            <a:endParaRPr lang="sv-SE" sz="3200" b="1" dirty="0">
              <a:latin typeface="Courier New" pitchFamily="49" charset="0"/>
            </a:endParaRPr>
          </a:p>
        </p:txBody>
      </p:sp>
    </p:spTree>
    <p:extLst>
      <p:ext uri="{BB962C8B-B14F-4D97-AF65-F5344CB8AC3E}">
        <p14:creationId xmlns:p14="http://schemas.microsoft.com/office/powerpoint/2010/main" val="27878090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XHTML/XML - Regelverk</a:t>
            </a:r>
            <a:endParaRPr lang="sv-SE" dirty="0"/>
          </a:p>
        </p:txBody>
      </p:sp>
      <p:sp>
        <p:nvSpPr>
          <p:cNvPr id="35" name="Rectangle 4"/>
          <p:cNvSpPr>
            <a:spLocks noChangeArrowheads="1"/>
          </p:cNvSpPr>
          <p:nvPr/>
        </p:nvSpPr>
        <p:spPr bwMode="auto">
          <a:xfrm>
            <a:off x="464380" y="1489348"/>
            <a:ext cx="3024188" cy="369332"/>
          </a:xfrm>
          <a:prstGeom prst="rect">
            <a:avLst/>
          </a:prstGeom>
          <a:solidFill>
            <a:srgbClr val="E0E0E0"/>
          </a:solidFill>
          <a:ln w="9525" algn="ctr">
            <a:solidFill>
              <a:schemeClr val="bg2"/>
            </a:solidFill>
            <a:miter lim="800000"/>
            <a:headEnd/>
            <a:tailEnd/>
          </a:ln>
        </p:spPr>
        <p:txBody>
          <a:bodyPr anchor="ctr">
            <a:spAutoFit/>
          </a:bodyPr>
          <a:lstStyle/>
          <a:p>
            <a:endParaRPr lang="sv-SE"/>
          </a:p>
        </p:txBody>
      </p:sp>
      <p:sp>
        <p:nvSpPr>
          <p:cNvPr id="36" name="Text Box 5"/>
          <p:cNvSpPr txBox="1">
            <a:spLocks noChangeArrowheads="1"/>
          </p:cNvSpPr>
          <p:nvPr/>
        </p:nvSpPr>
        <p:spPr bwMode="auto">
          <a:xfrm>
            <a:off x="535820" y="1494628"/>
            <a:ext cx="2762295" cy="307777"/>
          </a:xfrm>
          <a:prstGeom prst="rect">
            <a:avLst/>
          </a:prstGeom>
          <a:noFill/>
          <a:ln w="9525" algn="ctr">
            <a:noFill/>
            <a:miter lim="800000"/>
            <a:headEnd/>
            <a:tailEnd/>
          </a:ln>
        </p:spPr>
        <p:txBody>
          <a:bodyPr wrap="none">
            <a:spAutoFit/>
          </a:bodyPr>
          <a:lstStyle/>
          <a:p>
            <a:r>
              <a:rPr lang="sv-SE" sz="1400" b="1" dirty="0">
                <a:solidFill>
                  <a:srgbClr val="0070C0"/>
                </a:solidFill>
                <a:latin typeface="Courier New" pitchFamily="49" charset="0"/>
                <a:cs typeface="Courier New" pitchFamily="49" charset="0"/>
              </a:rPr>
              <a:t>&lt;p</a:t>
            </a:r>
            <a:r>
              <a:rPr lang="sv-SE" sz="1400" b="1" dirty="0" smtClean="0">
                <a:solidFill>
                  <a:srgbClr val="0070C0"/>
                </a:solidFill>
                <a:latin typeface="Courier New" pitchFamily="49" charset="0"/>
                <a:cs typeface="Courier New" pitchFamily="49" charset="0"/>
              </a:rPr>
              <a:t>&gt;&lt;</a:t>
            </a:r>
            <a:r>
              <a:rPr lang="sv-SE" sz="1400" b="1" dirty="0" err="1" smtClean="0">
                <a:solidFill>
                  <a:srgbClr val="0070C0"/>
                </a:solidFill>
                <a:latin typeface="Courier New" pitchFamily="49" charset="0"/>
                <a:cs typeface="Courier New" pitchFamily="49" charset="0"/>
              </a:rPr>
              <a:t>em</a:t>
            </a:r>
            <a:r>
              <a:rPr lang="sv-SE" sz="1400" b="1" dirty="0" smtClean="0">
                <a:solidFill>
                  <a:srgbClr val="0070C0"/>
                </a:solidFill>
                <a:latin typeface="Courier New" pitchFamily="49" charset="0"/>
                <a:cs typeface="Courier New" pitchFamily="49" charset="0"/>
              </a:rPr>
              <a:t>&gt;</a:t>
            </a:r>
            <a:r>
              <a:rPr lang="sv-SE" sz="1400" b="1" dirty="0" smtClean="0">
                <a:solidFill>
                  <a:schemeClr val="tx2"/>
                </a:solidFill>
                <a:latin typeface="Courier New" pitchFamily="49" charset="0"/>
                <a:cs typeface="Courier New" pitchFamily="49" charset="0"/>
              </a:rPr>
              <a:t>Viktigt!</a:t>
            </a:r>
            <a:r>
              <a:rPr lang="sv-SE" sz="1400" b="1" dirty="0" smtClean="0">
                <a:solidFill>
                  <a:srgbClr val="0070C0"/>
                </a:solidFill>
                <a:latin typeface="Courier New" pitchFamily="49" charset="0"/>
                <a:cs typeface="Courier New" pitchFamily="49" charset="0"/>
              </a:rPr>
              <a:t>&lt;/</a:t>
            </a:r>
            <a:r>
              <a:rPr lang="sv-SE" sz="1400" b="1" dirty="0">
                <a:solidFill>
                  <a:srgbClr val="0070C0"/>
                </a:solidFill>
                <a:latin typeface="Courier New" pitchFamily="49" charset="0"/>
                <a:cs typeface="Courier New" pitchFamily="49" charset="0"/>
              </a:rPr>
              <a:t>p</a:t>
            </a:r>
            <a:r>
              <a:rPr lang="sv-SE" sz="1400" b="1" dirty="0" smtClean="0">
                <a:solidFill>
                  <a:srgbClr val="0070C0"/>
                </a:solidFill>
                <a:latin typeface="Courier New" pitchFamily="49" charset="0"/>
                <a:cs typeface="Courier New" pitchFamily="49" charset="0"/>
              </a:rPr>
              <a:t>&gt;&lt;/</a:t>
            </a:r>
            <a:r>
              <a:rPr lang="sv-SE" sz="1400" b="1" dirty="0" err="1" smtClean="0">
                <a:solidFill>
                  <a:srgbClr val="0070C0"/>
                </a:solidFill>
                <a:latin typeface="Courier New" pitchFamily="49" charset="0"/>
                <a:cs typeface="Courier New" pitchFamily="49" charset="0"/>
              </a:rPr>
              <a:t>em</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sp>
        <p:nvSpPr>
          <p:cNvPr id="37" name="Rectangle 6"/>
          <p:cNvSpPr>
            <a:spLocks noChangeArrowheads="1"/>
          </p:cNvSpPr>
          <p:nvPr/>
        </p:nvSpPr>
        <p:spPr bwMode="auto">
          <a:xfrm>
            <a:off x="4496631" y="1489348"/>
            <a:ext cx="3024188" cy="369332"/>
          </a:xfrm>
          <a:prstGeom prst="rect">
            <a:avLst/>
          </a:prstGeom>
          <a:solidFill>
            <a:srgbClr val="E0E0E0"/>
          </a:solidFill>
          <a:ln w="9525" algn="ctr">
            <a:solidFill>
              <a:schemeClr val="bg2"/>
            </a:solidFill>
            <a:miter lim="800000"/>
            <a:headEnd/>
            <a:tailEnd/>
          </a:ln>
        </p:spPr>
        <p:txBody>
          <a:bodyPr anchor="ctr">
            <a:spAutoFit/>
          </a:bodyPr>
          <a:lstStyle/>
          <a:p>
            <a:endParaRPr lang="sv-SE"/>
          </a:p>
        </p:txBody>
      </p:sp>
      <p:sp>
        <p:nvSpPr>
          <p:cNvPr id="38" name="Text Box 7"/>
          <p:cNvSpPr txBox="1">
            <a:spLocks noChangeArrowheads="1"/>
          </p:cNvSpPr>
          <p:nvPr/>
        </p:nvSpPr>
        <p:spPr bwMode="auto">
          <a:xfrm>
            <a:off x="4568069" y="1494628"/>
            <a:ext cx="2762295" cy="307777"/>
          </a:xfrm>
          <a:prstGeom prst="rect">
            <a:avLst/>
          </a:prstGeom>
          <a:noFill/>
          <a:ln w="9525" algn="ctr">
            <a:noFill/>
            <a:miter lim="800000"/>
            <a:headEnd/>
            <a:tailEnd/>
          </a:ln>
        </p:spPr>
        <p:txBody>
          <a:bodyPr wrap="none">
            <a:spAutoFit/>
          </a:bodyPr>
          <a:lstStyle/>
          <a:p>
            <a:r>
              <a:rPr lang="sv-SE" sz="1400" b="1" dirty="0">
                <a:solidFill>
                  <a:srgbClr val="0070C0"/>
                </a:solidFill>
                <a:latin typeface="Courier New" pitchFamily="49" charset="0"/>
                <a:cs typeface="Courier New" pitchFamily="49" charset="0"/>
              </a:rPr>
              <a:t>&lt;p</a:t>
            </a:r>
            <a:r>
              <a:rPr lang="sv-SE" sz="1400" b="1" dirty="0" smtClean="0">
                <a:solidFill>
                  <a:srgbClr val="0070C0"/>
                </a:solidFill>
                <a:latin typeface="Courier New" pitchFamily="49" charset="0"/>
                <a:cs typeface="Courier New" pitchFamily="49" charset="0"/>
              </a:rPr>
              <a:t>&gt;&lt;</a:t>
            </a:r>
            <a:r>
              <a:rPr lang="sv-SE" sz="1400" b="1" dirty="0" err="1" smtClean="0">
                <a:solidFill>
                  <a:srgbClr val="0070C0"/>
                </a:solidFill>
                <a:latin typeface="Courier New" pitchFamily="49" charset="0"/>
                <a:cs typeface="Courier New" pitchFamily="49" charset="0"/>
              </a:rPr>
              <a:t>em</a:t>
            </a:r>
            <a:r>
              <a:rPr lang="sv-SE" sz="1400" b="1" dirty="0" smtClean="0">
                <a:solidFill>
                  <a:srgbClr val="0070C0"/>
                </a:solidFill>
                <a:latin typeface="Courier New" pitchFamily="49" charset="0"/>
                <a:cs typeface="Courier New" pitchFamily="49" charset="0"/>
              </a:rPr>
              <a:t>&gt;</a:t>
            </a:r>
            <a:r>
              <a:rPr lang="sv-SE" sz="1400" b="1" dirty="0" smtClean="0">
                <a:solidFill>
                  <a:schemeClr val="tx2"/>
                </a:solidFill>
                <a:latin typeface="Courier New" pitchFamily="49" charset="0"/>
                <a:cs typeface="Courier New" pitchFamily="49" charset="0"/>
              </a:rPr>
              <a:t>Viktigt!</a:t>
            </a:r>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em</a:t>
            </a:r>
            <a:r>
              <a:rPr lang="sv-SE" sz="1400" b="1" dirty="0" smtClean="0">
                <a:solidFill>
                  <a:srgbClr val="0070C0"/>
                </a:solidFill>
                <a:latin typeface="Courier New" pitchFamily="49" charset="0"/>
                <a:cs typeface="Courier New" pitchFamily="49" charset="0"/>
              </a:rPr>
              <a:t>&gt;&lt;/</a:t>
            </a:r>
            <a:r>
              <a:rPr lang="sv-SE" sz="1400" b="1" dirty="0">
                <a:solidFill>
                  <a:srgbClr val="0070C0"/>
                </a:solidFill>
                <a:latin typeface="Courier New" pitchFamily="49" charset="0"/>
                <a:cs typeface="Courier New" pitchFamily="49" charset="0"/>
              </a:rPr>
              <a:t>p&gt;</a:t>
            </a:r>
          </a:p>
        </p:txBody>
      </p:sp>
      <p:sp>
        <p:nvSpPr>
          <p:cNvPr id="41" name="TextBox 40"/>
          <p:cNvSpPr txBox="1"/>
          <p:nvPr/>
        </p:nvSpPr>
        <p:spPr>
          <a:xfrm>
            <a:off x="395536" y="1129308"/>
            <a:ext cx="3531288" cy="338554"/>
          </a:xfrm>
          <a:prstGeom prst="rect">
            <a:avLst/>
          </a:prstGeom>
          <a:noFill/>
        </p:spPr>
        <p:txBody>
          <a:bodyPr wrap="none" rtlCol="0">
            <a:spAutoFit/>
          </a:bodyPr>
          <a:lstStyle/>
          <a:p>
            <a:r>
              <a:rPr lang="sv-SE" sz="1600" dirty="0" smtClean="0">
                <a:latin typeface="Minya Nouvelle" pitchFamily="2" charset="0"/>
              </a:rPr>
              <a:t>Taggar måste vara korrekt nästlade:</a:t>
            </a:r>
          </a:p>
        </p:txBody>
      </p:sp>
      <p:cxnSp>
        <p:nvCxnSpPr>
          <p:cNvPr id="43" name="Straight Connector 42"/>
          <p:cNvCxnSpPr/>
          <p:nvPr/>
        </p:nvCxnSpPr>
        <p:spPr>
          <a:xfrm>
            <a:off x="395536" y="1648516"/>
            <a:ext cx="32403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Rectangle 4"/>
          <p:cNvSpPr>
            <a:spLocks noChangeArrowheads="1"/>
          </p:cNvSpPr>
          <p:nvPr/>
        </p:nvSpPr>
        <p:spPr bwMode="auto">
          <a:xfrm>
            <a:off x="464380" y="2200136"/>
            <a:ext cx="33875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45" name="Text Box 5"/>
          <p:cNvSpPr txBox="1">
            <a:spLocks noChangeArrowheads="1"/>
          </p:cNvSpPr>
          <p:nvPr/>
        </p:nvSpPr>
        <p:spPr bwMode="auto">
          <a:xfrm>
            <a:off x="535820" y="2205416"/>
            <a:ext cx="3406702"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&lt;TD </a:t>
            </a:r>
            <a:r>
              <a:rPr lang="sv-SE" sz="1400" b="1" dirty="0" err="1" smtClean="0">
                <a:solidFill>
                  <a:srgbClr val="0070C0"/>
                </a:solidFill>
                <a:latin typeface="Courier New" pitchFamily="49" charset="0"/>
                <a:cs typeface="Courier New" pitchFamily="49" charset="0"/>
              </a:rPr>
              <a:t>Colspan</a:t>
            </a:r>
            <a:r>
              <a:rPr lang="sv-SE" sz="1400" b="1" dirty="0" smtClean="0">
                <a:solidFill>
                  <a:srgbClr val="0070C0"/>
                </a:solidFill>
                <a:latin typeface="Courier New" pitchFamily="49" charset="0"/>
                <a:cs typeface="Courier New" pitchFamily="49" charset="0"/>
              </a:rPr>
              <a:t>=”2”&gt;</a:t>
            </a:r>
            <a:r>
              <a:rPr lang="sv-SE" sz="1400" b="1" dirty="0" smtClean="0">
                <a:solidFill>
                  <a:schemeClr val="tx2"/>
                </a:solidFill>
                <a:latin typeface="Courier New" pitchFamily="49" charset="0"/>
                <a:cs typeface="Courier New" pitchFamily="49" charset="0"/>
              </a:rPr>
              <a:t>Lite text</a:t>
            </a:r>
            <a:r>
              <a:rPr lang="sv-SE" sz="1400" b="1" dirty="0" smtClean="0">
                <a:solidFill>
                  <a:srgbClr val="0070C0"/>
                </a:solidFill>
                <a:latin typeface="Courier New" pitchFamily="49" charset="0"/>
                <a:cs typeface="Courier New" pitchFamily="49" charset="0"/>
              </a:rPr>
              <a:t>&lt;/TD&gt;</a:t>
            </a:r>
            <a:endParaRPr lang="sv-SE" sz="1400" b="1" dirty="0">
              <a:solidFill>
                <a:srgbClr val="0070C0"/>
              </a:solidFill>
              <a:latin typeface="Courier New" pitchFamily="49" charset="0"/>
              <a:cs typeface="Courier New" pitchFamily="49" charset="0"/>
            </a:endParaRPr>
          </a:p>
        </p:txBody>
      </p:sp>
      <p:sp>
        <p:nvSpPr>
          <p:cNvPr id="46" name="Rectangle 6"/>
          <p:cNvSpPr>
            <a:spLocks noChangeArrowheads="1"/>
          </p:cNvSpPr>
          <p:nvPr/>
        </p:nvSpPr>
        <p:spPr bwMode="auto">
          <a:xfrm>
            <a:off x="4496631" y="2200136"/>
            <a:ext cx="34781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47" name="Text Box 7"/>
          <p:cNvSpPr txBox="1">
            <a:spLocks noChangeArrowheads="1"/>
          </p:cNvSpPr>
          <p:nvPr/>
        </p:nvSpPr>
        <p:spPr bwMode="auto">
          <a:xfrm>
            <a:off x="4568069" y="2205416"/>
            <a:ext cx="3406702"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td</a:t>
            </a:r>
            <a:r>
              <a:rPr lang="sv-SE" sz="1400" b="1" dirty="0" smtClean="0">
                <a:solidFill>
                  <a:srgbClr val="0070C0"/>
                </a:solidFill>
                <a:latin typeface="Courier New" pitchFamily="49" charset="0"/>
                <a:cs typeface="Courier New" pitchFamily="49" charset="0"/>
              </a:rPr>
              <a:t> </a:t>
            </a:r>
            <a:r>
              <a:rPr lang="sv-SE" sz="1400" b="1" dirty="0" err="1" smtClean="0">
                <a:solidFill>
                  <a:srgbClr val="0070C0"/>
                </a:solidFill>
                <a:latin typeface="Courier New" pitchFamily="49" charset="0"/>
                <a:cs typeface="Courier New" pitchFamily="49" charset="0"/>
              </a:rPr>
              <a:t>colspan</a:t>
            </a:r>
            <a:r>
              <a:rPr lang="sv-SE" sz="1400" b="1" dirty="0">
                <a:solidFill>
                  <a:srgbClr val="0070C0"/>
                </a:solidFill>
                <a:latin typeface="Courier New" pitchFamily="49" charset="0"/>
                <a:cs typeface="Courier New" pitchFamily="49" charset="0"/>
              </a:rPr>
              <a:t>=”2”&gt;</a:t>
            </a:r>
            <a:r>
              <a:rPr lang="sv-SE" sz="1400" b="1" dirty="0">
                <a:solidFill>
                  <a:schemeClr val="tx2"/>
                </a:solidFill>
                <a:latin typeface="Courier New" pitchFamily="49" charset="0"/>
                <a:cs typeface="Courier New" pitchFamily="49" charset="0"/>
              </a:rPr>
              <a:t>Lite text</a:t>
            </a:r>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td</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sp>
        <p:nvSpPr>
          <p:cNvPr id="48" name="TextBox 47"/>
          <p:cNvSpPr txBox="1"/>
          <p:nvPr/>
        </p:nvSpPr>
        <p:spPr>
          <a:xfrm>
            <a:off x="395536" y="1907334"/>
            <a:ext cx="2395207" cy="338554"/>
          </a:xfrm>
          <a:prstGeom prst="rect">
            <a:avLst/>
          </a:prstGeom>
          <a:noFill/>
        </p:spPr>
        <p:txBody>
          <a:bodyPr wrap="none" rtlCol="0">
            <a:spAutoFit/>
          </a:bodyPr>
          <a:lstStyle/>
          <a:p>
            <a:r>
              <a:rPr lang="sv-SE" sz="1600" dirty="0" smtClean="0">
                <a:latin typeface="Minya Nouvelle" pitchFamily="2" charset="0"/>
              </a:rPr>
              <a:t>Använd alltid gemener:</a:t>
            </a:r>
          </a:p>
        </p:txBody>
      </p:sp>
      <p:cxnSp>
        <p:nvCxnSpPr>
          <p:cNvPr id="49" name="Straight Connector 48"/>
          <p:cNvCxnSpPr/>
          <p:nvPr/>
        </p:nvCxnSpPr>
        <p:spPr>
          <a:xfrm>
            <a:off x="395536" y="2359304"/>
            <a:ext cx="32403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Rectangle 4"/>
          <p:cNvSpPr>
            <a:spLocks noChangeArrowheads="1"/>
          </p:cNvSpPr>
          <p:nvPr/>
        </p:nvSpPr>
        <p:spPr bwMode="auto">
          <a:xfrm>
            <a:off x="464380" y="2992224"/>
            <a:ext cx="33875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51" name="Text Box 5"/>
          <p:cNvSpPr txBox="1">
            <a:spLocks noChangeArrowheads="1"/>
          </p:cNvSpPr>
          <p:nvPr/>
        </p:nvSpPr>
        <p:spPr bwMode="auto">
          <a:xfrm>
            <a:off x="535820" y="2997504"/>
            <a:ext cx="3084499"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img</a:t>
            </a:r>
            <a:r>
              <a:rPr lang="sv-SE" sz="1400" b="1" dirty="0" smtClean="0">
                <a:solidFill>
                  <a:srgbClr val="0070C0"/>
                </a:solidFill>
                <a:latin typeface="Courier New" pitchFamily="49" charset="0"/>
                <a:cs typeface="Courier New" pitchFamily="49" charset="0"/>
              </a:rPr>
              <a:t> </a:t>
            </a:r>
            <a:r>
              <a:rPr lang="sv-SE" sz="1400" b="1" dirty="0" err="1" smtClean="0">
                <a:solidFill>
                  <a:srgbClr val="FF0000"/>
                </a:solidFill>
                <a:latin typeface="Courier New" pitchFamily="49" charset="0"/>
                <a:cs typeface="Courier New" pitchFamily="49" charset="0"/>
              </a:rPr>
              <a:t>src</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”bild.jpg”</a:t>
            </a:r>
            <a:r>
              <a:rPr lang="sv-SE" sz="1400" b="1" dirty="0" smtClean="0">
                <a:solidFill>
                  <a:srgbClr val="0070C0"/>
                </a:solidFill>
                <a:latin typeface="Courier New" pitchFamily="49" charset="0"/>
                <a:cs typeface="Courier New" pitchFamily="49" charset="0"/>
              </a:rPr>
              <a:t> </a:t>
            </a:r>
            <a:r>
              <a:rPr lang="sv-SE" sz="1400" b="1" dirty="0" smtClean="0">
                <a:solidFill>
                  <a:srgbClr val="FF0000"/>
                </a:solidFill>
                <a:latin typeface="Courier New" pitchFamily="49" charset="0"/>
                <a:cs typeface="Courier New" pitchFamily="49" charset="0"/>
              </a:rPr>
              <a:t>alt</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sp>
        <p:nvSpPr>
          <p:cNvPr id="52" name="Rectangle 6"/>
          <p:cNvSpPr>
            <a:spLocks noChangeArrowheads="1"/>
          </p:cNvSpPr>
          <p:nvPr/>
        </p:nvSpPr>
        <p:spPr bwMode="auto">
          <a:xfrm>
            <a:off x="4496631" y="2992224"/>
            <a:ext cx="34781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53" name="Text Box 7"/>
          <p:cNvSpPr txBox="1">
            <a:spLocks noChangeArrowheads="1"/>
          </p:cNvSpPr>
          <p:nvPr/>
        </p:nvSpPr>
        <p:spPr bwMode="auto">
          <a:xfrm>
            <a:off x="4568069" y="2997504"/>
            <a:ext cx="3299301" cy="307777"/>
          </a:xfrm>
          <a:prstGeom prst="rect">
            <a:avLst/>
          </a:prstGeom>
          <a:noFill/>
          <a:ln w="9525" algn="ctr">
            <a:noFill/>
            <a:miter lim="800000"/>
            <a:headEnd/>
            <a:tailEnd/>
          </a:ln>
        </p:spPr>
        <p:txBody>
          <a:bodyPr wrap="none">
            <a:spAutoFit/>
          </a:bodyPr>
          <a:lstStyle/>
          <a:p>
            <a:r>
              <a:rPr lang="sv-SE" sz="1400" b="1" dirty="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img</a:t>
            </a:r>
            <a:r>
              <a:rPr lang="sv-SE" sz="1400" b="1" dirty="0">
                <a:solidFill>
                  <a:srgbClr val="0070C0"/>
                </a:solidFill>
                <a:latin typeface="Courier New" pitchFamily="49" charset="0"/>
                <a:cs typeface="Courier New" pitchFamily="49" charset="0"/>
              </a:rPr>
              <a:t> </a:t>
            </a:r>
            <a:r>
              <a:rPr lang="sv-SE" sz="1400" b="1" dirty="0" err="1">
                <a:solidFill>
                  <a:srgbClr val="FF0000"/>
                </a:solidFill>
                <a:latin typeface="Courier New" pitchFamily="49" charset="0"/>
                <a:cs typeface="Courier New" pitchFamily="49" charset="0"/>
              </a:rPr>
              <a:t>src</a:t>
            </a:r>
            <a:r>
              <a:rPr lang="sv-SE" sz="1400" b="1" dirty="0">
                <a:solidFill>
                  <a:srgbClr val="0070C0"/>
                </a:solidFill>
                <a:latin typeface="Courier New" pitchFamily="49" charset="0"/>
                <a:cs typeface="Courier New" pitchFamily="49" charset="0"/>
              </a:rPr>
              <a:t>=</a:t>
            </a:r>
            <a:r>
              <a:rPr lang="sv-SE" sz="1400" b="1" dirty="0">
                <a:solidFill>
                  <a:srgbClr val="7030A0"/>
                </a:solidFill>
                <a:latin typeface="Courier New" pitchFamily="49" charset="0"/>
                <a:cs typeface="Courier New" pitchFamily="49" charset="0"/>
              </a:rPr>
              <a:t>”bild.jpg”</a:t>
            </a:r>
            <a:r>
              <a:rPr lang="sv-SE" sz="1400" b="1" dirty="0">
                <a:solidFill>
                  <a:srgbClr val="0070C0"/>
                </a:solidFill>
                <a:latin typeface="Courier New" pitchFamily="49" charset="0"/>
                <a:cs typeface="Courier New" pitchFamily="49" charset="0"/>
              </a:rPr>
              <a:t> </a:t>
            </a:r>
            <a:r>
              <a:rPr lang="sv-SE" sz="1400" b="1" dirty="0">
                <a:solidFill>
                  <a:srgbClr val="FF0000"/>
                </a:solidFill>
                <a:latin typeface="Courier New" pitchFamily="49" charset="0"/>
                <a:cs typeface="Courier New" pitchFamily="49" charset="0"/>
              </a:rPr>
              <a:t>alt</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 /&gt;</a:t>
            </a:r>
            <a:endParaRPr lang="sv-SE" sz="1400" b="1" dirty="0">
              <a:solidFill>
                <a:srgbClr val="0070C0"/>
              </a:solidFill>
              <a:latin typeface="Courier New" pitchFamily="49" charset="0"/>
              <a:cs typeface="Courier New" pitchFamily="49" charset="0"/>
            </a:endParaRPr>
          </a:p>
        </p:txBody>
      </p:sp>
      <p:sp>
        <p:nvSpPr>
          <p:cNvPr id="54" name="TextBox 53"/>
          <p:cNvSpPr txBox="1"/>
          <p:nvPr/>
        </p:nvSpPr>
        <p:spPr>
          <a:xfrm>
            <a:off x="395536" y="2699422"/>
            <a:ext cx="2651688" cy="338554"/>
          </a:xfrm>
          <a:prstGeom prst="rect">
            <a:avLst/>
          </a:prstGeom>
          <a:noFill/>
        </p:spPr>
        <p:txBody>
          <a:bodyPr wrap="none" rtlCol="0">
            <a:spAutoFit/>
          </a:bodyPr>
          <a:lstStyle/>
          <a:p>
            <a:r>
              <a:rPr lang="sv-SE" sz="1600" dirty="0" smtClean="0">
                <a:latin typeface="Minya Nouvelle" pitchFamily="2" charset="0"/>
              </a:rPr>
              <a:t>Alla taggar måste stängas:</a:t>
            </a:r>
          </a:p>
        </p:txBody>
      </p:sp>
      <p:cxnSp>
        <p:nvCxnSpPr>
          <p:cNvPr id="55" name="Straight Connector 54"/>
          <p:cNvCxnSpPr/>
          <p:nvPr/>
        </p:nvCxnSpPr>
        <p:spPr>
          <a:xfrm>
            <a:off x="395536" y="3151392"/>
            <a:ext cx="32403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angle 4"/>
          <p:cNvSpPr>
            <a:spLocks noChangeArrowheads="1"/>
          </p:cNvSpPr>
          <p:nvPr/>
        </p:nvSpPr>
        <p:spPr bwMode="auto">
          <a:xfrm>
            <a:off x="464380" y="3784312"/>
            <a:ext cx="33875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57" name="Text Box 5"/>
          <p:cNvSpPr txBox="1">
            <a:spLocks noChangeArrowheads="1"/>
          </p:cNvSpPr>
          <p:nvPr/>
        </p:nvSpPr>
        <p:spPr bwMode="auto">
          <a:xfrm>
            <a:off x="535820" y="3789592"/>
            <a:ext cx="2225289"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td</a:t>
            </a:r>
            <a:r>
              <a:rPr lang="sv-SE" sz="1400" b="1" dirty="0" smtClean="0">
                <a:solidFill>
                  <a:srgbClr val="0070C0"/>
                </a:solidFill>
                <a:latin typeface="Courier New" pitchFamily="49" charset="0"/>
                <a:cs typeface="Courier New" pitchFamily="49" charset="0"/>
              </a:rPr>
              <a:t> </a:t>
            </a:r>
            <a:r>
              <a:rPr lang="sv-SE" sz="1400" b="1" dirty="0" err="1" smtClean="0">
                <a:solidFill>
                  <a:srgbClr val="FF0000"/>
                </a:solidFill>
                <a:latin typeface="Courier New" pitchFamily="49" charset="0"/>
                <a:cs typeface="Courier New" pitchFamily="49" charset="0"/>
              </a:rPr>
              <a:t>colspan</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2</a:t>
            </a:r>
            <a:r>
              <a:rPr lang="sv-SE" sz="1400" b="1" dirty="0" smtClean="0">
                <a:solidFill>
                  <a:srgbClr val="0070C0"/>
                </a:solidFill>
                <a:latin typeface="Courier New" pitchFamily="49" charset="0"/>
                <a:cs typeface="Courier New" pitchFamily="49" charset="0"/>
              </a:rPr>
              <a:t>&gt;&lt;/</a:t>
            </a:r>
            <a:r>
              <a:rPr lang="sv-SE" sz="1400" b="1" dirty="0" err="1" smtClean="0">
                <a:solidFill>
                  <a:srgbClr val="0070C0"/>
                </a:solidFill>
                <a:latin typeface="Courier New" pitchFamily="49" charset="0"/>
                <a:cs typeface="Courier New" pitchFamily="49" charset="0"/>
              </a:rPr>
              <a:t>td</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sp>
        <p:nvSpPr>
          <p:cNvPr id="58" name="Rectangle 6"/>
          <p:cNvSpPr>
            <a:spLocks noChangeArrowheads="1"/>
          </p:cNvSpPr>
          <p:nvPr/>
        </p:nvSpPr>
        <p:spPr bwMode="auto">
          <a:xfrm>
            <a:off x="4496631" y="3784312"/>
            <a:ext cx="34781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59" name="Text Box 7"/>
          <p:cNvSpPr txBox="1">
            <a:spLocks noChangeArrowheads="1"/>
          </p:cNvSpPr>
          <p:nvPr/>
        </p:nvSpPr>
        <p:spPr bwMode="auto">
          <a:xfrm>
            <a:off x="4568069" y="3789592"/>
            <a:ext cx="2440092" cy="307777"/>
          </a:xfrm>
          <a:prstGeom prst="rect">
            <a:avLst/>
          </a:prstGeom>
          <a:noFill/>
          <a:ln w="9525" algn="ctr">
            <a:noFill/>
            <a:miter lim="800000"/>
            <a:headEnd/>
            <a:tailEnd/>
          </a:ln>
        </p:spPr>
        <p:txBody>
          <a:bodyPr wrap="none">
            <a:spAutoFit/>
          </a:bodyPr>
          <a:lstStyle/>
          <a:p>
            <a:r>
              <a:rPr lang="sv-SE" sz="1400" b="1" dirty="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td</a:t>
            </a:r>
            <a:r>
              <a:rPr lang="sv-SE" sz="1400" b="1" dirty="0">
                <a:solidFill>
                  <a:srgbClr val="0070C0"/>
                </a:solidFill>
                <a:latin typeface="Courier New" pitchFamily="49" charset="0"/>
                <a:cs typeface="Courier New" pitchFamily="49" charset="0"/>
              </a:rPr>
              <a:t> </a:t>
            </a:r>
            <a:r>
              <a:rPr lang="sv-SE" sz="1400" b="1" dirty="0" err="1" smtClean="0">
                <a:solidFill>
                  <a:srgbClr val="FF0000"/>
                </a:solidFill>
                <a:latin typeface="Courier New" pitchFamily="49" charset="0"/>
                <a:cs typeface="Courier New" pitchFamily="49" charset="0"/>
              </a:rPr>
              <a:t>colspan</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”2”</a:t>
            </a:r>
            <a:r>
              <a:rPr lang="sv-SE" sz="1400" b="1" dirty="0" smtClean="0">
                <a:solidFill>
                  <a:srgbClr val="0070C0"/>
                </a:solidFill>
                <a:latin typeface="Courier New" pitchFamily="49" charset="0"/>
                <a:cs typeface="Courier New" pitchFamily="49" charset="0"/>
              </a:rPr>
              <a:t>&gt;&lt;/</a:t>
            </a:r>
            <a:r>
              <a:rPr lang="sv-SE" sz="1400" b="1" dirty="0" err="1">
                <a:solidFill>
                  <a:srgbClr val="0070C0"/>
                </a:solidFill>
                <a:latin typeface="Courier New" pitchFamily="49" charset="0"/>
                <a:cs typeface="Courier New" pitchFamily="49" charset="0"/>
              </a:rPr>
              <a:t>td</a:t>
            </a:r>
            <a:r>
              <a:rPr lang="sv-SE" sz="1400" b="1" dirty="0">
                <a:solidFill>
                  <a:srgbClr val="0070C0"/>
                </a:solidFill>
                <a:latin typeface="Courier New" pitchFamily="49" charset="0"/>
                <a:cs typeface="Courier New" pitchFamily="49" charset="0"/>
              </a:rPr>
              <a:t>&gt;</a:t>
            </a:r>
          </a:p>
        </p:txBody>
      </p:sp>
      <p:sp>
        <p:nvSpPr>
          <p:cNvPr id="60" name="TextBox 59"/>
          <p:cNvSpPr txBox="1"/>
          <p:nvPr/>
        </p:nvSpPr>
        <p:spPr>
          <a:xfrm>
            <a:off x="395536" y="3491510"/>
            <a:ext cx="4523995" cy="338554"/>
          </a:xfrm>
          <a:prstGeom prst="rect">
            <a:avLst/>
          </a:prstGeom>
          <a:noFill/>
        </p:spPr>
        <p:txBody>
          <a:bodyPr wrap="none" rtlCol="0">
            <a:spAutoFit/>
          </a:bodyPr>
          <a:lstStyle/>
          <a:p>
            <a:r>
              <a:rPr lang="sv-SE" sz="1600" dirty="0" smtClean="0">
                <a:latin typeface="Minya Nouvelle" pitchFamily="2" charset="0"/>
              </a:rPr>
              <a:t>Alla attributs värden måste stå inom ” eller ’:</a:t>
            </a:r>
          </a:p>
        </p:txBody>
      </p:sp>
      <p:cxnSp>
        <p:nvCxnSpPr>
          <p:cNvPr id="61" name="Straight Connector 60"/>
          <p:cNvCxnSpPr/>
          <p:nvPr/>
        </p:nvCxnSpPr>
        <p:spPr>
          <a:xfrm>
            <a:off x="395536" y="3943480"/>
            <a:ext cx="32403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Rectangle 4"/>
          <p:cNvSpPr>
            <a:spLocks noChangeArrowheads="1"/>
          </p:cNvSpPr>
          <p:nvPr/>
        </p:nvSpPr>
        <p:spPr bwMode="auto">
          <a:xfrm>
            <a:off x="464380" y="4806486"/>
            <a:ext cx="338754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63" name="Text Box 5"/>
          <p:cNvSpPr txBox="1">
            <a:spLocks noChangeArrowheads="1"/>
          </p:cNvSpPr>
          <p:nvPr/>
        </p:nvSpPr>
        <p:spPr bwMode="auto">
          <a:xfrm>
            <a:off x="535820" y="4811766"/>
            <a:ext cx="2977097"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&lt;option </a:t>
            </a:r>
            <a:r>
              <a:rPr lang="sv-SE" sz="1400" b="1" dirty="0" err="1" smtClean="0">
                <a:solidFill>
                  <a:srgbClr val="FF0000"/>
                </a:solidFill>
                <a:latin typeface="Courier New" pitchFamily="49" charset="0"/>
                <a:cs typeface="Courier New" pitchFamily="49" charset="0"/>
              </a:rPr>
              <a:t>selected</a:t>
            </a:r>
            <a:r>
              <a:rPr lang="sv-SE" sz="1400" b="1" dirty="0" smtClean="0">
                <a:solidFill>
                  <a:srgbClr val="0070C0"/>
                </a:solidFill>
                <a:latin typeface="Courier New" pitchFamily="49" charset="0"/>
                <a:cs typeface="Courier New" pitchFamily="49" charset="0"/>
              </a:rPr>
              <a:t>&gt;&lt;/option&gt;</a:t>
            </a:r>
            <a:endParaRPr lang="sv-SE" sz="1400" b="1" dirty="0">
              <a:solidFill>
                <a:srgbClr val="0070C0"/>
              </a:solidFill>
              <a:latin typeface="Courier New" pitchFamily="49" charset="0"/>
              <a:cs typeface="Courier New" pitchFamily="49" charset="0"/>
            </a:endParaRPr>
          </a:p>
        </p:txBody>
      </p:sp>
      <p:sp>
        <p:nvSpPr>
          <p:cNvPr id="64" name="Rectangle 6"/>
          <p:cNvSpPr>
            <a:spLocks noChangeArrowheads="1"/>
          </p:cNvSpPr>
          <p:nvPr/>
        </p:nvSpPr>
        <p:spPr bwMode="auto">
          <a:xfrm>
            <a:off x="4496630" y="4806486"/>
            <a:ext cx="4229950" cy="369332"/>
          </a:xfrm>
          <a:prstGeom prst="rect">
            <a:avLst/>
          </a:prstGeom>
          <a:solidFill>
            <a:srgbClr val="E0E0E0"/>
          </a:solidFill>
          <a:ln w="9525" algn="ctr">
            <a:solidFill>
              <a:schemeClr val="bg2"/>
            </a:solidFill>
            <a:miter lim="800000"/>
            <a:headEnd/>
            <a:tailEnd/>
          </a:ln>
        </p:spPr>
        <p:txBody>
          <a:bodyPr wrap="square" anchor="ctr">
            <a:spAutoFit/>
          </a:bodyPr>
          <a:lstStyle/>
          <a:p>
            <a:endParaRPr lang="sv-SE"/>
          </a:p>
        </p:txBody>
      </p:sp>
      <p:sp>
        <p:nvSpPr>
          <p:cNvPr id="65" name="Text Box 7"/>
          <p:cNvSpPr txBox="1">
            <a:spLocks noChangeArrowheads="1"/>
          </p:cNvSpPr>
          <p:nvPr/>
        </p:nvSpPr>
        <p:spPr bwMode="auto">
          <a:xfrm>
            <a:off x="4568069" y="4811766"/>
            <a:ext cx="4158511" cy="307777"/>
          </a:xfrm>
          <a:prstGeom prst="rect">
            <a:avLst/>
          </a:prstGeom>
          <a:noFill/>
          <a:ln w="9525" algn="ctr">
            <a:noFill/>
            <a:miter lim="800000"/>
            <a:headEnd/>
            <a:tailEnd/>
          </a:ln>
        </p:spPr>
        <p:txBody>
          <a:bodyPr wrap="none">
            <a:spAutoFit/>
          </a:bodyPr>
          <a:lstStyle/>
          <a:p>
            <a:r>
              <a:rPr lang="sv-SE" sz="1400" b="1" dirty="0" smtClean="0">
                <a:solidFill>
                  <a:srgbClr val="0070C0"/>
                </a:solidFill>
                <a:latin typeface="Courier New" pitchFamily="49" charset="0"/>
                <a:cs typeface="Courier New" pitchFamily="49" charset="0"/>
              </a:rPr>
              <a:t>&lt;option </a:t>
            </a:r>
            <a:r>
              <a:rPr lang="sv-SE" sz="1400" b="1" dirty="0" err="1" smtClean="0">
                <a:solidFill>
                  <a:srgbClr val="FF0000"/>
                </a:solidFill>
                <a:latin typeface="Courier New" pitchFamily="49" charset="0"/>
                <a:cs typeface="Courier New" pitchFamily="49" charset="0"/>
              </a:rPr>
              <a:t>selected</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a:t>
            </a:r>
            <a:r>
              <a:rPr lang="sv-SE" sz="1400" b="1" dirty="0" err="1" smtClean="0">
                <a:solidFill>
                  <a:srgbClr val="7030A0"/>
                </a:solidFill>
                <a:latin typeface="Courier New" pitchFamily="49" charset="0"/>
                <a:cs typeface="Courier New" pitchFamily="49" charset="0"/>
              </a:rPr>
              <a:t>selected</a:t>
            </a:r>
            <a:r>
              <a:rPr lang="sv-SE" sz="1400" b="1" dirty="0" smtClean="0">
                <a:solidFill>
                  <a:srgbClr val="7030A0"/>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&gt;&lt;/option&gt;</a:t>
            </a:r>
            <a:endParaRPr lang="sv-SE" sz="1400" b="1" dirty="0">
              <a:solidFill>
                <a:srgbClr val="0070C0"/>
              </a:solidFill>
              <a:latin typeface="Courier New" pitchFamily="49" charset="0"/>
              <a:cs typeface="Courier New" pitchFamily="49" charset="0"/>
            </a:endParaRPr>
          </a:p>
        </p:txBody>
      </p:sp>
      <p:sp>
        <p:nvSpPr>
          <p:cNvPr id="66" name="TextBox 65"/>
          <p:cNvSpPr txBox="1"/>
          <p:nvPr/>
        </p:nvSpPr>
        <p:spPr>
          <a:xfrm>
            <a:off x="395536" y="4513684"/>
            <a:ext cx="3199466" cy="338554"/>
          </a:xfrm>
          <a:prstGeom prst="rect">
            <a:avLst/>
          </a:prstGeom>
          <a:noFill/>
        </p:spPr>
        <p:txBody>
          <a:bodyPr wrap="none" rtlCol="0">
            <a:spAutoFit/>
          </a:bodyPr>
          <a:lstStyle/>
          <a:p>
            <a:r>
              <a:rPr lang="sv-SE" sz="1600" dirty="0" smtClean="0">
                <a:latin typeface="Minya Nouvelle" pitchFamily="2" charset="0"/>
              </a:rPr>
              <a:t>Tomma attribut är inte tillåtna:</a:t>
            </a:r>
          </a:p>
        </p:txBody>
      </p:sp>
      <p:cxnSp>
        <p:nvCxnSpPr>
          <p:cNvPr id="67" name="Straight Connector 66"/>
          <p:cNvCxnSpPr/>
          <p:nvPr/>
        </p:nvCxnSpPr>
        <p:spPr>
          <a:xfrm>
            <a:off x="395536" y="4965654"/>
            <a:ext cx="32403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Double Bracket 74"/>
          <p:cNvSpPr/>
          <p:nvPr/>
        </p:nvSpPr>
        <p:spPr>
          <a:xfrm>
            <a:off x="251520" y="4513684"/>
            <a:ext cx="8640960" cy="936104"/>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361396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fade">
                                      <p:cBhvr>
                                        <p:cTn id="84" dur="500"/>
                                        <p:tgtEl>
                                          <p:spTgt spid="6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500"/>
                                        <p:tgtEl>
                                          <p:spTgt spid="6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4" grpId="0" animBg="1"/>
      <p:bldP spid="45" grpId="0"/>
      <p:bldP spid="46" grpId="0" animBg="1"/>
      <p:bldP spid="47" grpId="0"/>
      <p:bldP spid="48" grpId="0"/>
      <p:bldP spid="50" grpId="0" animBg="1"/>
      <p:bldP spid="51" grpId="0"/>
      <p:bldP spid="52" grpId="0" animBg="1"/>
      <p:bldP spid="53" grpId="0"/>
      <p:bldP spid="54" grpId="0"/>
      <p:bldP spid="56" grpId="0" animBg="1"/>
      <p:bldP spid="57" grpId="0"/>
      <p:bldP spid="58" grpId="0" animBg="1"/>
      <p:bldP spid="59" grpId="0"/>
      <p:bldP spid="60" grpId="0"/>
      <p:bldP spid="62" grpId="0" animBg="1"/>
      <p:bldP spid="63" grpId="0"/>
      <p:bldP spid="64" grpId="0" animBg="1"/>
      <p:bldP spid="65" grpId="0"/>
      <p:bldP spid="66" grpId="0"/>
      <p:bldP spid="7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Validering</a:t>
            </a:r>
            <a:endParaRPr lang="sv-S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7300"/>
            <a:ext cx="7974980" cy="307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7837" y="4123520"/>
            <a:ext cx="4645824" cy="584775"/>
          </a:xfrm>
          <a:prstGeom prst="rect">
            <a:avLst/>
          </a:prstGeom>
          <a:noFill/>
        </p:spPr>
        <p:txBody>
          <a:bodyPr wrap="none" rtlCol="0">
            <a:spAutoFit/>
          </a:bodyPr>
          <a:lstStyle/>
          <a:p>
            <a:r>
              <a:rPr lang="sv-SE" sz="3200" dirty="0" smtClean="0">
                <a:latin typeface="Minya Nouvelle" pitchFamily="2" charset="0"/>
              </a:rPr>
              <a:t>http://</a:t>
            </a:r>
            <a:r>
              <a:rPr lang="sv-SE" sz="3200" b="1" dirty="0" smtClean="0">
                <a:latin typeface="Minya Nouvelle" pitchFamily="2" charset="0"/>
              </a:rPr>
              <a:t>validator.w3.org</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200375"/>
            <a:ext cx="3897809" cy="137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6754546" y="3584181"/>
            <a:ext cx="605226" cy="1294844"/>
          </a:xfrm>
          <a:custGeom>
            <a:avLst/>
            <a:gdLst>
              <a:gd name="connsiteX0" fmla="*/ 0 w 605226"/>
              <a:gd name="connsiteY0" fmla="*/ 1294844 h 1294844"/>
              <a:gd name="connsiteX1" fmla="*/ 600701 w 605226"/>
              <a:gd name="connsiteY1" fmla="*/ 700818 h 1294844"/>
              <a:gd name="connsiteX2" fmla="*/ 226931 w 605226"/>
              <a:gd name="connsiteY2" fmla="*/ 0 h 1294844"/>
            </a:gdLst>
            <a:ahLst/>
            <a:cxnLst>
              <a:cxn ang="0">
                <a:pos x="connsiteX0" y="connsiteY0"/>
              </a:cxn>
              <a:cxn ang="0">
                <a:pos x="connsiteX1" y="connsiteY1"/>
              </a:cxn>
              <a:cxn ang="0">
                <a:pos x="connsiteX2" y="connsiteY2"/>
              </a:cxn>
            </a:cxnLst>
            <a:rect l="l" t="t" r="r" b="b"/>
            <a:pathLst>
              <a:path w="605226" h="1294844">
                <a:moveTo>
                  <a:pt x="0" y="1294844"/>
                </a:moveTo>
                <a:cubicBezTo>
                  <a:pt x="281439" y="1105734"/>
                  <a:pt x="562879" y="916625"/>
                  <a:pt x="600701" y="700818"/>
                </a:cubicBezTo>
                <a:cubicBezTo>
                  <a:pt x="638523" y="485011"/>
                  <a:pt x="432727" y="242505"/>
                  <a:pt x="226931"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5409215" y="4864432"/>
            <a:ext cx="3095719" cy="369332"/>
          </a:xfrm>
          <a:prstGeom prst="rect">
            <a:avLst/>
          </a:prstGeom>
          <a:noFill/>
        </p:spPr>
        <p:txBody>
          <a:bodyPr wrap="none" rtlCol="0">
            <a:spAutoFit/>
          </a:bodyPr>
          <a:lstStyle/>
          <a:p>
            <a:r>
              <a:rPr lang="sv-SE" dirty="0">
                <a:solidFill>
                  <a:srgbClr val="FF0000"/>
                </a:solidFill>
                <a:latin typeface="Minya Nouvelle" pitchFamily="2" charset="0"/>
              </a:rPr>
              <a:t>o</a:t>
            </a:r>
            <a:r>
              <a:rPr lang="sv-SE" dirty="0" smtClean="0">
                <a:solidFill>
                  <a:srgbClr val="FF0000"/>
                </a:solidFill>
                <a:latin typeface="Minya Nouvelle" pitchFamily="2" charset="0"/>
              </a:rPr>
              <a:t>k med varning om HTML5</a:t>
            </a:r>
          </a:p>
        </p:txBody>
      </p:sp>
    </p:spTree>
    <p:extLst>
      <p:ext uri="{BB962C8B-B14F-4D97-AF65-F5344CB8AC3E}">
        <p14:creationId xmlns:p14="http://schemas.microsoft.com/office/powerpoint/2010/main" val="28926288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Paragraphs</a:t>
            </a:r>
            <a:r>
              <a:rPr lang="sv-SE" dirty="0" smtClean="0"/>
              <a:t> (stycken)</a:t>
            </a:r>
            <a:endParaRPr lang="sv-SE" dirty="0"/>
          </a:p>
        </p:txBody>
      </p:sp>
      <p:graphicFrame>
        <p:nvGraphicFramePr>
          <p:cNvPr id="5" name="Table 4"/>
          <p:cNvGraphicFramePr>
            <a:graphicFrameLocks noGrp="1"/>
          </p:cNvGraphicFramePr>
          <p:nvPr>
            <p:extLst>
              <p:ext uri="{D42A27DB-BD31-4B8C-83A1-F6EECF244321}">
                <p14:modId xmlns:p14="http://schemas.microsoft.com/office/powerpoint/2010/main" val="1319503779"/>
              </p:ext>
            </p:extLst>
          </p:nvPr>
        </p:nvGraphicFramePr>
        <p:xfrm>
          <a:off x="467544" y="1201316"/>
          <a:ext cx="6096000" cy="741680"/>
        </p:xfrm>
        <a:graphic>
          <a:graphicData uri="http://schemas.openxmlformats.org/drawingml/2006/table">
            <a:tbl>
              <a:tblPr firstRow="1" bandRow="1">
                <a:tableStyleId>{93296810-A885-4BE3-A3E7-6D5BEEA58F35}</a:tableStyleId>
              </a:tblPr>
              <a:tblGrid>
                <a:gridCol w="1728192"/>
                <a:gridCol w="4367808"/>
              </a:tblGrid>
              <a:tr h="370840">
                <a:tc>
                  <a:txBody>
                    <a:bodyPr/>
                    <a:lstStyle/>
                    <a:p>
                      <a:r>
                        <a:rPr lang="sv-SE" dirty="0" smtClean="0"/>
                        <a:t>Tagg</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smtClean="0">
                          <a:latin typeface="Courier New" pitchFamily="49" charset="0"/>
                          <a:cs typeface="Courier New" pitchFamily="49" charset="0"/>
                        </a:rPr>
                        <a:t>p</a:t>
                      </a:r>
                      <a:endParaRPr lang="sv-SE" sz="2400" b="1" dirty="0">
                        <a:latin typeface="Courier New" pitchFamily="49" charset="0"/>
                        <a:cs typeface="Courier New" pitchFamily="49" charset="0"/>
                      </a:endParaRPr>
                    </a:p>
                  </a:txBody>
                  <a:tcPr/>
                </a:tc>
                <a:tc>
                  <a:txBody>
                    <a:bodyPr/>
                    <a:lstStyle/>
                    <a:p>
                      <a:r>
                        <a:rPr lang="sv-SE" dirty="0" smtClean="0"/>
                        <a:t>Används för att skapa stycken i text.</a:t>
                      </a:r>
                      <a:endParaRPr lang="sv-SE" dirty="0"/>
                    </a:p>
                  </a:txBody>
                  <a:tcPr>
                    <a:lnT w="38100" cmpd="sng">
                      <a:noFill/>
                    </a:lnT>
                  </a:tcPr>
                </a:tc>
              </a:tr>
            </a:tbl>
          </a:graphicData>
        </a:graphic>
      </p:graphicFrame>
      <p:sp>
        <p:nvSpPr>
          <p:cNvPr id="7" name="Rectangle 6"/>
          <p:cNvSpPr/>
          <p:nvPr/>
        </p:nvSpPr>
        <p:spPr>
          <a:xfrm>
            <a:off x="1475656" y="2194907"/>
            <a:ext cx="6696744" cy="224676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smtClean="0">
                <a:solidFill>
                  <a:srgbClr val="0070C0"/>
                </a:solidFill>
                <a:latin typeface="Courier New" pitchFamily="49" charset="0"/>
                <a:cs typeface="Courier New" pitchFamily="49" charset="0"/>
              </a:rPr>
              <a: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body</a:t>
            </a:r>
            <a:r>
              <a:rPr lang="sv-SE" sz="1400" b="1" dirty="0">
                <a:solidFill>
                  <a:srgbClr val="0070C0"/>
                </a:solidFill>
                <a:latin typeface="Courier New" pitchFamily="49" charset="0"/>
                <a:cs typeface="Courier New" pitchFamily="49" charset="0"/>
              </a:rPr>
              <a:t>&gt;</a:t>
            </a:r>
          </a:p>
          <a:p>
            <a:r>
              <a:rPr lang="sv-SE" sz="1400" b="1" dirty="0" smtClean="0">
                <a:solidFill>
                  <a:srgbClr val="0070C0"/>
                </a:solidFill>
                <a:latin typeface="Courier New" pitchFamily="49" charset="0"/>
                <a:cs typeface="Courier New" pitchFamily="49" charset="0"/>
              </a:rPr>
              <a:t>     &lt;p&gt;</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a:t>
            </a:r>
            <a:r>
              <a:rPr lang="sv-SE" sz="1400" b="1" dirty="0" smtClean="0">
                <a:solidFill>
                  <a:schemeClr val="tx1"/>
                </a:solidFill>
                <a:latin typeface="Courier New" pitchFamily="49" charset="0"/>
                <a:cs typeface="Courier New" pitchFamily="49" charset="0"/>
              </a:rPr>
              <a:t>Detta är ett stycke text som förvisso är skrivet på</a:t>
            </a:r>
            <a:br>
              <a:rPr lang="sv-SE" sz="1400" b="1" dirty="0" smtClean="0">
                <a:solidFill>
                  <a:schemeClr val="tx1"/>
                </a:solidFill>
                <a:latin typeface="Courier New" pitchFamily="49" charset="0"/>
                <a:cs typeface="Courier New" pitchFamily="49" charset="0"/>
              </a:rPr>
            </a:br>
            <a:r>
              <a:rPr lang="sv-SE" sz="1400" b="1" dirty="0" smtClean="0">
                <a:solidFill>
                  <a:schemeClr val="tx1"/>
                </a:solidFill>
                <a:latin typeface="Courier New" pitchFamily="49" charset="0"/>
                <a:cs typeface="Courier New" pitchFamily="49" charset="0"/>
              </a:rPr>
              <a:t>        flera rader, men det spelar ingen roll.</a:t>
            </a:r>
            <a:r>
              <a:rPr lang="sv-SE" sz="1400" b="1" dirty="0" smtClean="0">
                <a:solidFill>
                  <a:srgbClr val="0070C0"/>
                </a:solidFill>
                <a:latin typeface="Courier New" pitchFamily="49" charset="0"/>
                <a:cs typeface="Courier New" pitchFamily="49" charset="0"/>
              </a:rPr>
              <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&lt;/p&gt;</a:t>
            </a:r>
          </a:p>
          <a:p>
            <a:r>
              <a:rPr lang="sv-SE" sz="1400" b="1" dirty="0" smtClean="0">
                <a:solidFill>
                  <a:srgbClr val="0070C0"/>
                </a:solidFill>
                <a:latin typeface="Courier New" pitchFamily="49" charset="0"/>
                <a:cs typeface="Courier New" pitchFamily="49" charset="0"/>
              </a:rPr>
              <a:t>      &lt;p&gt;</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a:t>
            </a:r>
            <a:r>
              <a:rPr lang="sv-SE" sz="1400" b="1" dirty="0" smtClean="0">
                <a:solidFill>
                  <a:schemeClr val="tx1"/>
                </a:solidFill>
                <a:latin typeface="Courier New" pitchFamily="49" charset="0"/>
                <a:cs typeface="Courier New" pitchFamily="49" charset="0"/>
              </a:rPr>
              <a:t>Ytterligare ett stycke!</a:t>
            </a:r>
          </a:p>
          <a:p>
            <a:r>
              <a:rPr lang="sv-SE" sz="1400" b="1" dirty="0" smtClean="0">
                <a:solidFill>
                  <a:srgbClr val="0070C0"/>
                </a:solidFill>
                <a:latin typeface="Courier New" pitchFamily="49" charset="0"/>
                <a:cs typeface="Courier New" pitchFamily="49" charset="0"/>
              </a:rPr>
              <a:t>      &lt;/p&gt;</a:t>
            </a:r>
          </a:p>
          <a:p>
            <a:r>
              <a:rPr lang="sv-SE" sz="1400" b="1" dirty="0" smtClean="0">
                <a:solidFill>
                  <a:srgbClr val="0070C0"/>
                </a:solidFill>
                <a:latin typeface="Courier New" pitchFamily="49" charset="0"/>
                <a:cs typeface="Courier New" pitchFamily="49" charset="0"/>
              </a:rPr>
              <a:t>  &lt;/</a:t>
            </a:r>
            <a:r>
              <a:rPr lang="sv-SE" sz="1400" b="1" dirty="0" err="1">
                <a:solidFill>
                  <a:srgbClr val="0070C0"/>
                </a:solidFill>
                <a:latin typeface="Courier New" pitchFamily="49" charset="0"/>
                <a:cs typeface="Courier New" pitchFamily="49" charset="0"/>
              </a:rPr>
              <a:t>body</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707250"/>
            <a:ext cx="5191125" cy="6477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92927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Headings</a:t>
            </a:r>
            <a:r>
              <a:rPr lang="sv-SE" dirty="0" smtClean="0"/>
              <a:t> (rubriker)</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1524535314"/>
              </p:ext>
            </p:extLst>
          </p:nvPr>
        </p:nvGraphicFramePr>
        <p:xfrm>
          <a:off x="467544" y="1201316"/>
          <a:ext cx="6096000" cy="1854200"/>
        </p:xfrm>
        <a:graphic>
          <a:graphicData uri="http://schemas.openxmlformats.org/drawingml/2006/table">
            <a:tbl>
              <a:tblPr firstRow="1" bandRow="1">
                <a:tableStyleId>{93296810-A885-4BE3-A3E7-6D5BEEA58F35}</a:tableStyleId>
              </a:tblPr>
              <a:tblGrid>
                <a:gridCol w="1728192"/>
                <a:gridCol w="4367808"/>
              </a:tblGrid>
              <a:tr h="370840">
                <a:tc>
                  <a:txBody>
                    <a:bodyPr/>
                    <a:lstStyle/>
                    <a:p>
                      <a:r>
                        <a:rPr lang="sv-SE" dirty="0" smtClean="0"/>
                        <a:t>Tagg</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smtClean="0">
                          <a:latin typeface="Courier New" pitchFamily="49" charset="0"/>
                          <a:cs typeface="Courier New" pitchFamily="49" charset="0"/>
                        </a:rPr>
                        <a:t>h1</a:t>
                      </a:r>
                      <a:endParaRPr lang="sv-SE" sz="2400" b="1" dirty="0">
                        <a:latin typeface="Courier New" pitchFamily="49" charset="0"/>
                        <a:cs typeface="Courier New" pitchFamily="49" charset="0"/>
                      </a:endParaRPr>
                    </a:p>
                  </a:txBody>
                  <a:tcPr/>
                </a:tc>
                <a:tc>
                  <a:txBody>
                    <a:bodyPr/>
                    <a:lstStyle/>
                    <a:p>
                      <a:r>
                        <a:rPr lang="sv-SE" dirty="0" smtClean="0"/>
                        <a:t>Rubriknivå</a:t>
                      </a:r>
                      <a:r>
                        <a:rPr lang="sv-SE" baseline="0" dirty="0" smtClean="0"/>
                        <a:t> 1. (mest signifikant)</a:t>
                      </a:r>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h2</a:t>
                      </a:r>
                      <a:endParaRPr kumimoji="0" lang="sv-SE" sz="24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baseline="0" dirty="0" smtClean="0"/>
                        <a:t>Rubriknivå 2.</a:t>
                      </a:r>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a:t>
                      </a:r>
                      <a:endParaRPr kumimoji="0" lang="sv-SE"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endParaRPr lang="sv-SE" baseline="0" dirty="0" smtClean="0"/>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h6</a:t>
                      </a:r>
                      <a:endParaRPr kumimoji="0" lang="sv-SE"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baseline="0" dirty="0" smtClean="0"/>
                        <a:t>Rubriknivå 6. (minst signifikant)</a:t>
                      </a:r>
                    </a:p>
                  </a:txBody>
                  <a:tcPr>
                    <a:lnT w="38100" cmpd="sng">
                      <a:noFill/>
                    </a:lnT>
                  </a:tcPr>
                </a:tc>
              </a:tr>
            </a:tbl>
          </a:graphicData>
        </a:graphic>
      </p:graphicFrame>
      <p:sp>
        <p:nvSpPr>
          <p:cNvPr id="5" name="Rectangle 4"/>
          <p:cNvSpPr/>
          <p:nvPr/>
        </p:nvSpPr>
        <p:spPr>
          <a:xfrm>
            <a:off x="467544" y="3361556"/>
            <a:ext cx="6120680"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smtClean="0">
                <a:solidFill>
                  <a:srgbClr val="0070C0"/>
                </a:solidFill>
                <a:latin typeface="Courier New" pitchFamily="49" charset="0"/>
                <a:cs typeface="Courier New" pitchFamily="49" charset="0"/>
              </a:rPr>
              <a: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err="1">
                <a:solidFill>
                  <a:srgbClr val="0070C0"/>
                </a:solidFill>
                <a:latin typeface="Courier New" pitchFamily="49" charset="0"/>
                <a:cs typeface="Courier New" pitchFamily="49" charset="0"/>
              </a:rPr>
              <a:t>body</a:t>
            </a:r>
            <a:r>
              <a:rPr lang="sv-SE" sz="1400" b="1" dirty="0">
                <a:solidFill>
                  <a:srgbClr val="0070C0"/>
                </a:solidFill>
                <a:latin typeface="Courier New" pitchFamily="49" charset="0"/>
                <a:cs typeface="Courier New" pitchFamily="49" charset="0"/>
              </a:rPr>
              <a:t>&gt;</a:t>
            </a:r>
          </a:p>
          <a:p>
            <a:r>
              <a:rPr lang="sv-SE" sz="1400" b="1" dirty="0" smtClean="0">
                <a:solidFill>
                  <a:srgbClr val="0070C0"/>
                </a:solidFill>
                <a:latin typeface="Courier New" pitchFamily="49" charset="0"/>
                <a:cs typeface="Courier New" pitchFamily="49" charset="0"/>
              </a:rPr>
              <a:t>     &lt;h1&gt;</a:t>
            </a:r>
            <a:r>
              <a:rPr lang="sv-SE" sz="1400" b="1" dirty="0" smtClean="0">
                <a:solidFill>
                  <a:schemeClr val="tx1"/>
                </a:solidFill>
                <a:latin typeface="Courier New" pitchFamily="49" charset="0"/>
                <a:cs typeface="Courier New" pitchFamily="49" charset="0"/>
              </a:rPr>
              <a:t>Johans fantastiska blogg</a:t>
            </a:r>
            <a:r>
              <a:rPr lang="sv-SE" sz="1400" b="1" dirty="0" smtClean="0">
                <a:solidFill>
                  <a:srgbClr val="0070C0"/>
                </a:solidFill>
                <a:latin typeface="Courier New" pitchFamily="49" charset="0"/>
                <a:cs typeface="Courier New" pitchFamily="49" charset="0"/>
              </a:rPr>
              <a:t>&lt;/h1&gt;        </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&lt;p&gt;</a:t>
            </a:r>
            <a:r>
              <a:rPr lang="sv-SE" sz="1400" b="1" dirty="0" smtClean="0">
                <a:solidFill>
                  <a:schemeClr val="tx1"/>
                </a:solidFill>
                <a:latin typeface="Courier New" pitchFamily="49" charset="0"/>
                <a:cs typeface="Courier New" pitchFamily="49" charset="0"/>
              </a:rPr>
              <a:t>Välkommen till denna fantastiska blogg!</a:t>
            </a:r>
            <a:r>
              <a:rPr lang="sv-SE" sz="1400" b="1" dirty="0" smtClean="0">
                <a:solidFill>
                  <a:srgbClr val="0070C0"/>
                </a:solidFill>
                <a:latin typeface="Courier New" pitchFamily="49" charset="0"/>
                <a:cs typeface="Courier New" pitchFamily="49" charset="0"/>
              </a:rPr>
              <a:t>&lt;/p&gt;</a:t>
            </a:r>
          </a:p>
          <a:p>
            <a:r>
              <a:rPr lang="sv-SE" sz="1400" b="1" dirty="0" smtClean="0">
                <a:solidFill>
                  <a:srgbClr val="0070C0"/>
                </a:solidFill>
                <a:latin typeface="Courier New" pitchFamily="49" charset="0"/>
                <a:cs typeface="Courier New" pitchFamily="49" charset="0"/>
              </a:rPr>
              <a:t>     &lt;h2&gt;</a:t>
            </a:r>
            <a:r>
              <a:rPr lang="sv-SE" sz="1400" b="1" dirty="0" smtClean="0">
                <a:solidFill>
                  <a:schemeClr val="tx1"/>
                </a:solidFill>
                <a:latin typeface="Courier New" pitchFamily="49" charset="0"/>
                <a:cs typeface="Courier New" pitchFamily="49" charset="0"/>
              </a:rPr>
              <a:t>Presentation</a:t>
            </a:r>
            <a:r>
              <a:rPr lang="sv-SE" sz="1400" b="1" dirty="0" smtClean="0">
                <a:solidFill>
                  <a:srgbClr val="0070C0"/>
                </a:solidFill>
                <a:latin typeface="Courier New" pitchFamily="49" charset="0"/>
                <a:cs typeface="Courier New" pitchFamily="49" charset="0"/>
              </a:rPr>
              <a:t>&lt;/h2&gt;</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&lt;p&gt;</a:t>
            </a:r>
            <a:r>
              <a:rPr lang="sv-SE" sz="1400" b="1" dirty="0" smtClean="0">
                <a:solidFill>
                  <a:schemeClr val="tx1"/>
                </a:solidFill>
                <a:latin typeface="Courier New" pitchFamily="49" charset="0"/>
                <a:cs typeface="Courier New" pitchFamily="49" charset="0"/>
              </a:rPr>
              <a:t>Jag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&lt;/p&gt;</a:t>
            </a:r>
            <a:br>
              <a:rPr lang="sv-SE" sz="1400" b="1" dirty="0" smtClean="0">
                <a:solidFill>
                  <a:srgbClr val="0070C0"/>
                </a:solidFill>
                <a:latin typeface="Courier New" pitchFamily="49" charset="0"/>
                <a:cs typeface="Courier New" pitchFamily="49" charset="0"/>
              </a:rPr>
            </a:br>
            <a:r>
              <a:rPr lang="sv-SE" sz="1400" b="1" dirty="0" smtClean="0">
                <a:solidFill>
                  <a:srgbClr val="0070C0"/>
                </a:solidFill>
                <a:latin typeface="Courier New" pitchFamily="49" charset="0"/>
                <a:cs typeface="Courier New" pitchFamily="49" charset="0"/>
              </a:rPr>
              <a:t>         &lt;p&gt;</a:t>
            </a:r>
            <a:r>
              <a:rPr lang="sv-SE" sz="1400" b="1" dirty="0" smtClean="0">
                <a:solidFill>
                  <a:schemeClr val="tx1"/>
                </a:solidFill>
                <a:latin typeface="Courier New" pitchFamily="49" charset="0"/>
                <a:cs typeface="Courier New" pitchFamily="49" charset="0"/>
              </a:rPr>
              <a:t>Vidare så har jag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 </a:t>
            </a:r>
            <a:r>
              <a:rPr lang="sv-SE" sz="1400" b="1" dirty="0" err="1" smtClean="0">
                <a:solidFill>
                  <a:schemeClr val="tx1"/>
                </a:solidFill>
                <a:latin typeface="Courier New" pitchFamily="49" charset="0"/>
                <a:cs typeface="Courier New" pitchFamily="49" charset="0"/>
              </a:rPr>
              <a:t>bla</a:t>
            </a:r>
            <a:r>
              <a:rPr lang="sv-SE" sz="1400" b="1" dirty="0" smtClean="0">
                <a:solidFill>
                  <a:schemeClr val="tx1"/>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&lt;/p&gt;</a:t>
            </a:r>
          </a:p>
          <a:p>
            <a:r>
              <a:rPr lang="sv-SE" sz="1400" b="1" dirty="0" smtClean="0">
                <a:solidFill>
                  <a:srgbClr val="0070C0"/>
                </a:solidFill>
                <a:latin typeface="Courier New" pitchFamily="49" charset="0"/>
                <a:cs typeface="Courier New" pitchFamily="49" charset="0"/>
              </a:rPr>
              <a:t>  &lt;/</a:t>
            </a:r>
            <a:r>
              <a:rPr lang="sv-SE" sz="1400" b="1" dirty="0" err="1">
                <a:solidFill>
                  <a:srgbClr val="0070C0"/>
                </a:solidFill>
                <a:latin typeface="Courier New" pitchFamily="49" charset="0"/>
                <a:cs typeface="Courier New" pitchFamily="49" charset="0"/>
              </a:rPr>
              <a:t>body</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230" y="3677037"/>
            <a:ext cx="2097308" cy="118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74149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Om rubriknivåer</a:t>
            </a:r>
            <a:endParaRPr lang="sv-SE" dirty="0"/>
          </a:p>
        </p:txBody>
      </p:sp>
      <p:sp>
        <p:nvSpPr>
          <p:cNvPr id="4" name="TextBox 3"/>
          <p:cNvSpPr txBox="1"/>
          <p:nvPr/>
        </p:nvSpPr>
        <p:spPr>
          <a:xfrm>
            <a:off x="1115616" y="1489348"/>
            <a:ext cx="6114174"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Håll dig till en h1 per sida. </a:t>
            </a:r>
          </a:p>
          <a:p>
            <a:pPr marL="285750" indent="-285750">
              <a:buFont typeface="Arial" charset="0"/>
              <a:buChar char="•"/>
            </a:pPr>
            <a:r>
              <a:rPr lang="sv-SE" dirty="0" smtClean="0">
                <a:latin typeface="Minya Nouvelle" pitchFamily="2" charset="0"/>
              </a:rPr>
              <a:t>H1 är viktig för sökmotorer. Få in nyckelord här.</a:t>
            </a:r>
          </a:p>
          <a:p>
            <a:pPr marL="285750" indent="-285750">
              <a:buFont typeface="Arial" charset="0"/>
              <a:buChar char="•"/>
            </a:pPr>
            <a:r>
              <a:rPr lang="sv-SE" dirty="0" smtClean="0">
                <a:latin typeface="Minya Nouvelle" pitchFamily="2" charset="0"/>
              </a:rPr>
              <a:t>Låt h1 vara din unika sidas rubrik. Inte sitens rubrik.</a:t>
            </a:r>
          </a:p>
          <a:p>
            <a:pPr marL="285750" indent="-285750">
              <a:buFont typeface="Arial" charset="0"/>
              <a:buChar char="•"/>
            </a:pPr>
            <a:r>
              <a:rPr lang="sv-SE" dirty="0" smtClean="0">
                <a:latin typeface="Minya Nouvelle" pitchFamily="2" charset="0"/>
              </a:rPr>
              <a:t>Överanvänd inte rubriker och nivåer. </a:t>
            </a:r>
            <a:br>
              <a:rPr lang="sv-SE" dirty="0" smtClean="0">
                <a:latin typeface="Minya Nouvelle" pitchFamily="2" charset="0"/>
              </a:rPr>
            </a:br>
            <a:r>
              <a:rPr lang="sv-SE" dirty="0" smtClean="0">
                <a:latin typeface="Minya Nouvelle" pitchFamily="2" charset="0"/>
              </a:rPr>
              <a:t>Ofta klarar man sig med h1-h3.</a:t>
            </a:r>
          </a:p>
        </p:txBody>
      </p:sp>
      <p:pic>
        <p:nvPicPr>
          <p:cNvPr id="96260" name="Picture 4" descr="http://tonylopes.co.za/wp-content/uploads/2010/12/google_b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2992191"/>
            <a:ext cx="1816678" cy="17694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Lists (listor)</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1682506455"/>
              </p:ext>
            </p:extLst>
          </p:nvPr>
        </p:nvGraphicFramePr>
        <p:xfrm>
          <a:off x="467544" y="1201316"/>
          <a:ext cx="6096000" cy="1854200"/>
        </p:xfrm>
        <a:graphic>
          <a:graphicData uri="http://schemas.openxmlformats.org/drawingml/2006/table">
            <a:tbl>
              <a:tblPr firstRow="1" bandRow="1">
                <a:tableStyleId>{93296810-A885-4BE3-A3E7-6D5BEEA58F35}</a:tableStyleId>
              </a:tblPr>
              <a:tblGrid>
                <a:gridCol w="1728192"/>
                <a:gridCol w="4367808"/>
              </a:tblGrid>
              <a:tr h="370840">
                <a:tc>
                  <a:txBody>
                    <a:bodyPr/>
                    <a:lstStyle/>
                    <a:p>
                      <a:r>
                        <a:rPr lang="sv-SE" dirty="0" smtClean="0"/>
                        <a:t>Tagg</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err="1" smtClean="0">
                          <a:latin typeface="Courier New" pitchFamily="49" charset="0"/>
                          <a:cs typeface="Courier New" pitchFamily="49" charset="0"/>
                        </a:rPr>
                        <a:t>ul</a:t>
                      </a:r>
                      <a:endParaRPr lang="sv-SE" sz="1800" b="1" dirty="0">
                        <a:latin typeface="Courier New" pitchFamily="49" charset="0"/>
                        <a:cs typeface="Courier New" pitchFamily="49" charset="0"/>
                      </a:endParaRPr>
                    </a:p>
                  </a:txBody>
                  <a:tcPr/>
                </a:tc>
                <a:tc>
                  <a:txBody>
                    <a:bodyPr/>
                    <a:lstStyle/>
                    <a:p>
                      <a:r>
                        <a:rPr lang="sv-SE" dirty="0" smtClean="0"/>
                        <a:t>Osorterad lista</a:t>
                      </a:r>
                      <a:endParaRPr lang="sv-SE" baseline="0" dirty="0" smtClean="0"/>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err="1" smtClean="0">
                          <a:ln>
                            <a:noFill/>
                          </a:ln>
                          <a:solidFill>
                            <a:prstClr val="black"/>
                          </a:solidFill>
                          <a:effectLst/>
                          <a:uLnTx/>
                          <a:uFillTx/>
                          <a:latin typeface="Courier New" pitchFamily="49" charset="0"/>
                          <a:ea typeface="+mn-ea"/>
                          <a:cs typeface="Courier New" pitchFamily="49" charset="0"/>
                        </a:rPr>
                        <a:t>ol</a:t>
                      </a:r>
                      <a:endParaRPr kumimoji="0" lang="sv-SE" sz="24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baseline="0" dirty="0" smtClean="0"/>
                        <a:t>Sorterad lista</a:t>
                      </a:r>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dl</a:t>
                      </a:r>
                      <a:endParaRPr kumimoji="0" lang="sv-SE"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baseline="0" dirty="0" smtClean="0"/>
                        <a:t>Beskrivningslista</a:t>
                      </a:r>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1"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   li</a:t>
                      </a:r>
                      <a:endParaRPr kumimoji="0" lang="sv-SE" sz="1800" b="1" i="1"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i="1" baseline="0" dirty="0" smtClean="0"/>
                        <a:t>Listelement</a:t>
                      </a:r>
                    </a:p>
                  </a:txBody>
                  <a:tcPr>
                    <a:lnT w="38100" cmpd="sng">
                      <a:noFill/>
                    </a:lnT>
                  </a:tcPr>
                </a:tc>
              </a:tr>
            </a:tbl>
          </a:graphicData>
        </a:graphic>
      </p:graphicFrame>
      <p:sp>
        <p:nvSpPr>
          <p:cNvPr id="5" name="Text Box 6"/>
          <p:cNvSpPr txBox="1">
            <a:spLocks noChangeArrowheads="1"/>
          </p:cNvSpPr>
          <p:nvPr/>
        </p:nvSpPr>
        <p:spPr bwMode="auto">
          <a:xfrm>
            <a:off x="6156176" y="3361556"/>
            <a:ext cx="2218877" cy="101566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spAutoFit/>
          </a:bodyPr>
          <a:lstStyle/>
          <a:p>
            <a:pPr marL="342900" indent="-342900">
              <a:buFontTx/>
              <a:buAutoNum type="arabicPeriod"/>
            </a:pPr>
            <a:r>
              <a:rPr lang="sv-SE" sz="2000" dirty="0">
                <a:latin typeface="Verdana" pitchFamily="34" charset="0"/>
              </a:rPr>
              <a:t>Jan Jansson</a:t>
            </a:r>
          </a:p>
          <a:p>
            <a:pPr marL="342900" indent="-342900">
              <a:buFontTx/>
              <a:buAutoNum type="arabicPeriod"/>
            </a:pPr>
            <a:r>
              <a:rPr lang="sv-SE" sz="2000" dirty="0" smtClean="0">
                <a:latin typeface="Verdana" pitchFamily="34" charset="0"/>
              </a:rPr>
              <a:t>Ellen Nu</a:t>
            </a:r>
            <a:endParaRPr lang="sv-SE" sz="2000" dirty="0">
              <a:latin typeface="Verdana" pitchFamily="34" charset="0"/>
            </a:endParaRPr>
          </a:p>
          <a:p>
            <a:pPr marL="342900" indent="-342900">
              <a:buFontTx/>
              <a:buAutoNum type="arabicPeriod"/>
            </a:pPr>
            <a:r>
              <a:rPr lang="sv-SE" sz="2000" dirty="0">
                <a:latin typeface="Verdana" pitchFamily="34" charset="0"/>
              </a:rPr>
              <a:t>Nisse Nilsson</a:t>
            </a:r>
          </a:p>
        </p:txBody>
      </p:sp>
      <p:sp>
        <p:nvSpPr>
          <p:cNvPr id="6" name="Text Box 6"/>
          <p:cNvSpPr txBox="1">
            <a:spLocks noChangeArrowheads="1"/>
          </p:cNvSpPr>
          <p:nvPr/>
        </p:nvSpPr>
        <p:spPr bwMode="auto">
          <a:xfrm>
            <a:off x="7020272" y="1345332"/>
            <a:ext cx="1656184" cy="101566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Arial" pitchFamily="34" charset="0"/>
              <a:buChar char="•"/>
            </a:pPr>
            <a:r>
              <a:rPr lang="sv-SE" sz="2000" dirty="0" smtClean="0">
                <a:latin typeface="Verdana" pitchFamily="34" charset="0"/>
              </a:rPr>
              <a:t>Kaffe</a:t>
            </a:r>
            <a:endParaRPr lang="sv-SE" sz="2000" dirty="0">
              <a:latin typeface="Verdana" pitchFamily="34" charset="0"/>
            </a:endParaRPr>
          </a:p>
          <a:p>
            <a:pPr marL="342900" indent="-342900">
              <a:buFont typeface="Arial" pitchFamily="34" charset="0"/>
              <a:buChar char="•"/>
            </a:pPr>
            <a:r>
              <a:rPr lang="sv-SE" sz="2000" dirty="0" smtClean="0">
                <a:latin typeface="Verdana" pitchFamily="34" charset="0"/>
              </a:rPr>
              <a:t>Citron</a:t>
            </a:r>
            <a:endParaRPr lang="sv-SE" sz="2000" dirty="0">
              <a:latin typeface="Verdana" pitchFamily="34" charset="0"/>
            </a:endParaRPr>
          </a:p>
          <a:p>
            <a:pPr marL="342900" indent="-342900">
              <a:buFont typeface="Arial" pitchFamily="34" charset="0"/>
              <a:buChar char="•"/>
            </a:pPr>
            <a:r>
              <a:rPr lang="sv-SE" sz="2000" dirty="0" smtClean="0">
                <a:latin typeface="Verdana" pitchFamily="34" charset="0"/>
              </a:rPr>
              <a:t>Korv</a:t>
            </a:r>
            <a:endParaRPr lang="sv-SE" sz="2000" dirty="0">
              <a:latin typeface="Verdana" pitchFamily="34" charset="0"/>
            </a:endParaRPr>
          </a:p>
        </p:txBody>
      </p:sp>
      <p:sp>
        <p:nvSpPr>
          <p:cNvPr id="7" name="Text Box 9"/>
          <p:cNvSpPr txBox="1">
            <a:spLocks noChangeArrowheads="1"/>
          </p:cNvSpPr>
          <p:nvPr/>
        </p:nvSpPr>
        <p:spPr bwMode="auto">
          <a:xfrm>
            <a:off x="467544" y="3577580"/>
            <a:ext cx="4896544" cy="178510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r>
              <a:rPr lang="sv-SE" sz="1100" b="1" dirty="0" err="1">
                <a:latin typeface="Verdana" pitchFamily="34" charset="0"/>
              </a:rPr>
              <a:t>Kulkulus</a:t>
            </a:r>
            <a:r>
              <a:rPr lang="sv-SE" sz="1100" b="1" dirty="0">
                <a:latin typeface="Verdana" pitchFamily="34" charset="0"/>
              </a:rPr>
              <a:t> </a:t>
            </a:r>
            <a:r>
              <a:rPr lang="sv-SE" sz="1100" b="1" dirty="0" err="1">
                <a:latin typeface="Verdana" pitchFamily="34" charset="0"/>
              </a:rPr>
              <a:t>Humunus</a:t>
            </a:r>
            <a:r>
              <a:rPr lang="sv-SE" sz="1100" b="1" dirty="0">
                <a:latin typeface="Verdana" pitchFamily="34" charset="0"/>
              </a:rPr>
              <a:t/>
            </a:r>
            <a:br>
              <a:rPr lang="sv-SE" sz="1100" b="1" dirty="0">
                <a:latin typeface="Verdana" pitchFamily="34" charset="0"/>
              </a:rPr>
            </a:br>
            <a:r>
              <a:rPr lang="sv-SE" sz="1100" b="1" dirty="0">
                <a:latin typeface="Verdana" pitchFamily="34" charset="0"/>
              </a:rPr>
              <a:t>    </a:t>
            </a:r>
            <a:r>
              <a:rPr lang="sv-SE" sz="1100" dirty="0" err="1">
                <a:latin typeface="Verdana" pitchFamily="34" charset="0"/>
              </a:rPr>
              <a:t>Lorem</a:t>
            </a:r>
            <a:r>
              <a:rPr lang="sv-SE" sz="1100" dirty="0">
                <a:latin typeface="Verdana" pitchFamily="34" charset="0"/>
              </a:rPr>
              <a:t> </a:t>
            </a:r>
            <a:r>
              <a:rPr lang="sv-SE" sz="1100" dirty="0" err="1">
                <a:latin typeface="Verdana" pitchFamily="34" charset="0"/>
              </a:rPr>
              <a:t>ipsum</a:t>
            </a:r>
            <a:r>
              <a:rPr lang="sv-SE" sz="1100" dirty="0">
                <a:latin typeface="Verdana" pitchFamily="34" charset="0"/>
              </a:rPr>
              <a:t> </a:t>
            </a:r>
            <a:r>
              <a:rPr lang="sv-SE" sz="1100" dirty="0" err="1">
                <a:latin typeface="Verdana" pitchFamily="34" charset="0"/>
              </a:rPr>
              <a:t>dolor</a:t>
            </a:r>
            <a:r>
              <a:rPr lang="sv-SE" sz="1100" dirty="0">
                <a:latin typeface="Verdana" pitchFamily="34" charset="0"/>
              </a:rPr>
              <a:t> </a:t>
            </a:r>
            <a:r>
              <a:rPr lang="sv-SE" sz="1100" dirty="0" err="1">
                <a:latin typeface="Verdana" pitchFamily="34" charset="0"/>
              </a:rPr>
              <a:t>sit</a:t>
            </a:r>
            <a:r>
              <a:rPr lang="sv-SE" sz="1100" dirty="0">
                <a:latin typeface="Verdana" pitchFamily="34" charset="0"/>
              </a:rPr>
              <a:t> </a:t>
            </a:r>
            <a:r>
              <a:rPr lang="sv-SE" sz="1100" dirty="0" err="1">
                <a:latin typeface="Verdana" pitchFamily="34" charset="0"/>
              </a:rPr>
              <a:t>amet</a:t>
            </a:r>
            <a:r>
              <a:rPr lang="sv-SE" sz="1100" dirty="0">
                <a:latin typeface="Verdana" pitchFamily="34" charset="0"/>
              </a:rPr>
              <a:t>, </a:t>
            </a:r>
            <a:r>
              <a:rPr lang="sv-SE" sz="1100" dirty="0" err="1">
                <a:latin typeface="Verdana" pitchFamily="34" charset="0"/>
              </a:rPr>
              <a:t>consectetuer</a:t>
            </a:r>
            <a:r>
              <a:rPr lang="sv-SE" sz="1100" dirty="0">
                <a:latin typeface="Verdana" pitchFamily="34" charset="0"/>
              </a:rPr>
              <a:t> </a:t>
            </a:r>
            <a:r>
              <a:rPr lang="sv-SE" sz="1100" dirty="0" err="1">
                <a:latin typeface="Verdana" pitchFamily="34" charset="0"/>
              </a:rPr>
              <a:t>adipiscing</a:t>
            </a:r>
            <a:r>
              <a:rPr lang="sv-SE" sz="1100" dirty="0">
                <a:latin typeface="Verdana" pitchFamily="34" charset="0"/>
              </a:rPr>
              <a:t> </a:t>
            </a:r>
            <a:br>
              <a:rPr lang="sv-SE" sz="1100" dirty="0">
                <a:latin typeface="Verdana" pitchFamily="34" charset="0"/>
              </a:rPr>
            </a:br>
            <a:r>
              <a:rPr lang="sv-SE" sz="1100" dirty="0">
                <a:latin typeface="Verdana" pitchFamily="34" charset="0"/>
              </a:rPr>
              <a:t>    elit, sed </a:t>
            </a:r>
            <a:r>
              <a:rPr lang="sv-SE" sz="1100" dirty="0" err="1">
                <a:latin typeface="Verdana" pitchFamily="34" charset="0"/>
              </a:rPr>
              <a:t>diam</a:t>
            </a:r>
            <a:r>
              <a:rPr lang="sv-SE" sz="1100" dirty="0">
                <a:latin typeface="Verdana" pitchFamily="34" charset="0"/>
              </a:rPr>
              <a:t> </a:t>
            </a:r>
            <a:r>
              <a:rPr lang="sv-SE" sz="1100" dirty="0" err="1">
                <a:latin typeface="Verdana" pitchFamily="34" charset="0"/>
              </a:rPr>
              <a:t>nonummy</a:t>
            </a:r>
            <a:r>
              <a:rPr lang="sv-SE" sz="1100" dirty="0">
                <a:latin typeface="Verdana" pitchFamily="34" charset="0"/>
              </a:rPr>
              <a:t> </a:t>
            </a:r>
            <a:r>
              <a:rPr lang="sv-SE" sz="1100" dirty="0" err="1">
                <a:latin typeface="Verdana" pitchFamily="34" charset="0"/>
              </a:rPr>
              <a:t>nibh</a:t>
            </a:r>
            <a:r>
              <a:rPr lang="sv-SE" sz="1100" dirty="0">
                <a:latin typeface="Verdana" pitchFamily="34" charset="0"/>
              </a:rPr>
              <a:t> </a:t>
            </a:r>
            <a:r>
              <a:rPr lang="sv-SE" sz="1100" dirty="0" err="1">
                <a:latin typeface="Verdana" pitchFamily="34" charset="0"/>
              </a:rPr>
              <a:t>euismod</a:t>
            </a:r>
            <a:r>
              <a:rPr lang="sv-SE" sz="1100" dirty="0">
                <a:latin typeface="Verdana" pitchFamily="34" charset="0"/>
              </a:rPr>
              <a:t> </a:t>
            </a:r>
            <a:r>
              <a:rPr lang="sv-SE" sz="1100" dirty="0" err="1">
                <a:latin typeface="Verdana" pitchFamily="34" charset="0"/>
              </a:rPr>
              <a:t>tincidunt</a:t>
            </a:r>
            <a:r>
              <a:rPr lang="sv-SE" sz="1100" dirty="0">
                <a:latin typeface="Verdana" pitchFamily="34" charset="0"/>
              </a:rPr>
              <a:t> ut </a:t>
            </a:r>
            <a:r>
              <a:rPr lang="sv-SE" sz="1100" dirty="0" err="1">
                <a:latin typeface="Verdana" pitchFamily="34" charset="0"/>
              </a:rPr>
              <a:t>laoreet</a:t>
            </a:r>
            <a:r>
              <a:rPr lang="sv-SE" sz="1100" dirty="0">
                <a:latin typeface="Verdana" pitchFamily="34" charset="0"/>
              </a:rPr>
              <a:t> </a:t>
            </a:r>
            <a:br>
              <a:rPr lang="sv-SE" sz="1100" dirty="0">
                <a:latin typeface="Verdana" pitchFamily="34" charset="0"/>
              </a:rPr>
            </a:br>
            <a:r>
              <a:rPr lang="sv-SE" sz="1100" dirty="0">
                <a:latin typeface="Verdana" pitchFamily="34" charset="0"/>
              </a:rPr>
              <a:t>    </a:t>
            </a:r>
            <a:r>
              <a:rPr lang="sv-SE" sz="1100" dirty="0" err="1">
                <a:latin typeface="Verdana" pitchFamily="34" charset="0"/>
              </a:rPr>
              <a:t>dolore</a:t>
            </a:r>
            <a:r>
              <a:rPr lang="sv-SE" sz="1100" dirty="0">
                <a:latin typeface="Verdana" pitchFamily="34" charset="0"/>
              </a:rPr>
              <a:t> </a:t>
            </a:r>
            <a:r>
              <a:rPr lang="sv-SE" sz="1100" dirty="0" err="1">
                <a:latin typeface="Verdana" pitchFamily="34" charset="0"/>
              </a:rPr>
              <a:t>magna</a:t>
            </a:r>
            <a:r>
              <a:rPr lang="sv-SE" sz="1100" dirty="0">
                <a:latin typeface="Verdana" pitchFamily="34" charset="0"/>
              </a:rPr>
              <a:t> </a:t>
            </a:r>
            <a:r>
              <a:rPr lang="sv-SE" sz="1100" dirty="0" err="1">
                <a:latin typeface="Verdana" pitchFamily="34" charset="0"/>
              </a:rPr>
              <a:t>aliquam</a:t>
            </a:r>
            <a:r>
              <a:rPr lang="sv-SE" sz="1100" dirty="0">
                <a:latin typeface="Verdana" pitchFamily="34" charset="0"/>
              </a:rPr>
              <a:t> erat </a:t>
            </a:r>
            <a:r>
              <a:rPr lang="sv-SE" sz="1100" dirty="0" err="1">
                <a:latin typeface="Verdana" pitchFamily="34" charset="0"/>
              </a:rPr>
              <a:t>volutpat</a:t>
            </a:r>
            <a:r>
              <a:rPr lang="sv-SE" sz="1100" dirty="0">
                <a:latin typeface="Verdana" pitchFamily="34" charset="0"/>
              </a:rPr>
              <a:t>. Ut </a:t>
            </a:r>
            <a:r>
              <a:rPr lang="sv-SE" sz="1100" dirty="0" err="1">
                <a:latin typeface="Verdana" pitchFamily="34" charset="0"/>
              </a:rPr>
              <a:t>wisi</a:t>
            </a:r>
            <a:r>
              <a:rPr lang="sv-SE" sz="1100" dirty="0">
                <a:latin typeface="Verdana" pitchFamily="34" charset="0"/>
              </a:rPr>
              <a:t> </a:t>
            </a:r>
            <a:r>
              <a:rPr lang="sv-SE" sz="1100" dirty="0" err="1">
                <a:latin typeface="Verdana" pitchFamily="34" charset="0"/>
              </a:rPr>
              <a:t>enim</a:t>
            </a:r>
            <a:r>
              <a:rPr lang="sv-SE" sz="1100" dirty="0">
                <a:latin typeface="Verdana" pitchFamily="34" charset="0"/>
              </a:rPr>
              <a:t> ad </a:t>
            </a:r>
            <a:r>
              <a:rPr lang="sv-SE" sz="1100" dirty="0" err="1">
                <a:latin typeface="Verdana" pitchFamily="34" charset="0"/>
              </a:rPr>
              <a:t>minim</a:t>
            </a:r>
            <a:r>
              <a:rPr lang="sv-SE" sz="1100" dirty="0">
                <a:latin typeface="Verdana" pitchFamily="34" charset="0"/>
              </a:rPr>
              <a:t>.</a:t>
            </a:r>
            <a:br>
              <a:rPr lang="sv-SE" sz="1100" dirty="0">
                <a:latin typeface="Verdana" pitchFamily="34" charset="0"/>
              </a:rPr>
            </a:br>
            <a:r>
              <a:rPr lang="sv-SE" sz="1100" b="1" dirty="0">
                <a:latin typeface="Verdana" pitchFamily="34" charset="0"/>
              </a:rPr>
              <a:t/>
            </a:r>
            <a:br>
              <a:rPr lang="sv-SE" sz="1100" b="1" dirty="0">
                <a:latin typeface="Verdana" pitchFamily="34" charset="0"/>
              </a:rPr>
            </a:br>
            <a:r>
              <a:rPr lang="sv-SE" sz="1100" b="1" dirty="0" err="1">
                <a:latin typeface="Verdana" pitchFamily="34" charset="0"/>
              </a:rPr>
              <a:t>Veniam</a:t>
            </a:r>
            <a:r>
              <a:rPr lang="sv-SE" sz="1100" b="1" dirty="0">
                <a:latin typeface="Verdana" pitchFamily="34" charset="0"/>
              </a:rPr>
              <a:t/>
            </a:r>
            <a:br>
              <a:rPr lang="sv-SE" sz="1100" b="1" dirty="0">
                <a:latin typeface="Verdana" pitchFamily="34" charset="0"/>
              </a:rPr>
            </a:br>
            <a:r>
              <a:rPr lang="sv-SE" sz="1100" b="1" dirty="0">
                <a:latin typeface="Verdana" pitchFamily="34" charset="0"/>
              </a:rPr>
              <a:t>    </a:t>
            </a:r>
            <a:r>
              <a:rPr lang="sv-SE" sz="1100" dirty="0" err="1">
                <a:latin typeface="Verdana" pitchFamily="34" charset="0"/>
              </a:rPr>
              <a:t>quis</a:t>
            </a:r>
            <a:r>
              <a:rPr lang="sv-SE" sz="1100" dirty="0">
                <a:latin typeface="Verdana" pitchFamily="34" charset="0"/>
              </a:rPr>
              <a:t> </a:t>
            </a:r>
            <a:r>
              <a:rPr lang="sv-SE" sz="1100" dirty="0" err="1">
                <a:latin typeface="Verdana" pitchFamily="34" charset="0"/>
              </a:rPr>
              <a:t>nostrud</a:t>
            </a:r>
            <a:r>
              <a:rPr lang="sv-SE" sz="1100" dirty="0">
                <a:latin typeface="Verdana" pitchFamily="34" charset="0"/>
              </a:rPr>
              <a:t> </a:t>
            </a:r>
            <a:r>
              <a:rPr lang="sv-SE" sz="1100" dirty="0" err="1">
                <a:latin typeface="Verdana" pitchFamily="34" charset="0"/>
              </a:rPr>
              <a:t>exerci</a:t>
            </a:r>
            <a:r>
              <a:rPr lang="sv-SE" sz="1100" dirty="0">
                <a:latin typeface="Verdana" pitchFamily="34" charset="0"/>
              </a:rPr>
              <a:t> </a:t>
            </a:r>
            <a:r>
              <a:rPr lang="sv-SE" sz="1100" dirty="0" err="1">
                <a:latin typeface="Verdana" pitchFamily="34" charset="0"/>
              </a:rPr>
              <a:t>tation</a:t>
            </a:r>
            <a:r>
              <a:rPr lang="sv-SE" sz="1100" dirty="0">
                <a:latin typeface="Verdana" pitchFamily="34" charset="0"/>
              </a:rPr>
              <a:t> </a:t>
            </a:r>
            <a:r>
              <a:rPr lang="sv-SE" sz="1100" dirty="0" err="1">
                <a:latin typeface="Verdana" pitchFamily="34" charset="0"/>
              </a:rPr>
              <a:t>ullamcorper</a:t>
            </a:r>
            <a:r>
              <a:rPr lang="sv-SE" sz="1100" dirty="0">
                <a:latin typeface="Verdana" pitchFamily="34" charset="0"/>
              </a:rPr>
              <a:t> </a:t>
            </a:r>
            <a:r>
              <a:rPr lang="sv-SE" sz="1100" dirty="0" err="1">
                <a:latin typeface="Verdana" pitchFamily="34" charset="0"/>
              </a:rPr>
              <a:t>suscipit</a:t>
            </a:r>
            <a:r>
              <a:rPr lang="sv-SE" sz="1100" dirty="0">
                <a:latin typeface="Verdana" pitchFamily="34" charset="0"/>
              </a:rPr>
              <a:t> </a:t>
            </a:r>
            <a:r>
              <a:rPr lang="sv-SE" sz="1100" dirty="0" err="1">
                <a:latin typeface="Verdana" pitchFamily="34" charset="0"/>
              </a:rPr>
              <a:t>lobortis</a:t>
            </a:r>
            <a:r>
              <a:rPr lang="sv-SE" sz="1100" dirty="0">
                <a:latin typeface="Verdana" pitchFamily="34" charset="0"/>
              </a:rPr>
              <a:t> </a:t>
            </a:r>
            <a:r>
              <a:rPr lang="sv-SE" sz="1100" dirty="0" err="1">
                <a:latin typeface="Verdana" pitchFamily="34" charset="0"/>
              </a:rPr>
              <a:t>nisl</a:t>
            </a:r>
            <a:r>
              <a:rPr lang="sv-SE" sz="1100" dirty="0">
                <a:latin typeface="Verdana" pitchFamily="34" charset="0"/>
              </a:rPr>
              <a:t> </a:t>
            </a:r>
            <a:br>
              <a:rPr lang="sv-SE" sz="1100" dirty="0">
                <a:latin typeface="Verdana" pitchFamily="34" charset="0"/>
              </a:rPr>
            </a:br>
            <a:r>
              <a:rPr lang="sv-SE" sz="1100" dirty="0">
                <a:latin typeface="Verdana" pitchFamily="34" charset="0"/>
              </a:rPr>
              <a:t>    ut </a:t>
            </a:r>
            <a:r>
              <a:rPr lang="sv-SE" sz="1100" dirty="0" err="1">
                <a:latin typeface="Verdana" pitchFamily="34" charset="0"/>
              </a:rPr>
              <a:t>aliquip</a:t>
            </a:r>
            <a:r>
              <a:rPr lang="sv-SE" sz="1100" dirty="0">
                <a:latin typeface="Verdana" pitchFamily="34" charset="0"/>
              </a:rPr>
              <a:t> ex </a:t>
            </a:r>
            <a:r>
              <a:rPr lang="sv-SE" sz="1100" dirty="0" err="1">
                <a:latin typeface="Verdana" pitchFamily="34" charset="0"/>
              </a:rPr>
              <a:t>ea</a:t>
            </a:r>
            <a:r>
              <a:rPr lang="sv-SE" sz="1100" dirty="0">
                <a:latin typeface="Verdana" pitchFamily="34" charset="0"/>
              </a:rPr>
              <a:t> </a:t>
            </a:r>
            <a:r>
              <a:rPr lang="sv-SE" sz="1100" dirty="0" err="1">
                <a:latin typeface="Verdana" pitchFamily="34" charset="0"/>
              </a:rPr>
              <a:t>commodo</a:t>
            </a:r>
            <a:r>
              <a:rPr lang="sv-SE" sz="1100" dirty="0">
                <a:latin typeface="Verdana" pitchFamily="34" charset="0"/>
              </a:rPr>
              <a:t> </a:t>
            </a:r>
            <a:r>
              <a:rPr lang="sv-SE" sz="1100" dirty="0" err="1">
                <a:latin typeface="Verdana" pitchFamily="34" charset="0"/>
              </a:rPr>
              <a:t>consequat</a:t>
            </a:r>
            <a:r>
              <a:rPr lang="sv-SE" sz="1100" dirty="0">
                <a:latin typeface="Verdana" pitchFamily="34" charset="0"/>
              </a:rPr>
              <a:t>. </a:t>
            </a:r>
            <a:r>
              <a:rPr lang="sv-SE" sz="1100" dirty="0" err="1">
                <a:latin typeface="Verdana" pitchFamily="34" charset="0"/>
              </a:rPr>
              <a:t>Duis</a:t>
            </a:r>
            <a:r>
              <a:rPr lang="sv-SE" sz="1100" dirty="0">
                <a:latin typeface="Verdana" pitchFamily="34" charset="0"/>
              </a:rPr>
              <a:t> </a:t>
            </a:r>
            <a:r>
              <a:rPr lang="sv-SE" sz="1100" dirty="0" err="1">
                <a:latin typeface="Verdana" pitchFamily="34" charset="0"/>
              </a:rPr>
              <a:t>autem</a:t>
            </a:r>
            <a:r>
              <a:rPr lang="sv-SE" sz="1100" dirty="0">
                <a:latin typeface="Verdana" pitchFamily="34" charset="0"/>
              </a:rPr>
              <a:t> </a:t>
            </a:r>
            <a:r>
              <a:rPr lang="sv-SE" sz="1100" dirty="0" err="1">
                <a:latin typeface="Verdana" pitchFamily="34" charset="0"/>
              </a:rPr>
              <a:t>vel</a:t>
            </a:r>
            <a:r>
              <a:rPr lang="sv-SE" sz="1100" dirty="0">
                <a:latin typeface="Verdana" pitchFamily="34" charset="0"/>
              </a:rPr>
              <a:t> </a:t>
            </a:r>
            <a:r>
              <a:rPr lang="sv-SE" sz="1100" dirty="0" err="1">
                <a:latin typeface="Verdana" pitchFamily="34" charset="0"/>
              </a:rPr>
              <a:t>eum</a:t>
            </a:r>
            <a:r>
              <a:rPr lang="sv-SE" sz="1100" dirty="0">
                <a:latin typeface="Verdana" pitchFamily="34" charset="0"/>
              </a:rPr>
              <a:t/>
            </a:r>
            <a:br>
              <a:rPr lang="sv-SE" sz="1100" dirty="0">
                <a:latin typeface="Verdana" pitchFamily="34" charset="0"/>
              </a:rPr>
            </a:br>
            <a:r>
              <a:rPr lang="sv-SE" sz="1100" dirty="0">
                <a:latin typeface="Verdana" pitchFamily="34" charset="0"/>
              </a:rPr>
              <a:t>    </a:t>
            </a:r>
            <a:r>
              <a:rPr lang="sv-SE" sz="1100" dirty="0" err="1">
                <a:latin typeface="Verdana" pitchFamily="34" charset="0"/>
              </a:rPr>
              <a:t>iriure</a:t>
            </a:r>
            <a:r>
              <a:rPr lang="sv-SE" sz="1100" dirty="0">
                <a:latin typeface="Verdana" pitchFamily="34" charset="0"/>
              </a:rPr>
              <a:t> </a:t>
            </a:r>
            <a:r>
              <a:rPr lang="sv-SE" sz="1100" dirty="0" err="1">
                <a:latin typeface="Verdana" pitchFamily="34" charset="0"/>
              </a:rPr>
              <a:t>dolor</a:t>
            </a:r>
            <a:r>
              <a:rPr lang="sv-SE" sz="1100" dirty="0">
                <a:latin typeface="Verdana" pitchFamily="34" charset="0"/>
              </a:rPr>
              <a:t> in </a:t>
            </a:r>
            <a:r>
              <a:rPr lang="sv-SE" sz="1100" dirty="0" err="1">
                <a:latin typeface="Verdana" pitchFamily="34" charset="0"/>
              </a:rPr>
              <a:t>hendrerit</a:t>
            </a:r>
            <a:r>
              <a:rPr lang="sv-SE" sz="1100" dirty="0">
                <a:latin typeface="Verdana" pitchFamily="34" charset="0"/>
              </a:rPr>
              <a:t> in </a:t>
            </a:r>
            <a:r>
              <a:rPr lang="sv-SE" sz="1100" dirty="0" err="1">
                <a:latin typeface="Verdana" pitchFamily="34" charset="0"/>
              </a:rPr>
              <a:t>vulputate</a:t>
            </a:r>
            <a:r>
              <a:rPr lang="sv-SE" sz="1100" dirty="0">
                <a:latin typeface="Verdana" pitchFamily="34" charset="0"/>
              </a:rPr>
              <a:t> </a:t>
            </a:r>
            <a:r>
              <a:rPr lang="sv-SE" sz="1100" dirty="0" err="1">
                <a:latin typeface="Verdana" pitchFamily="34" charset="0"/>
              </a:rPr>
              <a:t>velit</a:t>
            </a:r>
            <a:r>
              <a:rPr lang="sv-SE" sz="1100" dirty="0">
                <a:latin typeface="Verdana" pitchFamily="34" charset="0"/>
              </a:rPr>
              <a:t> esse </a:t>
            </a:r>
            <a:r>
              <a:rPr lang="sv-SE" sz="1100" dirty="0" err="1">
                <a:latin typeface="Verdana" pitchFamily="34" charset="0"/>
              </a:rPr>
              <a:t>molestie</a:t>
            </a:r>
            <a:r>
              <a:rPr lang="sv-SE" sz="1100" dirty="0">
                <a:latin typeface="Verdana" pitchFamily="34" charset="0"/>
              </a:rPr>
              <a:t/>
            </a:r>
            <a:br>
              <a:rPr lang="sv-SE" sz="1100" dirty="0">
                <a:latin typeface="Verdana" pitchFamily="34" charset="0"/>
              </a:rPr>
            </a:br>
            <a:r>
              <a:rPr lang="sv-SE" sz="1100" dirty="0">
                <a:latin typeface="Verdana" pitchFamily="34" charset="0"/>
              </a:rPr>
              <a:t>    </a:t>
            </a:r>
            <a:r>
              <a:rPr lang="sv-SE" sz="1100" dirty="0" err="1">
                <a:latin typeface="Verdana" pitchFamily="34" charset="0"/>
              </a:rPr>
              <a:t>consequat</a:t>
            </a:r>
            <a:r>
              <a:rPr lang="sv-SE" sz="1100" dirty="0">
                <a:latin typeface="Verdana" pitchFamily="34" charset="0"/>
              </a:rPr>
              <a:t>.</a:t>
            </a:r>
          </a:p>
        </p:txBody>
      </p:sp>
      <p:sp>
        <p:nvSpPr>
          <p:cNvPr id="8" name="Freeform 7"/>
          <p:cNvSpPr/>
          <p:nvPr/>
        </p:nvSpPr>
        <p:spPr>
          <a:xfrm>
            <a:off x="5032537" y="1251496"/>
            <a:ext cx="1862172" cy="470513"/>
          </a:xfrm>
          <a:custGeom>
            <a:avLst/>
            <a:gdLst>
              <a:gd name="connsiteX0" fmla="*/ 0 w 1862172"/>
              <a:gd name="connsiteY0" fmla="*/ 470513 h 470513"/>
              <a:gd name="connsiteX1" fmla="*/ 720841 w 1862172"/>
              <a:gd name="connsiteY1" fmla="*/ 23324 h 470513"/>
              <a:gd name="connsiteX2" fmla="*/ 1862172 w 1862172"/>
              <a:gd name="connsiteY2" fmla="*/ 103418 h 470513"/>
            </a:gdLst>
            <a:ahLst/>
            <a:cxnLst>
              <a:cxn ang="0">
                <a:pos x="connsiteX0" y="connsiteY0"/>
              </a:cxn>
              <a:cxn ang="0">
                <a:pos x="connsiteX1" y="connsiteY1"/>
              </a:cxn>
              <a:cxn ang="0">
                <a:pos x="connsiteX2" y="connsiteY2"/>
              </a:cxn>
            </a:cxnLst>
            <a:rect l="l" t="t" r="r" b="b"/>
            <a:pathLst>
              <a:path w="1862172" h="470513">
                <a:moveTo>
                  <a:pt x="0" y="470513"/>
                </a:moveTo>
                <a:cubicBezTo>
                  <a:pt x="205239" y="277509"/>
                  <a:pt x="410479" y="84506"/>
                  <a:pt x="720841" y="23324"/>
                </a:cubicBezTo>
                <a:cubicBezTo>
                  <a:pt x="1031203" y="-37858"/>
                  <a:pt x="1446687" y="32780"/>
                  <a:pt x="1862172" y="10341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Freeform 8"/>
          <p:cNvSpPr/>
          <p:nvPr/>
        </p:nvSpPr>
        <p:spPr>
          <a:xfrm>
            <a:off x="4425162" y="2122476"/>
            <a:ext cx="2916395" cy="1181378"/>
          </a:xfrm>
          <a:custGeom>
            <a:avLst/>
            <a:gdLst>
              <a:gd name="connsiteX0" fmla="*/ 0 w 2916395"/>
              <a:gd name="connsiteY0" fmla="*/ 0 h 1181378"/>
              <a:gd name="connsiteX1" fmla="*/ 2562990 w 2916395"/>
              <a:gd name="connsiteY1" fmla="*/ 547305 h 1181378"/>
              <a:gd name="connsiteX2" fmla="*/ 2829968 w 2916395"/>
              <a:gd name="connsiteY2" fmla="*/ 1181378 h 1181378"/>
            </a:gdLst>
            <a:ahLst/>
            <a:cxnLst>
              <a:cxn ang="0">
                <a:pos x="connsiteX0" y="connsiteY0"/>
              </a:cxn>
              <a:cxn ang="0">
                <a:pos x="connsiteX1" y="connsiteY1"/>
              </a:cxn>
              <a:cxn ang="0">
                <a:pos x="connsiteX2" y="connsiteY2"/>
              </a:cxn>
            </a:cxnLst>
            <a:rect l="l" t="t" r="r" b="b"/>
            <a:pathLst>
              <a:path w="2916395" h="1181378">
                <a:moveTo>
                  <a:pt x="0" y="0"/>
                </a:moveTo>
                <a:cubicBezTo>
                  <a:pt x="1045664" y="175204"/>
                  <a:pt x="2091329" y="350409"/>
                  <a:pt x="2562990" y="547305"/>
                </a:cubicBezTo>
                <a:cubicBezTo>
                  <a:pt x="3034651" y="744201"/>
                  <a:pt x="2932309" y="962789"/>
                  <a:pt x="2829968" y="1181378"/>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Freeform 9"/>
          <p:cNvSpPr/>
          <p:nvPr/>
        </p:nvSpPr>
        <p:spPr>
          <a:xfrm>
            <a:off x="3604204" y="2542966"/>
            <a:ext cx="452059" cy="961122"/>
          </a:xfrm>
          <a:custGeom>
            <a:avLst/>
            <a:gdLst>
              <a:gd name="connsiteX0" fmla="*/ 280327 w 452059"/>
              <a:gd name="connsiteY0" fmla="*/ 0 h 961122"/>
              <a:gd name="connsiteX1" fmla="*/ 440514 w 452059"/>
              <a:gd name="connsiteY1" fmla="*/ 580678 h 961122"/>
              <a:gd name="connsiteX2" fmla="*/ 0 w 452059"/>
              <a:gd name="connsiteY2" fmla="*/ 961122 h 961122"/>
            </a:gdLst>
            <a:ahLst/>
            <a:cxnLst>
              <a:cxn ang="0">
                <a:pos x="connsiteX0" y="connsiteY0"/>
              </a:cxn>
              <a:cxn ang="0">
                <a:pos x="connsiteX1" y="connsiteY1"/>
              </a:cxn>
              <a:cxn ang="0">
                <a:pos x="connsiteX2" y="connsiteY2"/>
              </a:cxn>
            </a:cxnLst>
            <a:rect l="l" t="t" r="r" b="b"/>
            <a:pathLst>
              <a:path w="452059" h="961122">
                <a:moveTo>
                  <a:pt x="280327" y="0"/>
                </a:moveTo>
                <a:cubicBezTo>
                  <a:pt x="383781" y="210245"/>
                  <a:pt x="487235" y="420491"/>
                  <a:pt x="440514" y="580678"/>
                </a:cubicBezTo>
                <a:cubicBezTo>
                  <a:pt x="393793" y="740865"/>
                  <a:pt x="196896" y="850993"/>
                  <a:pt x="0" y="961122"/>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17120362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Listor</a:t>
            </a:r>
            <a:endParaRPr lang="sv-SE" dirty="0"/>
          </a:p>
        </p:txBody>
      </p:sp>
      <p:sp>
        <p:nvSpPr>
          <p:cNvPr id="4" name="Text Box 4"/>
          <p:cNvSpPr txBox="1">
            <a:spLocks noChangeArrowheads="1"/>
          </p:cNvSpPr>
          <p:nvPr/>
        </p:nvSpPr>
        <p:spPr bwMode="auto">
          <a:xfrm>
            <a:off x="4283968" y="1057300"/>
            <a:ext cx="4860034" cy="400110"/>
          </a:xfrm>
          <a:prstGeom prst="rect">
            <a:avLst/>
          </a:prstGeom>
          <a:noFill/>
          <a:ln w="9525" algn="ctr">
            <a:noFill/>
            <a:miter lim="800000"/>
            <a:headEnd/>
            <a:tailEnd/>
          </a:ln>
        </p:spPr>
        <p:txBody>
          <a:bodyPr wrap="square">
            <a:spAutoFit/>
          </a:bodyPr>
          <a:lstStyle/>
          <a:p>
            <a:r>
              <a:rPr lang="sv-SE" sz="2000" b="1" dirty="0">
                <a:latin typeface="Minya Nouvelle" charset="0"/>
                <a:sym typeface="Wingdings" pitchFamily="2" charset="2"/>
              </a:rPr>
              <a:t>Osorterad lista</a:t>
            </a:r>
            <a:r>
              <a:rPr lang="sv-SE" sz="2000" b="1" dirty="0" smtClean="0">
                <a:latin typeface="Minya Nouvelle" charset="0"/>
                <a:sym typeface="Wingdings" pitchFamily="2" charset="2"/>
              </a:rPr>
              <a:t>: </a:t>
            </a:r>
            <a:r>
              <a:rPr lang="sv-SE" sz="2000" dirty="0" smtClean="0">
                <a:latin typeface="Minya Nouvelle" charset="0"/>
                <a:sym typeface="Wingdings" pitchFamily="2" charset="2"/>
              </a:rPr>
              <a:t>(</a:t>
            </a:r>
            <a:r>
              <a:rPr lang="sv-SE" sz="2000" b="1" dirty="0" err="1">
                <a:latin typeface="Minya Nouvelle" charset="0"/>
                <a:sym typeface="Wingdings" pitchFamily="2" charset="2"/>
              </a:rPr>
              <a:t>u</a:t>
            </a:r>
            <a:r>
              <a:rPr lang="sv-SE" sz="2000" dirty="0" err="1">
                <a:latin typeface="Minya Nouvelle" charset="0"/>
                <a:sym typeface="Wingdings" pitchFamily="2" charset="2"/>
              </a:rPr>
              <a:t>norderd</a:t>
            </a:r>
            <a:r>
              <a:rPr lang="sv-SE" sz="2000" dirty="0">
                <a:latin typeface="Minya Nouvelle" charset="0"/>
                <a:sym typeface="Wingdings" pitchFamily="2" charset="2"/>
              </a:rPr>
              <a:t> </a:t>
            </a:r>
            <a:r>
              <a:rPr lang="sv-SE" sz="2000" b="1" dirty="0">
                <a:latin typeface="Minya Nouvelle" charset="0"/>
                <a:sym typeface="Wingdings" pitchFamily="2" charset="2"/>
              </a:rPr>
              <a:t>l</a:t>
            </a:r>
            <a:r>
              <a:rPr lang="sv-SE" sz="2000" dirty="0">
                <a:latin typeface="Minya Nouvelle" charset="0"/>
                <a:sym typeface="Wingdings" pitchFamily="2" charset="2"/>
              </a:rPr>
              <a:t>ist</a:t>
            </a:r>
            <a:r>
              <a:rPr lang="sv-SE" sz="2000" dirty="0" smtClean="0">
                <a:latin typeface="Minya Nouvelle" charset="0"/>
                <a:sym typeface="Wingdings" pitchFamily="2" charset="2"/>
              </a:rPr>
              <a:t>)</a:t>
            </a:r>
            <a:endParaRPr lang="sv-SE" sz="2000" dirty="0">
              <a:latin typeface="Verdana" pitchFamily="34" charset="0"/>
              <a:sym typeface="Wingdings" pitchFamily="2" charset="2"/>
            </a:endParaRPr>
          </a:p>
        </p:txBody>
      </p:sp>
      <p:sp>
        <p:nvSpPr>
          <p:cNvPr id="5" name="Rectangle 5"/>
          <p:cNvSpPr>
            <a:spLocks noChangeArrowheads="1"/>
          </p:cNvSpPr>
          <p:nvPr/>
        </p:nvSpPr>
        <p:spPr bwMode="auto">
          <a:xfrm>
            <a:off x="251520" y="1201316"/>
            <a:ext cx="3885164" cy="116955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ul</a:t>
            </a:r>
            <a:r>
              <a:rPr lang="sv-SE" sz="1400" b="1" dirty="0">
                <a:solidFill>
                  <a:srgbClr val="0070C0"/>
                </a:solidFill>
                <a:latin typeface="Courier New" pitchFamily="49" charset="0"/>
                <a:sym typeface="Wingdings" pitchFamily="2" charset="2"/>
              </a:rPr>
              <a:t>&gt;</a:t>
            </a:r>
          </a:p>
          <a:p>
            <a:r>
              <a:rPr lang="sv-SE" sz="1400" b="1" dirty="0">
                <a:solidFill>
                  <a:schemeClr val="tx2"/>
                </a:solidFill>
                <a:latin typeface="Courier New" pitchFamily="49" charset="0"/>
                <a:sym typeface="Wingdings" pitchFamily="2" charset="2"/>
              </a:rPr>
              <a:t> </a:t>
            </a:r>
            <a:r>
              <a:rPr lang="sv-SE" sz="1400" b="1" dirty="0" smtClean="0">
                <a:solidFill>
                  <a:schemeClr val="tx2"/>
                </a:solidFill>
                <a:latin typeface="Courier New" pitchFamily="49" charset="0"/>
                <a:sym typeface="Wingdings" pitchFamily="2" charset="2"/>
              </a:rPr>
              <a:t>  </a:t>
            </a:r>
            <a:r>
              <a:rPr lang="sv-SE" sz="1400" b="1" dirty="0" smtClean="0">
                <a:solidFill>
                  <a:srgbClr val="0070C0"/>
                </a:solidFill>
                <a:latin typeface="Courier New" pitchFamily="49" charset="0"/>
                <a:sym typeface="Wingdings" pitchFamily="2" charset="2"/>
              </a:rPr>
              <a:t>&lt;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Jag är först…</a:t>
            </a:r>
            <a:r>
              <a:rPr lang="sv-SE" sz="1400" b="1" dirty="0">
                <a:solidFill>
                  <a:srgbClr val="0070C0"/>
                </a:solidFill>
                <a:latin typeface="Courier New" pitchFamily="49" charset="0"/>
                <a:sym typeface="Wingdings" pitchFamily="2" charset="2"/>
              </a:rPr>
              <a:t>&lt;/li&gt;</a:t>
            </a:r>
          </a:p>
          <a:p>
            <a:r>
              <a:rPr lang="sv-SE" sz="1400" b="1" dirty="0" smtClean="0">
                <a:solidFill>
                  <a:srgbClr val="0070C0"/>
                </a:solidFill>
                <a:latin typeface="Courier New" pitchFamily="49" charset="0"/>
                <a:sym typeface="Wingdings" pitchFamily="2" charset="2"/>
              </a:rPr>
              <a:t>   &lt;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Sedan kommer jag</a:t>
            </a:r>
            <a:r>
              <a:rPr lang="sv-SE" sz="1400" b="1" dirty="0">
                <a:solidFill>
                  <a:srgbClr val="0070C0"/>
                </a:solidFill>
                <a:latin typeface="Courier New" pitchFamily="49" charset="0"/>
                <a:sym typeface="Wingdings" pitchFamily="2" charset="2"/>
              </a:rPr>
              <a:t>&lt;/li&gt;</a:t>
            </a:r>
          </a:p>
          <a:p>
            <a:r>
              <a:rPr lang="sv-SE" sz="1400" b="1" dirty="0" smtClean="0">
                <a:solidFill>
                  <a:srgbClr val="0070C0"/>
                </a:solidFill>
                <a:latin typeface="Courier New" pitchFamily="49" charset="0"/>
                <a:sym typeface="Wingdings" pitchFamily="2" charset="2"/>
              </a:rPr>
              <a:t>   &lt;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Och jag!</a:t>
            </a:r>
            <a:r>
              <a:rPr lang="sv-SE" sz="1400" b="1" dirty="0">
                <a:solidFill>
                  <a:srgbClr val="0070C0"/>
                </a:solidFill>
                <a:latin typeface="Courier New" pitchFamily="49" charset="0"/>
                <a:sym typeface="Wingdings" pitchFamily="2" charset="2"/>
              </a:rPr>
              <a:t>&lt;/li&gt;</a:t>
            </a:r>
          </a:p>
          <a:p>
            <a:r>
              <a:rPr lang="sv-SE" sz="1400" b="1" dirty="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ul</a:t>
            </a:r>
            <a:r>
              <a:rPr lang="sv-SE" sz="1400" b="1" dirty="0">
                <a:solidFill>
                  <a:srgbClr val="0070C0"/>
                </a:solidFill>
                <a:latin typeface="Courier New" pitchFamily="49" charset="0"/>
                <a:sym typeface="Wingdings" pitchFamily="2" charset="2"/>
              </a:rPr>
              <a:t>&gt;</a:t>
            </a:r>
          </a:p>
        </p:txBody>
      </p:sp>
      <p:sp>
        <p:nvSpPr>
          <p:cNvPr id="6" name="Text Box 6"/>
          <p:cNvSpPr txBox="1">
            <a:spLocks noChangeArrowheads="1"/>
          </p:cNvSpPr>
          <p:nvPr/>
        </p:nvSpPr>
        <p:spPr bwMode="auto">
          <a:xfrm>
            <a:off x="4427984" y="1504950"/>
            <a:ext cx="2599751" cy="92333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spAutoFit/>
          </a:bodyPr>
          <a:lstStyle/>
          <a:p>
            <a:pPr>
              <a:buFontTx/>
              <a:buChar char="•"/>
            </a:pPr>
            <a:r>
              <a:rPr lang="sv-SE" dirty="0">
                <a:solidFill>
                  <a:schemeClr val="tx1"/>
                </a:solidFill>
                <a:latin typeface="Verdana" pitchFamily="34" charset="0"/>
              </a:rPr>
              <a:t> Jag är först…</a:t>
            </a:r>
          </a:p>
          <a:p>
            <a:pPr>
              <a:buFontTx/>
              <a:buChar char="•"/>
            </a:pPr>
            <a:r>
              <a:rPr lang="sv-SE" dirty="0">
                <a:solidFill>
                  <a:schemeClr val="tx1"/>
                </a:solidFill>
                <a:latin typeface="Verdana" pitchFamily="34" charset="0"/>
              </a:rPr>
              <a:t> Sedan kommer jag</a:t>
            </a:r>
          </a:p>
          <a:p>
            <a:pPr>
              <a:buFontTx/>
              <a:buChar char="•"/>
            </a:pPr>
            <a:r>
              <a:rPr lang="sv-SE" dirty="0">
                <a:solidFill>
                  <a:schemeClr val="tx1"/>
                </a:solidFill>
                <a:latin typeface="Verdana" pitchFamily="34" charset="0"/>
              </a:rPr>
              <a:t> Och jag!</a:t>
            </a:r>
          </a:p>
        </p:txBody>
      </p:sp>
      <p:sp>
        <p:nvSpPr>
          <p:cNvPr id="7" name="Text Box 8"/>
          <p:cNvSpPr txBox="1">
            <a:spLocks noChangeArrowheads="1"/>
          </p:cNvSpPr>
          <p:nvPr/>
        </p:nvSpPr>
        <p:spPr bwMode="auto">
          <a:xfrm>
            <a:off x="4283968" y="2565404"/>
            <a:ext cx="4860034" cy="707886"/>
          </a:xfrm>
          <a:prstGeom prst="rect">
            <a:avLst/>
          </a:prstGeom>
          <a:noFill/>
          <a:ln w="9525" algn="ctr">
            <a:noFill/>
            <a:miter lim="800000"/>
            <a:headEnd/>
            <a:tailEnd/>
          </a:ln>
        </p:spPr>
        <p:txBody>
          <a:bodyPr wrap="square">
            <a:spAutoFit/>
          </a:bodyPr>
          <a:lstStyle/>
          <a:p>
            <a:r>
              <a:rPr lang="sv-SE" sz="2000" b="1" dirty="0">
                <a:latin typeface="Minya Nouvelle" charset="0"/>
                <a:sym typeface="Wingdings" pitchFamily="2" charset="2"/>
              </a:rPr>
              <a:t>Sorterad lista</a:t>
            </a:r>
            <a:r>
              <a:rPr lang="sv-SE" sz="2000" b="1" dirty="0" smtClean="0">
                <a:latin typeface="Minya Nouvelle" charset="0"/>
                <a:sym typeface="Wingdings" pitchFamily="2" charset="2"/>
              </a:rPr>
              <a:t>: </a:t>
            </a:r>
            <a:r>
              <a:rPr lang="sv-SE" sz="2000" dirty="0" smtClean="0">
                <a:latin typeface="Minya Nouvelle" charset="0"/>
                <a:sym typeface="Wingdings" pitchFamily="2" charset="2"/>
              </a:rPr>
              <a:t>(</a:t>
            </a:r>
            <a:r>
              <a:rPr lang="sv-SE" sz="2000" b="1" dirty="0" err="1">
                <a:latin typeface="Minya Nouvelle" charset="0"/>
                <a:sym typeface="Wingdings" pitchFamily="2" charset="2"/>
              </a:rPr>
              <a:t>o</a:t>
            </a:r>
            <a:r>
              <a:rPr lang="sv-SE" sz="2000" dirty="0" err="1">
                <a:latin typeface="Minya Nouvelle" charset="0"/>
                <a:sym typeface="Wingdings" pitchFamily="2" charset="2"/>
              </a:rPr>
              <a:t>rderd</a:t>
            </a:r>
            <a:r>
              <a:rPr lang="sv-SE" sz="2000" dirty="0">
                <a:latin typeface="Minya Nouvelle" charset="0"/>
                <a:sym typeface="Wingdings" pitchFamily="2" charset="2"/>
              </a:rPr>
              <a:t> </a:t>
            </a:r>
            <a:r>
              <a:rPr lang="sv-SE" sz="2000" b="1" dirty="0">
                <a:latin typeface="Minya Nouvelle" charset="0"/>
                <a:sym typeface="Wingdings" pitchFamily="2" charset="2"/>
              </a:rPr>
              <a:t>l</a:t>
            </a:r>
            <a:r>
              <a:rPr lang="sv-SE" sz="2000" dirty="0">
                <a:latin typeface="Minya Nouvelle" charset="0"/>
                <a:sym typeface="Wingdings" pitchFamily="2" charset="2"/>
              </a:rPr>
              <a:t>ist)</a:t>
            </a:r>
          </a:p>
          <a:p>
            <a:endParaRPr lang="sv-SE" sz="2000" dirty="0">
              <a:latin typeface="Verdana" pitchFamily="34" charset="0"/>
              <a:sym typeface="Wingdings" pitchFamily="2" charset="2"/>
            </a:endParaRPr>
          </a:p>
        </p:txBody>
      </p:sp>
      <p:sp>
        <p:nvSpPr>
          <p:cNvPr id="8" name="Rectangle 9"/>
          <p:cNvSpPr>
            <a:spLocks noChangeArrowheads="1"/>
          </p:cNvSpPr>
          <p:nvPr/>
        </p:nvSpPr>
        <p:spPr bwMode="auto">
          <a:xfrm>
            <a:off x="250825" y="2624053"/>
            <a:ext cx="3889127" cy="116955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ol</a:t>
            </a:r>
            <a:r>
              <a:rPr lang="sv-SE" sz="1400" b="1" dirty="0">
                <a:solidFill>
                  <a:srgbClr val="0070C0"/>
                </a:solidFill>
                <a:latin typeface="Courier New" pitchFamily="49" charset="0"/>
                <a:sym typeface="Wingdings" pitchFamily="2" charset="2"/>
              </a:rPr>
              <a:t>&gt;</a:t>
            </a:r>
          </a:p>
          <a:p>
            <a:r>
              <a:rPr lang="sv-SE" sz="1400" b="1" dirty="0">
                <a:solidFill>
                  <a:schemeClr val="tx2"/>
                </a:solidFill>
                <a:latin typeface="Courier New" pitchFamily="49" charset="0"/>
                <a:sym typeface="Wingdings" pitchFamily="2" charset="2"/>
              </a:rPr>
              <a:t> </a:t>
            </a:r>
            <a:r>
              <a:rPr lang="sv-SE" sz="1400" b="1" dirty="0" smtClean="0">
                <a:solidFill>
                  <a:schemeClr val="tx2"/>
                </a:solidFill>
                <a:latin typeface="Courier New" pitchFamily="49" charset="0"/>
                <a:sym typeface="Wingdings" pitchFamily="2" charset="2"/>
              </a:rPr>
              <a:t> </a:t>
            </a:r>
            <a:r>
              <a:rPr lang="sv-SE" sz="1400" b="1" dirty="0" smtClean="0">
                <a:solidFill>
                  <a:srgbClr val="0070C0"/>
                </a:solidFill>
                <a:latin typeface="Courier New" pitchFamily="49" charset="0"/>
                <a:sym typeface="Wingdings" pitchFamily="2" charset="2"/>
              </a:rPr>
              <a:t>&lt;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Jag är Etta!</a:t>
            </a:r>
            <a:r>
              <a:rPr lang="sv-SE" sz="1400" b="1" dirty="0">
                <a:solidFill>
                  <a:srgbClr val="0070C0"/>
                </a:solidFill>
                <a:latin typeface="Courier New" pitchFamily="49" charset="0"/>
                <a:sym typeface="Wingdings" pitchFamily="2" charset="2"/>
              </a:rPr>
              <a:t>&lt;/li&gt;</a:t>
            </a:r>
          </a:p>
          <a:p>
            <a:r>
              <a:rPr lang="sv-SE" sz="1400" b="1" dirty="0" smtClean="0">
                <a:solidFill>
                  <a:srgbClr val="0070C0"/>
                </a:solidFill>
                <a:latin typeface="Courier New" pitchFamily="49" charset="0"/>
                <a:sym typeface="Wingdings" pitchFamily="2" charset="2"/>
              </a:rPr>
              <a:t>  &lt;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Sedan kommer jag</a:t>
            </a:r>
            <a:r>
              <a:rPr lang="sv-SE" sz="1400" b="1" dirty="0">
                <a:solidFill>
                  <a:srgbClr val="0070C0"/>
                </a:solidFill>
                <a:latin typeface="Courier New" pitchFamily="49" charset="0"/>
                <a:sym typeface="Wingdings" pitchFamily="2" charset="2"/>
              </a:rPr>
              <a:t>&lt;/li&gt;</a:t>
            </a:r>
          </a:p>
          <a:p>
            <a:r>
              <a:rPr lang="sv-SE" sz="1400" b="1" dirty="0" smtClean="0">
                <a:solidFill>
                  <a:srgbClr val="0070C0"/>
                </a:solidFill>
                <a:latin typeface="Courier New" pitchFamily="49" charset="0"/>
                <a:sym typeface="Wingdings" pitchFamily="2" charset="2"/>
              </a:rPr>
              <a:t>  &lt;</a:t>
            </a:r>
            <a:r>
              <a:rPr lang="sv-SE" sz="1400" b="1" dirty="0">
                <a:solidFill>
                  <a:srgbClr val="0070C0"/>
                </a:solidFill>
                <a:latin typeface="Courier New" pitchFamily="49" charset="0"/>
                <a:sym typeface="Wingdings" pitchFamily="2" charset="2"/>
              </a:rPr>
              <a:t>li&gt;</a:t>
            </a:r>
            <a:r>
              <a:rPr lang="sv-SE" sz="1400" b="1" dirty="0">
                <a:solidFill>
                  <a:schemeClr val="tx2"/>
                </a:solidFill>
                <a:latin typeface="Courier New" pitchFamily="49" charset="0"/>
                <a:sym typeface="Wingdings" pitchFamily="2" charset="2"/>
              </a:rPr>
              <a:t>Och jag!</a:t>
            </a:r>
            <a:r>
              <a:rPr lang="sv-SE" sz="1400" b="1" dirty="0">
                <a:solidFill>
                  <a:srgbClr val="0070C0"/>
                </a:solidFill>
                <a:latin typeface="Courier New" pitchFamily="49" charset="0"/>
                <a:sym typeface="Wingdings" pitchFamily="2" charset="2"/>
              </a:rPr>
              <a:t>&lt;/li&gt;</a:t>
            </a:r>
          </a:p>
          <a:p>
            <a:r>
              <a:rPr lang="sv-SE" sz="1400" b="1" dirty="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ol</a:t>
            </a:r>
            <a:r>
              <a:rPr lang="sv-SE" sz="1400" b="1" dirty="0">
                <a:solidFill>
                  <a:srgbClr val="0070C0"/>
                </a:solidFill>
                <a:latin typeface="Courier New" pitchFamily="49" charset="0"/>
                <a:sym typeface="Wingdings" pitchFamily="2" charset="2"/>
              </a:rPr>
              <a:t>&gt;</a:t>
            </a:r>
          </a:p>
        </p:txBody>
      </p:sp>
      <p:sp>
        <p:nvSpPr>
          <p:cNvPr id="9" name="Text Box 10"/>
          <p:cNvSpPr txBox="1">
            <a:spLocks noChangeArrowheads="1"/>
          </p:cNvSpPr>
          <p:nvPr/>
        </p:nvSpPr>
        <p:spPr bwMode="auto">
          <a:xfrm>
            <a:off x="4427984" y="3014290"/>
            <a:ext cx="2819362" cy="92333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spAutoFit/>
          </a:bodyPr>
          <a:lstStyle/>
          <a:p>
            <a:pPr marL="342900" indent="-342900">
              <a:buFontTx/>
              <a:buAutoNum type="arabicPeriod"/>
            </a:pPr>
            <a:r>
              <a:rPr lang="sv-SE" dirty="0">
                <a:solidFill>
                  <a:schemeClr val="tx1"/>
                </a:solidFill>
                <a:latin typeface="Verdana" pitchFamily="34" charset="0"/>
              </a:rPr>
              <a:t> Jag är Etta!</a:t>
            </a:r>
          </a:p>
          <a:p>
            <a:pPr marL="342900" indent="-342900">
              <a:buFontTx/>
              <a:buAutoNum type="arabicPeriod"/>
            </a:pPr>
            <a:r>
              <a:rPr lang="sv-SE" dirty="0">
                <a:solidFill>
                  <a:schemeClr val="tx1"/>
                </a:solidFill>
                <a:latin typeface="Verdana" pitchFamily="34" charset="0"/>
              </a:rPr>
              <a:t> Sedan kommer jag</a:t>
            </a:r>
          </a:p>
          <a:p>
            <a:pPr marL="342900" indent="-342900">
              <a:buFontTx/>
              <a:buAutoNum type="arabicPeriod"/>
            </a:pPr>
            <a:r>
              <a:rPr lang="sv-SE" dirty="0">
                <a:solidFill>
                  <a:schemeClr val="tx1"/>
                </a:solidFill>
                <a:latin typeface="Verdana" pitchFamily="34" charset="0"/>
              </a:rPr>
              <a:t> Och jag!</a:t>
            </a:r>
          </a:p>
        </p:txBody>
      </p:sp>
      <p:sp>
        <p:nvSpPr>
          <p:cNvPr id="10" name="Text Box 12"/>
          <p:cNvSpPr txBox="1">
            <a:spLocks noChangeArrowheads="1"/>
          </p:cNvSpPr>
          <p:nvPr/>
        </p:nvSpPr>
        <p:spPr bwMode="auto">
          <a:xfrm>
            <a:off x="4283968" y="4081636"/>
            <a:ext cx="4860034" cy="707886"/>
          </a:xfrm>
          <a:prstGeom prst="rect">
            <a:avLst/>
          </a:prstGeom>
          <a:noFill/>
          <a:ln w="9525" algn="ctr">
            <a:noFill/>
            <a:miter lim="800000"/>
            <a:headEnd/>
            <a:tailEnd/>
          </a:ln>
        </p:spPr>
        <p:txBody>
          <a:bodyPr wrap="square">
            <a:spAutoFit/>
          </a:bodyPr>
          <a:lstStyle/>
          <a:p>
            <a:r>
              <a:rPr lang="sv-SE" sz="2000" b="1" dirty="0" smtClean="0">
                <a:latin typeface="Minya Nouvelle" charset="0"/>
                <a:sym typeface="Wingdings" pitchFamily="2" charset="2"/>
              </a:rPr>
              <a:t>Beskrivningslista: </a:t>
            </a:r>
            <a:r>
              <a:rPr lang="sv-SE" sz="1600" dirty="0" smtClean="0">
                <a:latin typeface="Minya Nouvelle" charset="0"/>
                <a:sym typeface="Wingdings" pitchFamily="2" charset="2"/>
              </a:rPr>
              <a:t>(</a:t>
            </a:r>
            <a:r>
              <a:rPr lang="sv-SE" sz="1600" b="1" dirty="0" err="1" smtClean="0">
                <a:latin typeface="Minya Nouvelle" charset="0"/>
                <a:sym typeface="Wingdings" pitchFamily="2" charset="2"/>
              </a:rPr>
              <a:t>d</a:t>
            </a:r>
            <a:r>
              <a:rPr lang="sv-SE" sz="1600" dirty="0" err="1" smtClean="0">
                <a:latin typeface="Minya Nouvelle" charset="0"/>
                <a:sym typeface="Wingdings" pitchFamily="2" charset="2"/>
              </a:rPr>
              <a:t>escription</a:t>
            </a:r>
            <a:r>
              <a:rPr lang="sv-SE" sz="1600" dirty="0" smtClean="0">
                <a:latin typeface="Minya Nouvelle" charset="0"/>
                <a:sym typeface="Wingdings" pitchFamily="2" charset="2"/>
              </a:rPr>
              <a:t> </a:t>
            </a:r>
            <a:r>
              <a:rPr lang="sv-SE" sz="1600" b="1" dirty="0" smtClean="0">
                <a:latin typeface="Minya Nouvelle" charset="0"/>
                <a:sym typeface="Wingdings" pitchFamily="2" charset="2"/>
              </a:rPr>
              <a:t>l</a:t>
            </a:r>
            <a:r>
              <a:rPr lang="sv-SE" sz="1600" dirty="0" smtClean="0">
                <a:latin typeface="Minya Nouvelle" charset="0"/>
                <a:sym typeface="Wingdings" pitchFamily="2" charset="2"/>
              </a:rPr>
              <a:t>ist)</a:t>
            </a:r>
            <a:endParaRPr lang="sv-SE" sz="2000" dirty="0">
              <a:latin typeface="Minya Nouvelle" charset="0"/>
              <a:sym typeface="Wingdings" pitchFamily="2" charset="2"/>
            </a:endParaRPr>
          </a:p>
          <a:p>
            <a:endParaRPr lang="sv-SE" sz="2000" dirty="0">
              <a:latin typeface="Verdana" pitchFamily="34" charset="0"/>
              <a:sym typeface="Wingdings" pitchFamily="2" charset="2"/>
            </a:endParaRPr>
          </a:p>
        </p:txBody>
      </p:sp>
      <p:sp>
        <p:nvSpPr>
          <p:cNvPr id="11" name="Rectangle 13"/>
          <p:cNvSpPr>
            <a:spLocks noChangeArrowheads="1"/>
          </p:cNvSpPr>
          <p:nvPr/>
        </p:nvSpPr>
        <p:spPr bwMode="auto">
          <a:xfrm>
            <a:off x="250825" y="4081636"/>
            <a:ext cx="3889127" cy="116955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a:solidFill>
                  <a:srgbClr val="0070C0"/>
                </a:solidFill>
                <a:latin typeface="Courier New" pitchFamily="49" charset="0"/>
                <a:sym typeface="Wingdings" pitchFamily="2" charset="2"/>
              </a:rPr>
              <a:t>&lt;dl&gt;</a:t>
            </a:r>
          </a:p>
          <a:p>
            <a:r>
              <a:rPr lang="sv-SE" sz="1400" b="1" dirty="0" smtClean="0">
                <a:solidFill>
                  <a:srgbClr val="0070C0"/>
                </a:solidFill>
                <a:latin typeface="Courier New" pitchFamily="49" charset="0"/>
                <a:sym typeface="Wingdings" pitchFamily="2" charset="2"/>
              </a:rPr>
              <a:t>  &lt;dt&gt;</a:t>
            </a:r>
            <a:r>
              <a:rPr lang="sv-SE" sz="1400" b="1" dirty="0" smtClean="0">
                <a:solidFill>
                  <a:schemeClr val="tx2"/>
                </a:solidFill>
                <a:latin typeface="Courier New" pitchFamily="49" charset="0"/>
                <a:sym typeface="Wingdings" pitchFamily="2" charset="2"/>
              </a:rPr>
              <a:t>Namn</a:t>
            </a:r>
            <a:r>
              <a:rPr lang="sv-SE" sz="1400" b="1" dirty="0" smtClean="0">
                <a:solidFill>
                  <a:srgbClr val="0070C0"/>
                </a:solidFill>
                <a:latin typeface="Courier New" pitchFamily="49" charset="0"/>
                <a:sym typeface="Wingdings" pitchFamily="2" charset="2"/>
              </a:rPr>
              <a:t>&lt;/</a:t>
            </a:r>
            <a:r>
              <a:rPr lang="sv-SE" sz="1400" b="1" dirty="0">
                <a:solidFill>
                  <a:srgbClr val="0070C0"/>
                </a:solidFill>
                <a:latin typeface="Courier New" pitchFamily="49" charset="0"/>
                <a:sym typeface="Wingdings" pitchFamily="2" charset="2"/>
              </a:rPr>
              <a:t>dt&gt;</a:t>
            </a:r>
          </a:p>
          <a:p>
            <a:r>
              <a:rPr lang="sv-SE" sz="1400" b="1" dirty="0" smtClean="0">
                <a:solidFill>
                  <a:srgbClr val="0070C0"/>
                </a:solidFill>
                <a:latin typeface="Courier New" pitchFamily="49" charset="0"/>
                <a:sym typeface="Wingdings" pitchFamily="2" charset="2"/>
              </a:rPr>
              <a:t>  &lt;</a:t>
            </a:r>
            <a:r>
              <a:rPr lang="sv-SE" sz="1400" b="1" dirty="0" err="1" smtClean="0">
                <a:solidFill>
                  <a:srgbClr val="0070C0"/>
                </a:solidFill>
                <a:latin typeface="Courier New" pitchFamily="49" charset="0"/>
                <a:sym typeface="Wingdings" pitchFamily="2" charset="2"/>
              </a:rPr>
              <a:t>dd</a:t>
            </a:r>
            <a:r>
              <a:rPr lang="sv-SE" sz="1400" b="1" dirty="0" smtClean="0">
                <a:solidFill>
                  <a:srgbClr val="0070C0"/>
                </a:solidFill>
                <a:latin typeface="Courier New" pitchFamily="49" charset="0"/>
                <a:sym typeface="Wingdings" pitchFamily="2" charset="2"/>
              </a:rPr>
              <a:t>&gt;</a:t>
            </a:r>
            <a:r>
              <a:rPr lang="sv-SE" sz="1400" b="1" dirty="0" smtClean="0">
                <a:solidFill>
                  <a:schemeClr val="tx2"/>
                </a:solidFill>
                <a:latin typeface="Courier New" pitchFamily="49" charset="0"/>
                <a:sym typeface="Wingdings" pitchFamily="2" charset="2"/>
              </a:rPr>
              <a:t>Värde 1</a:t>
            </a:r>
            <a:r>
              <a:rPr lang="sv-SE" sz="1400" b="1" dirty="0" smtClean="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dd</a:t>
            </a:r>
            <a:r>
              <a:rPr lang="sv-SE" sz="1400" b="1" dirty="0" smtClean="0">
                <a:solidFill>
                  <a:srgbClr val="0070C0"/>
                </a:solidFill>
                <a:latin typeface="Courier New" pitchFamily="49" charset="0"/>
                <a:sym typeface="Wingdings" pitchFamily="2" charset="2"/>
              </a:rPr>
              <a:t>&gt;</a:t>
            </a:r>
          </a:p>
          <a:p>
            <a:r>
              <a:rPr lang="sv-SE" sz="1400" b="1" dirty="0" smtClean="0">
                <a:solidFill>
                  <a:srgbClr val="0070C0"/>
                </a:solidFill>
                <a:latin typeface="Courier New" pitchFamily="49" charset="0"/>
                <a:sym typeface="Wingdings" pitchFamily="2" charset="2"/>
              </a:rPr>
              <a:t>  </a:t>
            </a:r>
            <a:r>
              <a:rPr lang="sv-SE" sz="1400" b="1" dirty="0">
                <a:solidFill>
                  <a:srgbClr val="0070C0"/>
                </a:solidFill>
                <a:latin typeface="Courier New" pitchFamily="49" charset="0"/>
                <a:sym typeface="Wingdings" pitchFamily="2" charset="2"/>
              </a:rPr>
              <a:t>&lt;</a:t>
            </a:r>
            <a:r>
              <a:rPr lang="sv-SE" sz="1400" b="1" dirty="0" err="1" smtClean="0">
                <a:solidFill>
                  <a:srgbClr val="0070C0"/>
                </a:solidFill>
                <a:latin typeface="Courier New" pitchFamily="49" charset="0"/>
                <a:sym typeface="Wingdings" pitchFamily="2" charset="2"/>
              </a:rPr>
              <a:t>dd</a:t>
            </a:r>
            <a:r>
              <a:rPr lang="sv-SE" sz="1400" b="1" dirty="0" smtClean="0">
                <a:solidFill>
                  <a:srgbClr val="0070C0"/>
                </a:solidFill>
                <a:latin typeface="Courier New" pitchFamily="49" charset="0"/>
                <a:sym typeface="Wingdings" pitchFamily="2" charset="2"/>
              </a:rPr>
              <a:t>&gt;</a:t>
            </a:r>
            <a:r>
              <a:rPr lang="sv-SE" sz="1400" b="1" dirty="0" smtClean="0">
                <a:solidFill>
                  <a:schemeClr val="tx2"/>
                </a:solidFill>
                <a:latin typeface="Courier New" pitchFamily="49" charset="0"/>
                <a:sym typeface="Wingdings" pitchFamily="2" charset="2"/>
              </a:rPr>
              <a:t>Ev. värde 2</a:t>
            </a:r>
            <a:r>
              <a:rPr lang="sv-SE" sz="1400" b="1" dirty="0" smtClean="0">
                <a:solidFill>
                  <a:srgbClr val="0070C0"/>
                </a:solidFill>
                <a:latin typeface="Courier New" pitchFamily="49" charset="0"/>
                <a:sym typeface="Wingdings" pitchFamily="2" charset="2"/>
              </a:rPr>
              <a:t>&lt;/</a:t>
            </a:r>
            <a:r>
              <a:rPr lang="sv-SE" sz="1400" b="1" dirty="0" err="1">
                <a:solidFill>
                  <a:srgbClr val="0070C0"/>
                </a:solidFill>
                <a:latin typeface="Courier New" pitchFamily="49" charset="0"/>
                <a:sym typeface="Wingdings" pitchFamily="2" charset="2"/>
              </a:rPr>
              <a:t>dd</a:t>
            </a:r>
            <a:r>
              <a:rPr lang="sv-SE" sz="1400" b="1" dirty="0">
                <a:solidFill>
                  <a:srgbClr val="0070C0"/>
                </a:solidFill>
                <a:latin typeface="Courier New" pitchFamily="49" charset="0"/>
                <a:sym typeface="Wingdings" pitchFamily="2" charset="2"/>
              </a:rPr>
              <a:t>&gt;</a:t>
            </a:r>
          </a:p>
          <a:p>
            <a:r>
              <a:rPr lang="sv-SE" sz="1400" b="1" dirty="0">
                <a:solidFill>
                  <a:srgbClr val="0070C0"/>
                </a:solidFill>
                <a:latin typeface="Courier New" pitchFamily="49" charset="0"/>
                <a:sym typeface="Wingdings" pitchFamily="2" charset="2"/>
              </a:rPr>
              <a:t>&lt;/dl&gt;</a:t>
            </a:r>
          </a:p>
        </p:txBody>
      </p:sp>
      <p:sp>
        <p:nvSpPr>
          <p:cNvPr id="12" name="Text Box 14"/>
          <p:cNvSpPr txBox="1">
            <a:spLocks noChangeArrowheads="1"/>
          </p:cNvSpPr>
          <p:nvPr/>
        </p:nvSpPr>
        <p:spPr bwMode="auto">
          <a:xfrm>
            <a:off x="4427984" y="4513684"/>
            <a:ext cx="1841145" cy="92333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spAutoFit/>
          </a:bodyPr>
          <a:lstStyle/>
          <a:p>
            <a:pPr marL="342900" indent="-342900"/>
            <a:r>
              <a:rPr lang="sv-SE" b="1" dirty="0" smtClean="0">
                <a:solidFill>
                  <a:schemeClr val="tx1"/>
                </a:solidFill>
                <a:latin typeface="Verdana" pitchFamily="34" charset="0"/>
              </a:rPr>
              <a:t>Namn</a:t>
            </a:r>
            <a:r>
              <a:rPr lang="sv-SE" b="1" dirty="0">
                <a:solidFill>
                  <a:schemeClr val="tx1"/>
                </a:solidFill>
                <a:latin typeface="Verdana" pitchFamily="34" charset="0"/>
              </a:rPr>
              <a:t/>
            </a:r>
            <a:br>
              <a:rPr lang="sv-SE" b="1" dirty="0">
                <a:solidFill>
                  <a:schemeClr val="tx1"/>
                </a:solidFill>
                <a:latin typeface="Verdana" pitchFamily="34" charset="0"/>
              </a:rPr>
            </a:br>
            <a:r>
              <a:rPr lang="sv-SE" dirty="0" smtClean="0">
                <a:solidFill>
                  <a:schemeClr val="tx1"/>
                </a:solidFill>
                <a:latin typeface="Verdana" pitchFamily="34" charset="0"/>
              </a:rPr>
              <a:t>Värde 1</a:t>
            </a:r>
            <a:br>
              <a:rPr lang="sv-SE" dirty="0" smtClean="0">
                <a:solidFill>
                  <a:schemeClr val="tx1"/>
                </a:solidFill>
                <a:latin typeface="Verdana" pitchFamily="34" charset="0"/>
              </a:rPr>
            </a:br>
            <a:r>
              <a:rPr lang="sv-SE" dirty="0" smtClean="0">
                <a:solidFill>
                  <a:schemeClr val="tx1"/>
                </a:solidFill>
                <a:latin typeface="Verdana" pitchFamily="34" charset="0"/>
              </a:rPr>
              <a:t>Ev. värde 2</a:t>
            </a:r>
            <a:endParaRPr lang="sv-SE" dirty="0">
              <a:solidFill>
                <a:schemeClr val="tx1"/>
              </a:solidFill>
              <a:latin typeface="Verdana" pitchFamily="34" charset="0"/>
            </a:endParaRPr>
          </a:p>
        </p:txBody>
      </p:sp>
    </p:spTree>
    <p:extLst>
      <p:ext uri="{BB962C8B-B14F-4D97-AF65-F5344CB8AC3E}">
        <p14:creationId xmlns:p14="http://schemas.microsoft.com/office/powerpoint/2010/main" val="74554088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Strukturelement</a:t>
            </a:r>
            <a:endParaRPr lang="sv-SE" dirty="0"/>
          </a:p>
        </p:txBody>
      </p:sp>
      <p:graphicFrame>
        <p:nvGraphicFramePr>
          <p:cNvPr id="7" name="Table 6"/>
          <p:cNvGraphicFramePr>
            <a:graphicFrameLocks noGrp="1"/>
          </p:cNvGraphicFramePr>
          <p:nvPr>
            <p:extLst>
              <p:ext uri="{D42A27DB-BD31-4B8C-83A1-F6EECF244321}">
                <p14:modId xmlns:p14="http://schemas.microsoft.com/office/powerpoint/2010/main" val="99236657"/>
              </p:ext>
            </p:extLst>
          </p:nvPr>
        </p:nvGraphicFramePr>
        <p:xfrm>
          <a:off x="467544" y="1201316"/>
          <a:ext cx="6096000" cy="1112520"/>
        </p:xfrm>
        <a:graphic>
          <a:graphicData uri="http://schemas.openxmlformats.org/drawingml/2006/table">
            <a:tbl>
              <a:tblPr firstRow="1" bandRow="1">
                <a:tableStyleId>{93296810-A885-4BE3-A3E7-6D5BEEA58F35}</a:tableStyleId>
              </a:tblPr>
              <a:tblGrid>
                <a:gridCol w="1728192"/>
                <a:gridCol w="4367808"/>
              </a:tblGrid>
              <a:tr h="370840">
                <a:tc>
                  <a:txBody>
                    <a:bodyPr/>
                    <a:lstStyle/>
                    <a:p>
                      <a:r>
                        <a:rPr lang="sv-SE" dirty="0" smtClean="0"/>
                        <a:t>Tagg</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smtClean="0">
                          <a:latin typeface="Courier New" pitchFamily="49" charset="0"/>
                          <a:cs typeface="Courier New" pitchFamily="49" charset="0"/>
                        </a:rPr>
                        <a:t>div</a:t>
                      </a:r>
                      <a:endParaRPr lang="sv-SE" sz="1800" b="1" dirty="0">
                        <a:latin typeface="Courier New" pitchFamily="49" charset="0"/>
                        <a:cs typeface="Courier New" pitchFamily="49" charset="0"/>
                      </a:endParaRPr>
                    </a:p>
                  </a:txBody>
                  <a:tcPr/>
                </a:tc>
                <a:tc>
                  <a:txBody>
                    <a:bodyPr/>
                    <a:lstStyle/>
                    <a:p>
                      <a:r>
                        <a:rPr lang="sv-SE" dirty="0" smtClean="0"/>
                        <a:t>Generiskt blockelement.</a:t>
                      </a:r>
                      <a:endParaRPr lang="sv-SE" baseline="0" dirty="0" smtClean="0"/>
                    </a:p>
                  </a:txBody>
                  <a:tcPr>
                    <a:lnT w="38100" cmpd="sng">
                      <a:noFill/>
                    </a:lnT>
                    <a:lnB w="12700" cmpd="sng">
                      <a:noFill/>
                    </a:lnB>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span</a:t>
                      </a:r>
                      <a:endParaRPr kumimoji="0" lang="sv-SE" sz="24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txBody>
                  <a:tcPr/>
                </a:tc>
                <a:tc>
                  <a:txBody>
                    <a:bodyPr/>
                    <a:lstStyle/>
                    <a:p>
                      <a:r>
                        <a:rPr lang="sv-SE" baseline="0" dirty="0" smtClean="0"/>
                        <a:t>Generiskt </a:t>
                      </a:r>
                      <a:r>
                        <a:rPr lang="sv-SE" baseline="0" dirty="0" err="1" smtClean="0"/>
                        <a:t>inline</a:t>
                      </a:r>
                      <a:r>
                        <a:rPr lang="sv-SE" baseline="0" dirty="0" smtClean="0"/>
                        <a:t>-element.</a:t>
                      </a:r>
                    </a:p>
                  </a:txBody>
                  <a:tcPr>
                    <a:lnT w="38100" cmpd="sng">
                      <a:noFill/>
                    </a:lnT>
                    <a:lnB w="12700" cmpd="sng">
                      <a:noFill/>
                    </a:lnB>
                  </a:tcPr>
                </a:tc>
              </a:tr>
            </a:tbl>
          </a:graphicData>
        </a:graphic>
      </p:graphicFrame>
      <p:sp>
        <p:nvSpPr>
          <p:cNvPr id="8" name="TextBox 7"/>
          <p:cNvSpPr txBox="1"/>
          <p:nvPr/>
        </p:nvSpPr>
        <p:spPr>
          <a:xfrm>
            <a:off x="755576" y="5228083"/>
            <a:ext cx="7582525" cy="369332"/>
          </a:xfrm>
          <a:prstGeom prst="rect">
            <a:avLst/>
          </a:prstGeom>
          <a:noFill/>
        </p:spPr>
        <p:txBody>
          <a:bodyPr wrap="none" rtlCol="0">
            <a:spAutoFit/>
          </a:bodyPr>
          <a:lstStyle/>
          <a:p>
            <a:r>
              <a:rPr lang="sv-SE" dirty="0" smtClean="0">
                <a:latin typeface="Minya Nouvelle" pitchFamily="2" charset="0"/>
              </a:rPr>
              <a:t>div och span får vi först nytta av när vi börjar använda stilmallar, </a:t>
            </a:r>
            <a:r>
              <a:rPr lang="sv-SE" dirty="0" err="1" smtClean="0">
                <a:latin typeface="Minya Nouvelle" pitchFamily="2" charset="0"/>
              </a:rPr>
              <a:t>css</a:t>
            </a:r>
            <a:r>
              <a:rPr lang="sv-SE" dirty="0" smtClean="0">
                <a:latin typeface="Minya Nouvelle" pitchFamily="2" charset="0"/>
              </a:rPr>
              <a: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400132"/>
            <a:ext cx="23622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23528" y="2885663"/>
            <a:ext cx="4968552" cy="160043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smtClean="0">
                <a:solidFill>
                  <a:srgbClr val="0070C0"/>
                </a:solidFill>
                <a:latin typeface="Courier New" pitchFamily="49" charset="0"/>
                <a:cs typeface="Courier New" pitchFamily="49" charset="0"/>
              </a:rPr>
              <a:t>...</a:t>
            </a:r>
            <a:endParaRPr lang="sv-SE" sz="1400" dirty="0">
              <a:solidFill>
                <a:srgbClr val="0070C0"/>
              </a:solidFill>
              <a:latin typeface="Courier New" pitchFamily="49" charset="0"/>
              <a:cs typeface="Courier New" pitchFamily="49" charset="0"/>
            </a:endParaRPr>
          </a:p>
          <a:p>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a:solidFill>
                  <a:srgbClr val="0070C0"/>
                </a:solidFill>
                <a:latin typeface="Courier New" pitchFamily="49" charset="0"/>
                <a:cs typeface="Courier New" pitchFamily="49" charset="0"/>
              </a:rPr>
              <a:t>&gt;</a:t>
            </a:r>
          </a:p>
          <a:p>
            <a:r>
              <a:rPr lang="sv-SE" sz="1400" dirty="0">
                <a:solidFill>
                  <a:srgbClr val="0070C0"/>
                </a:solidFill>
                <a:latin typeface="Courier New" pitchFamily="49" charset="0"/>
                <a:cs typeface="Courier New" pitchFamily="49" charset="0"/>
              </a:rPr>
              <a:t>     </a:t>
            </a:r>
            <a:r>
              <a:rPr lang="sv-SE" sz="1400" b="1" dirty="0">
                <a:solidFill>
                  <a:srgbClr val="0070C0"/>
                </a:solidFill>
                <a:latin typeface="Courier New" pitchFamily="49" charset="0"/>
                <a:cs typeface="Courier New" pitchFamily="49" charset="0"/>
              </a:rPr>
              <a:t>&lt;div </a:t>
            </a:r>
            <a:r>
              <a:rPr lang="sv-SE" sz="1400" b="1" dirty="0">
                <a:solidFill>
                  <a:srgbClr val="FF0000"/>
                </a:solidFill>
                <a:latin typeface="Courier New" pitchFamily="49" charset="0"/>
                <a:cs typeface="Courier New" pitchFamily="49" charset="0"/>
              </a:rPr>
              <a:t>id</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a:t>
            </a:r>
            <a:r>
              <a:rPr lang="sv-SE" sz="1400" b="1" dirty="0" err="1" smtClean="0">
                <a:solidFill>
                  <a:srgbClr val="7030A0"/>
                </a:solidFill>
                <a:latin typeface="Courier New" pitchFamily="49" charset="0"/>
                <a:cs typeface="Courier New" pitchFamily="49" charset="0"/>
              </a:rPr>
              <a:t>content</a:t>
            </a:r>
            <a:r>
              <a:rPr lang="sv-SE" sz="1400" b="1" dirty="0" smtClean="0">
                <a:solidFill>
                  <a:srgbClr val="7030A0"/>
                </a:solidFill>
                <a:latin typeface="Courier New" pitchFamily="49" charset="0"/>
                <a:cs typeface="Courier New" pitchFamily="49" charset="0"/>
              </a:rPr>
              <a:t>"</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a:p>
            <a:r>
              <a:rPr lang="sv-SE" sz="1400" dirty="0">
                <a:solidFill>
                  <a:srgbClr val="0070C0"/>
                </a:solidFill>
                <a:latin typeface="Courier New" pitchFamily="49" charset="0"/>
                <a:cs typeface="Courier New" pitchFamily="49" charset="0"/>
              </a:rPr>
              <a:t>	&lt;p&gt;</a:t>
            </a:r>
            <a:r>
              <a:rPr lang="sv-SE" sz="1400" dirty="0">
                <a:solidFill>
                  <a:schemeClr val="tx2"/>
                </a:solidFill>
                <a:latin typeface="Courier New" pitchFamily="49" charset="0"/>
                <a:cs typeface="Courier New" pitchFamily="49" charset="0"/>
              </a:rPr>
              <a:t>Denna text innehåller något </a:t>
            </a:r>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a:solidFill>
                  <a:srgbClr val="0070C0"/>
                </a:solidFill>
                <a:latin typeface="Courier New" pitchFamily="49" charset="0"/>
                <a:cs typeface="Courier New" pitchFamily="49" charset="0"/>
              </a:rPr>
              <a:t>span&gt;</a:t>
            </a:r>
            <a:r>
              <a:rPr lang="sv-SE" sz="1400" b="1" dirty="0">
                <a:solidFill>
                  <a:schemeClr val="tx2"/>
                </a:solidFill>
                <a:latin typeface="Courier New" pitchFamily="49" charset="0"/>
                <a:cs typeface="Courier New" pitchFamily="49" charset="0"/>
              </a:rPr>
              <a:t>speciellt</a:t>
            </a:r>
            <a:r>
              <a:rPr lang="sv-SE" sz="1400" b="1" dirty="0">
                <a:solidFill>
                  <a:srgbClr val="0070C0"/>
                </a:solidFill>
                <a:latin typeface="Courier New" pitchFamily="49" charset="0"/>
                <a:cs typeface="Courier New" pitchFamily="49" charset="0"/>
              </a:rPr>
              <a:t>&lt;/span&gt;</a:t>
            </a:r>
            <a:r>
              <a:rPr lang="sv-SE" sz="1400" dirty="0">
                <a:solidFill>
                  <a:srgbClr val="0070C0"/>
                </a:solidFill>
                <a:latin typeface="Courier New" pitchFamily="49" charset="0"/>
                <a:cs typeface="Courier New" pitchFamily="49" charset="0"/>
              </a:rPr>
              <a:t>&lt;/p&gt;</a:t>
            </a:r>
          </a:p>
          <a:p>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a:t>
            </a:r>
            <a:r>
              <a:rPr lang="sv-SE" sz="1400" b="1" dirty="0">
                <a:solidFill>
                  <a:srgbClr val="0070C0"/>
                </a:solidFill>
                <a:latin typeface="Courier New" pitchFamily="49" charset="0"/>
                <a:cs typeface="Courier New" pitchFamily="49" charset="0"/>
              </a:rPr>
              <a:t>div</a:t>
            </a:r>
            <a:r>
              <a:rPr lang="sv-SE" sz="1400" b="1" dirty="0" smtClean="0">
                <a:solidFill>
                  <a:srgbClr val="0070C0"/>
                </a:solidFill>
                <a:latin typeface="Courier New" pitchFamily="49" charset="0"/>
                <a:cs typeface="Courier New" pitchFamily="49" charset="0"/>
              </a:rPr>
              <a:t>&gt;</a:t>
            </a:r>
            <a:br>
              <a:rPr lang="sv-SE" sz="1400" b="1" dirty="0" smtClean="0">
                <a:solidFill>
                  <a:srgbClr val="0070C0"/>
                </a:solidFill>
                <a:latin typeface="Courier New" pitchFamily="49" charset="0"/>
                <a:cs typeface="Courier New" pitchFamily="49" charset="0"/>
              </a:rPr>
            </a:br>
            <a:r>
              <a:rPr lang="sv-SE" sz="1400" dirty="0" smtClean="0">
                <a:solidFill>
                  <a:srgbClr val="0070C0"/>
                </a:solidFill>
                <a:latin typeface="Courier New" pitchFamily="49" charset="0"/>
                <a:cs typeface="Courier New" pitchFamily="49" charset="0"/>
              </a:rPr>
              <a:t>  &lt;/</a:t>
            </a:r>
            <a:r>
              <a:rPr lang="sv-SE" sz="1400" dirty="0" err="1">
                <a:solidFill>
                  <a:srgbClr val="0070C0"/>
                </a:solidFill>
                <a:latin typeface="Courier New" pitchFamily="49" charset="0"/>
                <a:cs typeface="Courier New" pitchFamily="49" charset="0"/>
              </a:rPr>
              <a:t>body</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30163907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Kommentarer</a:t>
            </a:r>
            <a:endParaRPr lang="sv-SE" dirty="0"/>
          </a:p>
        </p:txBody>
      </p:sp>
      <p:sp>
        <p:nvSpPr>
          <p:cNvPr id="6" name="Text Box 5"/>
          <p:cNvSpPr txBox="1">
            <a:spLocks noChangeArrowheads="1"/>
          </p:cNvSpPr>
          <p:nvPr/>
        </p:nvSpPr>
        <p:spPr bwMode="auto">
          <a:xfrm>
            <a:off x="323850" y="1109563"/>
            <a:ext cx="6128601" cy="307777"/>
          </a:xfrm>
          <a:prstGeom prst="rect">
            <a:avLst/>
          </a:prstGeom>
          <a:noFill/>
          <a:ln w="9525" algn="ctr">
            <a:noFill/>
            <a:miter lim="800000"/>
            <a:headEnd/>
            <a:tailEnd/>
          </a:ln>
        </p:spPr>
        <p:txBody>
          <a:bodyPr wrap="none">
            <a:spAutoFit/>
          </a:bodyPr>
          <a:lstStyle/>
          <a:p>
            <a:r>
              <a:rPr lang="sv-SE" sz="1400" b="1" dirty="0" smtClean="0">
                <a:latin typeface="Minya Nouvelle" charset="0"/>
                <a:cs typeface="Courier New" pitchFamily="49" charset="0"/>
              </a:rPr>
              <a:t>Ibland </a:t>
            </a:r>
            <a:r>
              <a:rPr lang="sv-SE" sz="1400" b="1" dirty="0">
                <a:latin typeface="Minya Nouvelle" charset="0"/>
                <a:cs typeface="Courier New" pitchFamily="49" charset="0"/>
              </a:rPr>
              <a:t>vill du skriva kommentarer i din kod som inte syns på sidan</a:t>
            </a:r>
          </a:p>
        </p:txBody>
      </p:sp>
      <p:sp>
        <p:nvSpPr>
          <p:cNvPr id="7" name="Text Box 6"/>
          <p:cNvSpPr txBox="1">
            <a:spLocks noChangeArrowheads="1"/>
          </p:cNvSpPr>
          <p:nvPr/>
        </p:nvSpPr>
        <p:spPr bwMode="auto">
          <a:xfrm>
            <a:off x="1852223" y="1921396"/>
            <a:ext cx="5262979" cy="14465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sv-SE" sz="2000" b="1" dirty="0">
                <a:solidFill>
                  <a:srgbClr val="517D47"/>
                </a:solidFill>
                <a:latin typeface="Courier New" pitchFamily="49" charset="0"/>
                <a:cs typeface="Courier New" pitchFamily="49" charset="0"/>
              </a:rPr>
              <a:t>&lt;!-- </a:t>
            </a:r>
            <a:r>
              <a:rPr lang="sv-SE" sz="2000" dirty="0">
                <a:solidFill>
                  <a:srgbClr val="517D47"/>
                </a:solidFill>
                <a:latin typeface="Courier New" pitchFamily="49" charset="0"/>
                <a:cs typeface="Courier New" pitchFamily="49" charset="0"/>
              </a:rPr>
              <a:t>Detta är en kommentar </a:t>
            </a:r>
            <a:r>
              <a:rPr lang="sv-SE" sz="2000" b="1" dirty="0">
                <a:solidFill>
                  <a:srgbClr val="517D47"/>
                </a:solidFill>
                <a:latin typeface="Courier New" pitchFamily="49" charset="0"/>
                <a:cs typeface="Courier New" pitchFamily="49" charset="0"/>
                <a:sym typeface="Wingdings" pitchFamily="2" charset="2"/>
              </a:rPr>
              <a:t>--&gt;</a:t>
            </a:r>
          </a:p>
          <a:p>
            <a:endParaRPr lang="sv-SE" sz="2000" b="1" dirty="0">
              <a:solidFill>
                <a:srgbClr val="517D47"/>
              </a:solidFill>
              <a:latin typeface="Courier New" pitchFamily="49" charset="0"/>
              <a:cs typeface="Courier New" pitchFamily="49" charset="0"/>
              <a:sym typeface="Wingdings" pitchFamily="2" charset="2"/>
            </a:endParaRPr>
          </a:p>
          <a:p>
            <a:r>
              <a:rPr lang="sv-SE" sz="2000" b="1" dirty="0">
                <a:solidFill>
                  <a:srgbClr val="517D47"/>
                </a:solidFill>
                <a:latin typeface="Courier New" pitchFamily="49" charset="0"/>
                <a:cs typeface="Courier New" pitchFamily="49" charset="0"/>
                <a:sym typeface="Wingdings" pitchFamily="2" charset="2"/>
              </a:rPr>
              <a:t>&lt;!-- </a:t>
            </a:r>
            <a:r>
              <a:rPr lang="sv-SE" sz="2000" dirty="0">
                <a:solidFill>
                  <a:srgbClr val="517D47"/>
                </a:solidFill>
                <a:latin typeface="Courier New" pitchFamily="49" charset="0"/>
                <a:cs typeface="Courier New" pitchFamily="49" charset="0"/>
                <a:sym typeface="Wingdings" pitchFamily="2" charset="2"/>
              </a:rPr>
              <a:t>En kommentar kan sträcka sig</a:t>
            </a:r>
          </a:p>
          <a:p>
            <a:r>
              <a:rPr lang="sv-SE" sz="2000" dirty="0">
                <a:solidFill>
                  <a:srgbClr val="517D47"/>
                </a:solidFill>
                <a:latin typeface="Courier New" pitchFamily="49" charset="0"/>
                <a:cs typeface="Courier New" pitchFamily="49" charset="0"/>
                <a:sym typeface="Wingdings" pitchFamily="2" charset="2"/>
              </a:rPr>
              <a:t>     </a:t>
            </a:r>
            <a:r>
              <a:rPr lang="sv-SE" sz="2000" dirty="0" smtClean="0">
                <a:solidFill>
                  <a:srgbClr val="517D47"/>
                </a:solidFill>
                <a:latin typeface="Courier New" pitchFamily="49" charset="0"/>
                <a:cs typeface="Courier New" pitchFamily="49" charset="0"/>
                <a:sym typeface="Wingdings" pitchFamily="2" charset="2"/>
              </a:rPr>
              <a:t>över </a:t>
            </a:r>
            <a:r>
              <a:rPr lang="sv-SE" sz="2000" dirty="0">
                <a:solidFill>
                  <a:srgbClr val="517D47"/>
                </a:solidFill>
                <a:latin typeface="Courier New" pitchFamily="49" charset="0"/>
                <a:cs typeface="Courier New" pitchFamily="49" charset="0"/>
                <a:sym typeface="Wingdings" pitchFamily="2" charset="2"/>
              </a:rPr>
              <a:t>flera rader </a:t>
            </a:r>
            <a:r>
              <a:rPr lang="sv-SE" sz="2000" b="1" dirty="0" smtClean="0">
                <a:solidFill>
                  <a:srgbClr val="517D47"/>
                </a:solidFill>
                <a:latin typeface="Courier New" pitchFamily="49" charset="0"/>
                <a:cs typeface="Courier New" pitchFamily="49" charset="0"/>
                <a:sym typeface="Wingdings" pitchFamily="2" charset="2"/>
              </a:rPr>
              <a:t>--&gt;</a:t>
            </a:r>
            <a:endParaRPr lang="sv-SE" sz="2000" b="1" dirty="0">
              <a:solidFill>
                <a:srgbClr val="517D47"/>
              </a:solidFill>
              <a:latin typeface="Courier New" pitchFamily="49" charset="0"/>
              <a:cs typeface="Courier New" pitchFamily="49" charset="0"/>
            </a:endParaRPr>
          </a:p>
          <a:p>
            <a:endParaRPr lang="sv-SE" sz="800" b="1" dirty="0">
              <a:solidFill>
                <a:schemeClr val="tx2"/>
              </a:solidFill>
              <a:latin typeface="Courier New" pitchFamily="49" charset="0"/>
              <a:cs typeface="Courier New" pitchFamily="49" charset="0"/>
            </a:endParaRPr>
          </a:p>
        </p:txBody>
      </p:sp>
      <p:sp>
        <p:nvSpPr>
          <p:cNvPr id="10" name="TextBox 9"/>
          <p:cNvSpPr txBox="1"/>
          <p:nvPr/>
        </p:nvSpPr>
        <p:spPr>
          <a:xfrm>
            <a:off x="611560" y="3937620"/>
            <a:ext cx="2339102" cy="1200329"/>
          </a:xfrm>
          <a:prstGeom prst="rect">
            <a:avLst/>
          </a:prstGeom>
          <a:noFill/>
        </p:spPr>
        <p:txBody>
          <a:bodyPr wrap="none" rtlCol="0">
            <a:spAutoFit/>
          </a:bodyPr>
          <a:lstStyle/>
          <a:p>
            <a:r>
              <a:rPr lang="sv-SE" dirty="0" smtClean="0">
                <a:latin typeface="Minya Nouvelle" pitchFamily="2" charset="0"/>
              </a:rPr>
              <a:t>Undvik:</a:t>
            </a:r>
          </a:p>
          <a:p>
            <a:r>
              <a:rPr lang="sv-SE" dirty="0" smtClean="0">
                <a:latin typeface="Minya Nouvelle" pitchFamily="2" charset="0"/>
              </a:rPr>
              <a:t>&lt;!-------------------</a:t>
            </a:r>
            <a:r>
              <a:rPr lang="sv-SE" dirty="0" smtClean="0">
                <a:latin typeface="Minya Nouvelle" pitchFamily="2" charset="0"/>
                <a:sym typeface="Wingdings" pitchFamily="2" charset="2"/>
              </a:rPr>
              <a:t>--&gt;</a:t>
            </a:r>
          </a:p>
          <a:p>
            <a:r>
              <a:rPr lang="sv-SE" dirty="0" smtClean="0">
                <a:latin typeface="Minya Nouvelle" pitchFamily="2" charset="0"/>
                <a:sym typeface="Wingdings" pitchFamily="2" charset="2"/>
              </a:rPr>
              <a:t>Bättre:</a:t>
            </a:r>
          </a:p>
          <a:p>
            <a:r>
              <a:rPr lang="sv-SE" dirty="0" smtClean="0">
                <a:latin typeface="Minya Nouvelle" pitchFamily="2" charset="0"/>
                <a:sym typeface="Wingdings" pitchFamily="2" charset="2"/>
              </a:rPr>
              <a:t>&lt;!-- =============== -&gt;</a:t>
            </a:r>
            <a:endParaRPr lang="sv-SE" dirty="0" smtClean="0">
              <a:latin typeface="Minya Nouvelle" pitchFamily="2" charset="0"/>
            </a:endParaRPr>
          </a:p>
        </p:txBody>
      </p:sp>
    </p:spTree>
    <p:extLst>
      <p:ext uri="{BB962C8B-B14F-4D97-AF65-F5344CB8AC3E}">
        <p14:creationId xmlns:p14="http://schemas.microsoft.com/office/powerpoint/2010/main" val="1462595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Logisk/grafisk formatering</a:t>
            </a:r>
            <a:endParaRPr lang="sv-SE" dirty="0"/>
          </a:p>
        </p:txBody>
      </p:sp>
      <p:sp>
        <p:nvSpPr>
          <p:cNvPr id="3" name="Subtitle 2"/>
          <p:cNvSpPr>
            <a:spLocks noGrp="1"/>
          </p:cNvSpPr>
          <p:nvPr>
            <p:ph type="subTitle" idx="1"/>
          </p:nvPr>
        </p:nvSpPr>
        <p:spPr>
          <a:xfrm>
            <a:off x="395536" y="1129308"/>
            <a:ext cx="6400800" cy="1460500"/>
          </a:xfrm>
          <a:noFill/>
        </p:spPr>
        <p:txBody>
          <a:bodyPr/>
          <a:lstStyle/>
          <a:p>
            <a:r>
              <a:rPr lang="sv-SE" dirty="0" smtClean="0"/>
              <a:t>Vi ska alltid sträva efter att låta vår HTML-kod stå för den logiska formateringen och låta CSS sköta grafisk formatering.</a:t>
            </a:r>
          </a:p>
          <a:p>
            <a:endParaRPr lang="sv-SE" dirty="0" smtClean="0"/>
          </a:p>
          <a:p>
            <a:r>
              <a:rPr lang="sv-SE" dirty="0" smtClean="0"/>
              <a:t>Varför?</a:t>
            </a:r>
          </a:p>
          <a:p>
            <a:pPr marL="342900" indent="-342900">
              <a:buFont typeface="Arial" charset="0"/>
              <a:buChar char="•"/>
            </a:pPr>
            <a:r>
              <a:rPr lang="sv-SE" dirty="0" smtClean="0"/>
              <a:t>Tillgänglighet</a:t>
            </a:r>
          </a:p>
          <a:p>
            <a:pPr marL="342900" indent="-342900">
              <a:buFont typeface="Arial" charset="0"/>
              <a:buChar char="•"/>
            </a:pPr>
            <a:r>
              <a:rPr lang="sv-SE" dirty="0" smtClean="0"/>
              <a:t>Underhåll</a:t>
            </a:r>
          </a:p>
          <a:p>
            <a:pPr marL="342900" indent="-342900">
              <a:buFont typeface="Arial" charset="0"/>
              <a:buChar char="•"/>
            </a:pPr>
            <a:r>
              <a:rPr lang="sv-SE" dirty="0" smtClean="0"/>
              <a:t>Utbyggbarhet</a:t>
            </a:r>
          </a:p>
          <a:p>
            <a:pPr marL="342900" indent="-342900">
              <a:buFont typeface="Arial" charset="0"/>
              <a:buChar char="•"/>
            </a:pPr>
            <a:r>
              <a:rPr lang="sv-SE" dirty="0" smtClean="0"/>
              <a:t>Stöd för olika enheter</a:t>
            </a:r>
          </a:p>
          <a:p>
            <a:pPr marL="342900" indent="-342900">
              <a:buFont typeface="Arial" charset="0"/>
              <a:buChar char="•"/>
            </a:pPr>
            <a:r>
              <a:rPr lang="sv-SE" dirty="0" smtClean="0"/>
              <a:t>SEO</a:t>
            </a:r>
          </a:p>
          <a:p>
            <a:pPr marL="342900" indent="-342900">
              <a:buFont typeface="Arial" charset="0"/>
              <a:buChar char="•"/>
            </a:pPr>
            <a:endParaRPr lang="sv-SE" dirty="0"/>
          </a:p>
        </p:txBody>
      </p:sp>
      <p:pic>
        <p:nvPicPr>
          <p:cNvPr id="93188" name="Picture 4" descr="L:\WorkSpace\tstjo\Icons\v_collection_png\256x256\shadow\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57005">
            <a:off x="3463006" y="259475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3190" name="Picture 6" descr="L:\WorkSpace\tstjo\Icons\v_collection_png\256x256\shadow\palett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55508">
            <a:off x="6558751" y="259475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9115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205" y="347947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Grafisk formatering</a:t>
            </a:r>
            <a:endParaRPr lang="sv-SE" dirty="0"/>
          </a:p>
        </p:txBody>
      </p:sp>
      <p:pic>
        <p:nvPicPr>
          <p:cNvPr id="94210" name="Picture 2" descr="L:\WorkSpace\tstjo\Icons\v_collection_png\256x256\shadow\dev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69726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7544" y="2425452"/>
            <a:ext cx="6336704" cy="369332"/>
          </a:xfrm>
          <a:prstGeom prst="rect">
            <a:avLst/>
          </a:prstGeom>
          <a:solidFill>
            <a:schemeClr val="bg1"/>
          </a:solidFill>
        </p:spPr>
        <p:txBody>
          <a:bodyPr wrap="square" rtlCol="0">
            <a:spAutoFit/>
          </a:bodyPr>
          <a:lstStyle/>
          <a:p>
            <a:pPr algn="ctr"/>
            <a:r>
              <a:rPr lang="sv-SE" dirty="0" smtClean="0">
                <a:latin typeface="Times New Roman" pitchFamily="18" charset="0"/>
                <a:cs typeface="Times New Roman" pitchFamily="18" charset="0"/>
              </a:rPr>
              <a:t>Denna text är skriven med </a:t>
            </a:r>
            <a:r>
              <a:rPr lang="sv-SE" b="1" dirty="0" smtClean="0">
                <a:latin typeface="Times New Roman" pitchFamily="18" charset="0"/>
                <a:cs typeface="Times New Roman" pitchFamily="18" charset="0"/>
              </a:rPr>
              <a:t>grafisk formatering</a:t>
            </a:r>
            <a:r>
              <a:rPr lang="sv-SE" dirty="0" smtClean="0">
                <a:latin typeface="Times New Roman" pitchFamily="18" charset="0"/>
                <a:cs typeface="Times New Roman" pitchFamily="18" charset="0"/>
              </a:rPr>
              <a:t> </a:t>
            </a:r>
          </a:p>
        </p:txBody>
      </p:sp>
      <p:sp>
        <p:nvSpPr>
          <p:cNvPr id="8" name="Rectangle 7"/>
          <p:cNvSpPr/>
          <p:nvPr/>
        </p:nvSpPr>
        <p:spPr>
          <a:xfrm rot="21117761">
            <a:off x="509717" y="3235634"/>
            <a:ext cx="2736304"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dirty="0" smtClean="0">
                <a:solidFill>
                  <a:srgbClr val="0070C0"/>
                </a:solidFill>
                <a:latin typeface="Courier New" pitchFamily="49" charset="0"/>
                <a:cs typeface="Courier New" pitchFamily="49" charset="0"/>
              </a:rPr>
              <a:t>&lt;</a:t>
            </a:r>
            <a:r>
              <a:rPr lang="sv-SE" sz="1400" dirty="0" err="1" smtClean="0">
                <a:solidFill>
                  <a:srgbClr val="0070C0"/>
                </a:solidFill>
                <a:latin typeface="Courier New" pitchFamily="49" charset="0"/>
                <a:cs typeface="Courier New" pitchFamily="49" charset="0"/>
              </a:rPr>
              <a:t>body</a:t>
            </a:r>
            <a:r>
              <a:rPr lang="sv-SE" sz="1400" dirty="0" smtClean="0">
                <a:solidFill>
                  <a:srgbClr val="0070C0"/>
                </a:solidFill>
                <a:latin typeface="Courier New" pitchFamily="49" charset="0"/>
                <a:cs typeface="Courier New" pitchFamily="49" charset="0"/>
              </a:rPr>
              <a:t> </a:t>
            </a:r>
            <a:r>
              <a:rPr lang="sv-SE" sz="1400" b="1" dirty="0" err="1" smtClean="0">
                <a:solidFill>
                  <a:srgbClr val="FF0000"/>
                </a:solidFill>
                <a:latin typeface="Courier New" pitchFamily="49" charset="0"/>
                <a:cs typeface="Courier New" pitchFamily="49" charset="0"/>
              </a:rPr>
              <a:t>bgcolor</a:t>
            </a:r>
            <a:r>
              <a:rPr lang="sv-SE" sz="1400" b="1" dirty="0" smtClean="0">
                <a:solidFill>
                  <a:srgbClr val="0070C0"/>
                </a:solidFill>
                <a:latin typeface="Courier New" pitchFamily="49" charset="0"/>
                <a:cs typeface="Courier New" pitchFamily="49" charset="0"/>
              </a:rPr>
              <a:t>=</a:t>
            </a:r>
            <a:r>
              <a:rPr lang="sv-SE" sz="1400" b="1" dirty="0" smtClean="0">
                <a:solidFill>
                  <a:srgbClr val="7030A0"/>
                </a:solidFill>
                <a:latin typeface="Courier New" pitchFamily="49" charset="0"/>
                <a:cs typeface="Courier New" pitchFamily="49" charset="0"/>
              </a:rPr>
              <a:t>"FFC0CB"</a:t>
            </a:r>
            <a:r>
              <a:rPr lang="sv-SE" sz="1400" dirty="0" smtClean="0">
                <a:solidFill>
                  <a:srgbClr val="0070C0"/>
                </a:solidFill>
                <a:latin typeface="Courier New" pitchFamily="49" charset="0"/>
                <a:cs typeface="Courier New" pitchFamily="49" charset="0"/>
              </a:rPr>
              <a:t>&gt;</a:t>
            </a:r>
            <a:endParaRPr lang="sv-SE" sz="1400" dirty="0">
              <a:solidFill>
                <a:srgbClr val="0070C0"/>
              </a:solidFill>
              <a:latin typeface="Courier New" pitchFamily="49" charset="0"/>
              <a:cs typeface="Courier New" pitchFamily="49" charset="0"/>
            </a:endParaRPr>
          </a:p>
        </p:txBody>
      </p:sp>
      <p:sp>
        <p:nvSpPr>
          <p:cNvPr id="9" name="Rectangle 8"/>
          <p:cNvSpPr/>
          <p:nvPr/>
        </p:nvSpPr>
        <p:spPr>
          <a:xfrm rot="1992789">
            <a:off x="5379533" y="3137310"/>
            <a:ext cx="1143744"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&lt;center&gt;</a:t>
            </a:r>
            <a:endParaRPr lang="sv-SE" sz="1400" b="1" dirty="0">
              <a:solidFill>
                <a:srgbClr val="0070C0"/>
              </a:solidFill>
              <a:latin typeface="Courier New" pitchFamily="49" charset="0"/>
              <a:cs typeface="Courier New" pitchFamily="49" charset="0"/>
            </a:endParaRPr>
          </a:p>
        </p:txBody>
      </p:sp>
      <p:sp>
        <p:nvSpPr>
          <p:cNvPr id="10" name="Rectangle 9"/>
          <p:cNvSpPr/>
          <p:nvPr/>
        </p:nvSpPr>
        <p:spPr>
          <a:xfrm rot="541587">
            <a:off x="5075534" y="3314044"/>
            <a:ext cx="626251"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&lt;u&gt;</a:t>
            </a:r>
            <a:endParaRPr lang="sv-SE" sz="1400" b="1" dirty="0">
              <a:solidFill>
                <a:srgbClr val="0070C0"/>
              </a:solidFill>
              <a:latin typeface="Courier New" pitchFamily="49" charset="0"/>
              <a:cs typeface="Courier New" pitchFamily="49" charset="0"/>
            </a:endParaRPr>
          </a:p>
        </p:txBody>
      </p:sp>
      <p:sp>
        <p:nvSpPr>
          <p:cNvPr id="11" name="Rectangle 10"/>
          <p:cNvSpPr/>
          <p:nvPr/>
        </p:nvSpPr>
        <p:spPr>
          <a:xfrm rot="21210972">
            <a:off x="7395687" y="4553218"/>
            <a:ext cx="626251"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&lt;b&gt;</a:t>
            </a:r>
            <a:endParaRPr lang="sv-SE" sz="1400" b="1" dirty="0">
              <a:solidFill>
                <a:srgbClr val="0070C0"/>
              </a:solidFill>
              <a:latin typeface="Courier New" pitchFamily="49" charset="0"/>
              <a:cs typeface="Courier New" pitchFamily="49" charset="0"/>
            </a:endParaRPr>
          </a:p>
        </p:txBody>
      </p:sp>
      <p:sp>
        <p:nvSpPr>
          <p:cNvPr id="12" name="Rectangle 11"/>
          <p:cNvSpPr/>
          <p:nvPr/>
        </p:nvSpPr>
        <p:spPr>
          <a:xfrm rot="21410592">
            <a:off x="7460320" y="5074050"/>
            <a:ext cx="626251"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&lt;i&gt;</a:t>
            </a:r>
            <a:endParaRPr lang="sv-SE" sz="1400" b="1" dirty="0">
              <a:solidFill>
                <a:srgbClr val="0070C0"/>
              </a:solidFill>
              <a:latin typeface="Courier New" pitchFamily="49" charset="0"/>
              <a:cs typeface="Courier New" pitchFamily="49" charset="0"/>
            </a:endParaRPr>
          </a:p>
        </p:txBody>
      </p:sp>
      <p:sp>
        <p:nvSpPr>
          <p:cNvPr id="13" name="Rectangle 12"/>
          <p:cNvSpPr/>
          <p:nvPr/>
        </p:nvSpPr>
        <p:spPr>
          <a:xfrm rot="21204116">
            <a:off x="521517" y="4413055"/>
            <a:ext cx="4254531"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i="1" dirty="0" smtClean="0">
                <a:solidFill>
                  <a:schemeClr val="tx1"/>
                </a:solidFill>
                <a:latin typeface="Courier New" pitchFamily="49" charset="0"/>
                <a:cs typeface="Courier New" pitchFamily="49" charset="0"/>
              </a:rPr>
              <a:t>&amp;</a:t>
            </a:r>
            <a:r>
              <a:rPr lang="sv-SE" sz="1400" b="1" i="1" dirty="0" err="1" smtClean="0">
                <a:solidFill>
                  <a:schemeClr val="tx1"/>
                </a:solidFill>
                <a:latin typeface="Courier New" pitchFamily="49" charset="0"/>
                <a:cs typeface="Courier New" pitchFamily="49" charset="0"/>
              </a:rPr>
              <a:t>nbsp</a:t>
            </a:r>
            <a:r>
              <a:rPr lang="sv-SE" sz="1400" b="1" i="1" dirty="0" smtClean="0">
                <a:solidFill>
                  <a:schemeClr val="tx1"/>
                </a:solidFill>
                <a:latin typeface="Courier New" pitchFamily="49" charset="0"/>
                <a:cs typeface="Courier New" pitchFamily="49" charset="0"/>
              </a:rPr>
              <a:t>;&amp;</a:t>
            </a:r>
            <a:r>
              <a:rPr lang="sv-SE" sz="1400" b="1" i="1" dirty="0" err="1" smtClean="0">
                <a:solidFill>
                  <a:schemeClr val="tx1"/>
                </a:solidFill>
                <a:latin typeface="Courier New" pitchFamily="49" charset="0"/>
                <a:cs typeface="Courier New" pitchFamily="49" charset="0"/>
              </a:rPr>
              <a:t>nbsp</a:t>
            </a:r>
            <a:r>
              <a:rPr lang="sv-SE" sz="1400" b="1" i="1" dirty="0" smtClean="0">
                <a:solidFill>
                  <a:schemeClr val="tx1"/>
                </a:solidFill>
                <a:latin typeface="Courier New" pitchFamily="49" charset="0"/>
                <a:cs typeface="Courier New" pitchFamily="49" charset="0"/>
              </a:rPr>
              <a:t>;&amp;</a:t>
            </a:r>
            <a:r>
              <a:rPr lang="sv-SE" sz="1400" b="1" i="1" dirty="0" err="1" smtClean="0">
                <a:solidFill>
                  <a:schemeClr val="tx1"/>
                </a:solidFill>
                <a:latin typeface="Courier New" pitchFamily="49" charset="0"/>
                <a:cs typeface="Courier New" pitchFamily="49" charset="0"/>
              </a:rPr>
              <a:t>nbsp;</a:t>
            </a:r>
            <a:r>
              <a:rPr lang="sv-SE" sz="1400" dirty="0" err="1" smtClean="0">
                <a:solidFill>
                  <a:schemeClr val="tx1">
                    <a:lumMod val="65000"/>
                    <a:lumOff val="35000"/>
                  </a:schemeClr>
                </a:solidFill>
                <a:latin typeface="Courier New" pitchFamily="49" charset="0"/>
                <a:cs typeface="Courier New" pitchFamily="49" charset="0"/>
              </a:rPr>
              <a:t>Intenterar</a:t>
            </a:r>
            <a:r>
              <a:rPr lang="sv-SE" sz="1400" dirty="0" smtClean="0">
                <a:solidFill>
                  <a:schemeClr val="tx1">
                    <a:lumMod val="65000"/>
                    <a:lumOff val="35000"/>
                  </a:schemeClr>
                </a:solidFill>
                <a:latin typeface="Courier New" pitchFamily="49" charset="0"/>
                <a:cs typeface="Courier New" pitchFamily="49" charset="0"/>
              </a:rPr>
              <a:t> lite text</a:t>
            </a:r>
            <a:endParaRPr lang="sv-SE" sz="1400" dirty="0">
              <a:solidFill>
                <a:schemeClr val="tx1">
                  <a:lumMod val="65000"/>
                  <a:lumOff val="35000"/>
                </a:schemeClr>
              </a:solidFill>
              <a:latin typeface="Courier New" pitchFamily="49" charset="0"/>
              <a:cs typeface="Courier New" pitchFamily="49" charset="0"/>
            </a:endParaRPr>
          </a:p>
        </p:txBody>
      </p:sp>
      <p:sp>
        <p:nvSpPr>
          <p:cNvPr id="15" name="Rectangle 14"/>
          <p:cNvSpPr/>
          <p:nvPr/>
        </p:nvSpPr>
        <p:spPr>
          <a:xfrm>
            <a:off x="3635896" y="2951204"/>
            <a:ext cx="1143744"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a:t>
            </a:r>
            <a:r>
              <a:rPr lang="sv-SE" sz="1400" b="1" dirty="0" err="1" smtClean="0">
                <a:solidFill>
                  <a:srgbClr val="0070C0"/>
                </a:solidFill>
                <a:latin typeface="Courier New" pitchFamily="49" charset="0"/>
                <a:cs typeface="Courier New" pitchFamily="49" charset="0"/>
              </a:rPr>
              <a:t>big</a:t>
            </a:r>
            <a:r>
              <a:rPr lang="sv-SE" sz="1400" b="1" dirty="0" smtClean="0">
                <a:solidFill>
                  <a:srgbClr val="0070C0"/>
                </a:solidFill>
                <a:latin typeface="Courier New" pitchFamily="49" charset="0"/>
                <a:cs typeface="Courier New" pitchFamily="49" charset="0"/>
              </a:rPr>
              <a:t>&gt;</a:t>
            </a:r>
            <a:endParaRPr lang="sv-SE" sz="1400" b="1" dirty="0">
              <a:solidFill>
                <a:srgbClr val="0070C0"/>
              </a:solidFill>
              <a:latin typeface="Courier New" pitchFamily="49" charset="0"/>
              <a:cs typeface="Courier New" pitchFamily="49" charset="0"/>
            </a:endParaRPr>
          </a:p>
        </p:txBody>
      </p:sp>
      <p:pic>
        <p:nvPicPr>
          <p:cNvPr id="17"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6416" y="4846096"/>
            <a:ext cx="586142" cy="586142"/>
          </a:xfrm>
          <a:prstGeom prst="rect">
            <a:avLst/>
          </a:prstGeom>
          <a:noFill/>
          <a:extLst>
            <a:ext uri="{909E8E84-426E-40dd-AFC4-6F175D3DCCD1}">
              <a14:hiddenFill xmlns:a14="http://schemas.microsoft.com/office/drawing/2010/main">
                <a:solidFill>
                  <a:srgbClr val="FFFFFF"/>
                </a:solidFill>
              </a14:hiddenFill>
            </a:ext>
          </a:extLst>
        </p:spPr>
      </p:pic>
      <p:sp>
        <p:nvSpPr>
          <p:cNvPr id="7" name="Donut 6"/>
          <p:cNvSpPr/>
          <p:nvPr/>
        </p:nvSpPr>
        <p:spPr>
          <a:xfrm>
            <a:off x="8250112" y="4606177"/>
            <a:ext cx="644787" cy="205256"/>
          </a:xfrm>
          <a:prstGeom prst="donut">
            <a:avLst/>
          </a:prstGeom>
          <a:solidFill>
            <a:schemeClr val="bg2">
              <a:lumMod val="90000"/>
            </a:schemeClr>
          </a:solidFill>
          <a:ln w="15875">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chemeClr val="tx1"/>
              </a:solidFill>
            </a:endParaRPr>
          </a:p>
        </p:txBody>
      </p:sp>
      <p:sp>
        <p:nvSpPr>
          <p:cNvPr id="19" name="Rectangle 18"/>
          <p:cNvSpPr/>
          <p:nvPr/>
        </p:nvSpPr>
        <p:spPr>
          <a:xfrm rot="20241718">
            <a:off x="3681235" y="3728302"/>
            <a:ext cx="844764"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&lt;font&gt;</a:t>
            </a:r>
            <a:endParaRPr lang="sv-SE" sz="1400" b="1" dirty="0">
              <a:solidFill>
                <a:srgbClr val="0070C0"/>
              </a:solidFill>
              <a:latin typeface="Courier New" pitchFamily="49" charset="0"/>
              <a:cs typeface="Courier New" pitchFamily="49" charset="0"/>
            </a:endParaRPr>
          </a:p>
        </p:txBody>
      </p:sp>
      <p:sp>
        <p:nvSpPr>
          <p:cNvPr id="21" name="Rectangle 20"/>
          <p:cNvSpPr/>
          <p:nvPr/>
        </p:nvSpPr>
        <p:spPr>
          <a:xfrm rot="20922019">
            <a:off x="2390424" y="4063774"/>
            <a:ext cx="529752"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&lt;s&gt;</a:t>
            </a:r>
            <a:endParaRPr lang="sv-SE" sz="1400" b="1" dirty="0">
              <a:solidFill>
                <a:srgbClr val="0070C0"/>
              </a:solidFill>
              <a:latin typeface="Courier New" pitchFamily="49" charset="0"/>
              <a:cs typeface="Courier New" pitchFamily="49" charset="0"/>
            </a:endParaRPr>
          </a:p>
        </p:txBody>
      </p:sp>
      <p:sp>
        <p:nvSpPr>
          <p:cNvPr id="22" name="Rectangle 21"/>
          <p:cNvSpPr/>
          <p:nvPr/>
        </p:nvSpPr>
        <p:spPr>
          <a:xfrm rot="20241718">
            <a:off x="263727" y="3956277"/>
            <a:ext cx="1220752"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&lt;strike&gt;</a:t>
            </a:r>
            <a:endParaRPr lang="sv-SE" sz="1400" b="1" dirty="0">
              <a:solidFill>
                <a:srgbClr val="0070C0"/>
              </a:solidFill>
              <a:latin typeface="Courier New" pitchFamily="49" charset="0"/>
              <a:cs typeface="Courier New" pitchFamily="49" charset="0"/>
            </a:endParaRPr>
          </a:p>
        </p:txBody>
      </p:sp>
      <p:sp>
        <p:nvSpPr>
          <p:cNvPr id="23" name="Rectangle 22"/>
          <p:cNvSpPr/>
          <p:nvPr/>
        </p:nvSpPr>
        <p:spPr>
          <a:xfrm>
            <a:off x="467544" y="1129308"/>
            <a:ext cx="6336704" cy="9541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&lt;center&gt;</a:t>
            </a:r>
            <a:r>
              <a:rPr lang="sv-SE" sz="1400" dirty="0" smtClean="0">
                <a:solidFill>
                  <a:schemeClr val="tx2"/>
                </a:solidFill>
                <a:latin typeface="Courier New" pitchFamily="49" charset="0"/>
                <a:cs typeface="Courier New" pitchFamily="49" charset="0"/>
              </a:rPr>
              <a:t>Denna </a:t>
            </a:r>
            <a:r>
              <a:rPr lang="sv-SE" sz="1400" dirty="0">
                <a:solidFill>
                  <a:schemeClr val="tx2"/>
                </a:solidFill>
                <a:latin typeface="Courier New" pitchFamily="49" charset="0"/>
                <a:cs typeface="Courier New" pitchFamily="49" charset="0"/>
              </a:rPr>
              <a:t>text </a:t>
            </a:r>
            <a:r>
              <a:rPr lang="sv-SE" sz="1400" dirty="0" smtClean="0">
                <a:solidFill>
                  <a:schemeClr val="tx2"/>
                </a:solidFill>
                <a:latin typeface="Courier New" pitchFamily="49" charset="0"/>
                <a:cs typeface="Courier New" pitchFamily="49" charset="0"/>
              </a:rPr>
              <a:t>är skriven med </a:t>
            </a:r>
            <a:r>
              <a:rPr lang="sv-SE" sz="1400" dirty="0" smtClean="0">
                <a:solidFill>
                  <a:srgbClr val="0070C0"/>
                </a:solidFill>
                <a:latin typeface="Courier New" pitchFamily="49" charset="0"/>
                <a:cs typeface="Courier New" pitchFamily="49" charset="0"/>
              </a:rPr>
              <a:t>	</a:t>
            </a:r>
            <a:r>
              <a:rPr lang="sv-SE" sz="1400" b="1" dirty="0" smtClean="0">
                <a:solidFill>
                  <a:srgbClr val="0070C0"/>
                </a:solidFill>
                <a:latin typeface="Courier New" pitchFamily="49" charset="0"/>
                <a:cs typeface="Courier New" pitchFamily="49" charset="0"/>
              </a:rPr>
              <a:t>&lt;b&gt;</a:t>
            </a:r>
            <a:r>
              <a:rPr lang="sv-SE" sz="1400" dirty="0" smtClean="0">
                <a:solidFill>
                  <a:schemeClr val="tx2"/>
                </a:solidFill>
                <a:latin typeface="Courier New" pitchFamily="49" charset="0"/>
                <a:cs typeface="Courier New" pitchFamily="49" charset="0"/>
              </a:rPr>
              <a:t>grafisk formatering</a:t>
            </a:r>
            <a:r>
              <a:rPr lang="sv-SE" sz="1400" b="1" dirty="0" smtClean="0">
                <a:solidFill>
                  <a:srgbClr val="0070C0"/>
                </a:solidFill>
                <a:latin typeface="Courier New" pitchFamily="49" charset="0"/>
                <a:cs typeface="Courier New" pitchFamily="49" charset="0"/>
              </a:rPr>
              <a:t>&lt;/b&gt;</a:t>
            </a:r>
            <a:endParaRPr lang="sv-SE" sz="1400" dirty="0">
              <a:solidFill>
                <a:srgbClr val="0070C0"/>
              </a:solidFill>
              <a:latin typeface="Courier New" pitchFamily="49" charset="0"/>
              <a:cs typeface="Courier New" pitchFamily="49" charset="0"/>
            </a:endParaRPr>
          </a:p>
          <a:p>
            <a:r>
              <a:rPr lang="sv-SE" sz="1400" b="1" dirty="0" smtClean="0">
                <a:solidFill>
                  <a:srgbClr val="0070C0"/>
                </a:solidFill>
                <a:latin typeface="Courier New" pitchFamily="49" charset="0"/>
                <a:cs typeface="Courier New" pitchFamily="49" charset="0"/>
              </a:rPr>
              <a:t>&lt;/center&gt;</a:t>
            </a:r>
            <a:br>
              <a:rPr lang="sv-SE" sz="1400" b="1" dirty="0" smtClean="0">
                <a:solidFill>
                  <a:srgbClr val="0070C0"/>
                </a:solidFill>
                <a:latin typeface="Courier New" pitchFamily="49" charset="0"/>
                <a:cs typeface="Courier New" pitchFamily="49" charset="0"/>
              </a:rPr>
            </a:br>
            <a:endParaRPr lang="sv-SE" sz="1400" dirty="0">
              <a:solidFill>
                <a:srgbClr val="0070C0"/>
              </a:solidFill>
              <a:latin typeface="Courier New" pitchFamily="49" charset="0"/>
              <a:cs typeface="Courier New" pitchFamily="49" charset="0"/>
            </a:endParaRPr>
          </a:p>
        </p:txBody>
      </p:sp>
      <p:pic>
        <p:nvPicPr>
          <p:cNvPr id="94212" name="Picture 4" descr="L:\WorkSpace\tstjo\Icons\v_collection_png\128x128\shadow\garbage_make_empt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3358" y="328564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99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94212"/>
                                        </p:tgtEl>
                                        <p:attrNameLst>
                                          <p:attrName>style.visibility</p:attrName>
                                        </p:attrNameLst>
                                      </p:cBhvr>
                                      <p:to>
                                        <p:strVal val="visible"/>
                                      </p:to>
                                    </p:set>
                                    <p:animEffect transition="in" filter="fade">
                                      <p:cBhvr>
                                        <p:cTn id="61"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7" grpId="0" animBg="1"/>
      <p:bldP spid="19" grpId="0" animBg="1"/>
      <p:bldP spid="21" grpId="0" animBg="1"/>
      <p:bldP spid="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Logisk formatering</a:t>
            </a:r>
            <a:endParaRPr lang="sv-SE" dirty="0"/>
          </a:p>
        </p:txBody>
      </p:sp>
      <p:pic>
        <p:nvPicPr>
          <p:cNvPr id="95234" name="Picture 2" descr="L:\WorkSpace\tstjo\Icons\v_collection_png\256x256\shadow\ang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69726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1845" y="1057300"/>
            <a:ext cx="6136379" cy="923330"/>
          </a:xfrm>
          <a:prstGeom prst="rect">
            <a:avLst/>
          </a:prstGeom>
          <a:noFill/>
        </p:spPr>
        <p:txBody>
          <a:bodyPr wrap="square" rtlCol="0">
            <a:spAutoFit/>
          </a:bodyPr>
          <a:lstStyle/>
          <a:p>
            <a:r>
              <a:rPr lang="sv-SE" dirty="0" smtClean="0">
                <a:latin typeface="Minya Nouvelle" pitchFamily="2" charset="0"/>
              </a:rPr>
              <a:t>Talar om en text betydelse snarare än dess grafiska utseende.</a:t>
            </a:r>
          </a:p>
          <a:p>
            <a:r>
              <a:rPr lang="sv-SE" dirty="0" smtClean="0">
                <a:latin typeface="Minya Nouvelle" pitchFamily="2" charset="0"/>
              </a:rPr>
              <a:t>Sidans semantik.</a:t>
            </a:r>
          </a:p>
        </p:txBody>
      </p:sp>
      <p:sp>
        <p:nvSpPr>
          <p:cNvPr id="9" name="Rectangle 8"/>
          <p:cNvSpPr/>
          <p:nvPr/>
        </p:nvSpPr>
        <p:spPr>
          <a:xfrm>
            <a:off x="467544" y="2191425"/>
            <a:ext cx="5976664" cy="9541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400" b="1" dirty="0" smtClean="0">
                <a:solidFill>
                  <a:srgbClr val="0070C0"/>
                </a:solidFill>
                <a:latin typeface="Courier New" pitchFamily="49" charset="0"/>
                <a:cs typeface="Courier New" pitchFamily="49" charset="0"/>
              </a:rPr>
              <a:t>&lt;p&gt;</a:t>
            </a:r>
            <a:r>
              <a:rPr lang="sv-SE" sz="1400" dirty="0" smtClean="0">
                <a:solidFill>
                  <a:schemeClr val="tx2"/>
                </a:solidFill>
                <a:latin typeface="Courier New" pitchFamily="49" charset="0"/>
                <a:cs typeface="Courier New" pitchFamily="49" charset="0"/>
              </a:rPr>
              <a:t>Denna </a:t>
            </a:r>
            <a:r>
              <a:rPr lang="sv-SE" sz="1400" dirty="0">
                <a:solidFill>
                  <a:schemeClr val="tx2"/>
                </a:solidFill>
                <a:latin typeface="Courier New" pitchFamily="49" charset="0"/>
                <a:cs typeface="Courier New" pitchFamily="49" charset="0"/>
              </a:rPr>
              <a:t>text </a:t>
            </a:r>
            <a:r>
              <a:rPr lang="sv-SE" sz="1400" dirty="0" smtClean="0">
                <a:solidFill>
                  <a:schemeClr val="tx2"/>
                </a:solidFill>
                <a:latin typeface="Courier New" pitchFamily="49" charset="0"/>
                <a:cs typeface="Courier New" pitchFamily="49" charset="0"/>
              </a:rPr>
              <a:t>är skriven med </a:t>
            </a:r>
            <a:r>
              <a:rPr lang="sv-SE" sz="1400" b="1" dirty="0" smtClean="0">
                <a:solidFill>
                  <a:srgbClr val="0070C0"/>
                </a:solidFill>
                <a:latin typeface="Courier New" pitchFamily="49" charset="0"/>
                <a:cs typeface="Courier New" pitchFamily="49" charset="0"/>
              </a:rPr>
              <a:t>&lt;strong&gt;</a:t>
            </a:r>
            <a:r>
              <a:rPr lang="sv-SE" sz="1400" dirty="0" smtClean="0">
                <a:solidFill>
                  <a:schemeClr val="tx2"/>
                </a:solidFill>
                <a:latin typeface="Courier New" pitchFamily="49" charset="0"/>
                <a:cs typeface="Courier New" pitchFamily="49" charset="0"/>
              </a:rPr>
              <a:t>logisk formatering</a:t>
            </a:r>
            <a:r>
              <a:rPr lang="sv-SE" sz="1400" b="1" dirty="0" smtClean="0">
                <a:solidFill>
                  <a:srgbClr val="0070C0"/>
                </a:solidFill>
                <a:latin typeface="Courier New" pitchFamily="49" charset="0"/>
                <a:cs typeface="Courier New" pitchFamily="49" charset="0"/>
              </a:rPr>
              <a:t>&lt;/strong&gt;</a:t>
            </a:r>
            <a:endParaRPr lang="sv-SE" sz="1400" dirty="0">
              <a:solidFill>
                <a:srgbClr val="0070C0"/>
              </a:solidFill>
              <a:latin typeface="Courier New" pitchFamily="49" charset="0"/>
              <a:cs typeface="Courier New" pitchFamily="49" charset="0"/>
            </a:endParaRPr>
          </a:p>
          <a:p>
            <a:r>
              <a:rPr lang="sv-SE" sz="1400" b="1" dirty="0" smtClean="0">
                <a:solidFill>
                  <a:srgbClr val="0070C0"/>
                </a:solidFill>
                <a:latin typeface="Courier New" pitchFamily="49" charset="0"/>
                <a:cs typeface="Courier New" pitchFamily="49" charset="0"/>
              </a:rPr>
              <a:t>&lt;/p&gt;</a:t>
            </a:r>
            <a:br>
              <a:rPr lang="sv-SE" sz="1400" b="1" dirty="0" smtClean="0">
                <a:solidFill>
                  <a:srgbClr val="0070C0"/>
                </a:solidFill>
                <a:latin typeface="Courier New" pitchFamily="49" charset="0"/>
                <a:cs typeface="Courier New" pitchFamily="49" charset="0"/>
              </a:rPr>
            </a:br>
            <a:endParaRPr lang="sv-SE" sz="1400" dirty="0">
              <a:solidFill>
                <a:srgbClr val="0070C0"/>
              </a:solidFill>
              <a:latin typeface="Courier New" pitchFamily="49" charset="0"/>
              <a:cs typeface="Courier New" pitchFamily="49" charset="0"/>
            </a:endParaRPr>
          </a:p>
        </p:txBody>
      </p:sp>
      <p:sp>
        <p:nvSpPr>
          <p:cNvPr id="7" name="TextBox 6"/>
          <p:cNvSpPr txBox="1"/>
          <p:nvPr/>
        </p:nvSpPr>
        <p:spPr>
          <a:xfrm>
            <a:off x="2267744" y="3937620"/>
            <a:ext cx="3960440" cy="523220"/>
          </a:xfrm>
          <a:prstGeom prst="rect">
            <a:avLst/>
          </a:prstGeom>
          <a:noFill/>
        </p:spPr>
        <p:txBody>
          <a:bodyPr wrap="square" rtlCol="0">
            <a:spAutoFit/>
          </a:bodyPr>
          <a:lstStyle/>
          <a:p>
            <a:pPr algn="ctr"/>
            <a:r>
              <a:rPr lang="sv-SE" sz="2800" b="1" dirty="0" smtClean="0">
                <a:latin typeface="Minya Nouvelle" pitchFamily="2" charset="0"/>
              </a:rPr>
              <a:t>b</a:t>
            </a:r>
            <a:r>
              <a:rPr lang="sv-SE" sz="2800" dirty="0" smtClean="0">
                <a:latin typeface="Minya Nouvelle" pitchFamily="2" charset="0"/>
              </a:rPr>
              <a:t> != </a:t>
            </a:r>
            <a:r>
              <a:rPr lang="sv-SE" sz="2800" b="1" dirty="0" smtClean="0">
                <a:latin typeface="Minya Nouvelle" pitchFamily="2" charset="0"/>
              </a:rPr>
              <a:t>strong</a:t>
            </a:r>
          </a:p>
        </p:txBody>
      </p:sp>
    </p:spTree>
    <p:extLst>
      <p:ext uri="{BB962C8B-B14F-4D97-AF65-F5344CB8AC3E}">
        <p14:creationId xmlns:p14="http://schemas.microsoft.com/office/powerpoint/2010/main" val="3913067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69665">
            <a:off x="5441159" y="2941275"/>
            <a:ext cx="2932242" cy="2051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2948" name="Picture 4" descr="L:\WorkSpace\tstjo\Icons\v_collection_png\64x64\shadow\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2946"/>
                                        </p:tgtEl>
                                        <p:attrNameLst>
                                          <p:attrName>style.visibility</p:attrName>
                                        </p:attrNameLst>
                                      </p:cBhvr>
                                      <p:to>
                                        <p:strVal val="visible"/>
                                      </p:to>
                                    </p:set>
                                    <p:animEffect transition="in" filter="fade">
                                      <p:cBhvr>
                                        <p:cTn id="26"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Referenser</a:t>
            </a:r>
            <a:endParaRPr lang="sv-SE" dirty="0"/>
          </a:p>
        </p:txBody>
      </p:sp>
      <p:sp>
        <p:nvSpPr>
          <p:cNvPr id="4" name="Rectangle 3"/>
          <p:cNvSpPr/>
          <p:nvPr/>
        </p:nvSpPr>
        <p:spPr>
          <a:xfrm>
            <a:off x="2915816" y="1163172"/>
            <a:ext cx="5192447" cy="1200329"/>
          </a:xfrm>
          <a:prstGeom prst="rect">
            <a:avLst/>
          </a:prstGeom>
        </p:spPr>
        <p:txBody>
          <a:bodyPr wrap="none">
            <a:spAutoFit/>
          </a:bodyPr>
          <a:lstStyle/>
          <a:p>
            <a:r>
              <a:rPr lang="sv-SE" b="1" dirty="0" smtClean="0">
                <a:latin typeface="Minya Nouvelle" charset="0"/>
              </a:rPr>
              <a:t>developer.mozilla.org</a:t>
            </a:r>
          </a:p>
          <a:p>
            <a:r>
              <a:rPr lang="sv-SE" dirty="0" smtClean="0">
                <a:latin typeface="Minya Nouvelle" charset="0"/>
              </a:rPr>
              <a:t>Bra resurs för HTML/CSS/JavaScript</a:t>
            </a:r>
          </a:p>
          <a:p>
            <a:r>
              <a:rPr lang="sv-SE" dirty="0" smtClean="0">
                <a:latin typeface="Minya Nouvelle" charset="0"/>
              </a:rPr>
              <a:t>Utmärkt listning av element och attribut samt</a:t>
            </a:r>
          </a:p>
          <a:p>
            <a:r>
              <a:rPr lang="sv-SE" dirty="0" smtClean="0">
                <a:latin typeface="Minya Nouvelle" charset="0"/>
              </a:rPr>
              <a:t>länkar till specifikationerna</a:t>
            </a:r>
            <a:endParaRPr lang="sv-SE" dirty="0">
              <a:latin typeface="Minya Nouvelle" charset="0"/>
            </a:endParaRPr>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7300"/>
            <a:ext cx="2016224" cy="13787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33" y="2569468"/>
            <a:ext cx="2012935" cy="13285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915816" y="2726258"/>
            <a:ext cx="5616624" cy="923330"/>
          </a:xfrm>
          <a:prstGeom prst="rect">
            <a:avLst/>
          </a:prstGeom>
        </p:spPr>
        <p:txBody>
          <a:bodyPr wrap="square">
            <a:spAutoFit/>
          </a:bodyPr>
          <a:lstStyle/>
          <a:p>
            <a:r>
              <a:rPr lang="sv-SE" b="1" dirty="0" smtClean="0">
                <a:latin typeface="Minya Nouvelle" charset="0"/>
              </a:rPr>
              <a:t>htmldog.com</a:t>
            </a:r>
          </a:p>
          <a:p>
            <a:r>
              <a:rPr lang="sv-SE" dirty="0" smtClean="0">
                <a:latin typeface="Minya Nouvelle" charset="0"/>
              </a:rPr>
              <a:t>Utmärkt guide för den som vill lära sig grunderna i HTML/CSS</a:t>
            </a:r>
            <a:endParaRPr lang="sv-SE" dirty="0">
              <a:latin typeface="Minya Nouvelle" charset="0"/>
            </a:endParaRPr>
          </a:p>
        </p:txBody>
      </p:sp>
      <p:pic>
        <p:nvPicPr>
          <p:cNvPr id="972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33" y="4009628"/>
            <a:ext cx="2012935" cy="14273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915816" y="4225652"/>
            <a:ext cx="5616624" cy="923330"/>
          </a:xfrm>
          <a:prstGeom prst="rect">
            <a:avLst/>
          </a:prstGeom>
        </p:spPr>
        <p:txBody>
          <a:bodyPr wrap="square">
            <a:spAutoFit/>
          </a:bodyPr>
          <a:lstStyle/>
          <a:p>
            <a:r>
              <a:rPr lang="sv-SE" b="1" dirty="0" smtClean="0">
                <a:latin typeface="Minya Nouvelle" charset="0"/>
              </a:rPr>
              <a:t>w3schools.org</a:t>
            </a:r>
          </a:p>
          <a:p>
            <a:r>
              <a:rPr lang="sv-SE" dirty="0" smtClean="0">
                <a:latin typeface="Minya Nouvelle" charset="0"/>
              </a:rPr>
              <a:t>Använd inte. Har inget med W3C att göra. </a:t>
            </a:r>
            <a:r>
              <a:rPr lang="sv-SE" dirty="0">
                <a:latin typeface="Minya Nouvelle" charset="0"/>
              </a:rPr>
              <a:t>Läs mer på: </a:t>
            </a:r>
            <a:r>
              <a:rPr lang="sv-SE" dirty="0" smtClean="0">
                <a:latin typeface="Minya Nouvelle" charset="0"/>
              </a:rPr>
              <a:t>w3fools.com</a:t>
            </a:r>
            <a:endParaRPr lang="sv-SE" dirty="0">
              <a:latin typeface="Minya Nouvelle" charset="0"/>
            </a:endParaRPr>
          </a:p>
        </p:txBody>
      </p:sp>
      <p:cxnSp>
        <p:nvCxnSpPr>
          <p:cNvPr id="6" name="Straight Connector 5"/>
          <p:cNvCxnSpPr/>
          <p:nvPr/>
        </p:nvCxnSpPr>
        <p:spPr>
          <a:xfrm>
            <a:off x="193472" y="4723305"/>
            <a:ext cx="8496944" cy="0"/>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208427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fade">
                                      <p:cBhvr>
                                        <p:cTn id="7" dur="500"/>
                                        <p:tgtEl>
                                          <p:spTgt spid="972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284"/>
                                        </p:tgtEl>
                                        <p:attrNameLst>
                                          <p:attrName>style.visibility</p:attrName>
                                        </p:attrNameLst>
                                      </p:cBhvr>
                                      <p:to>
                                        <p:strVal val="visible"/>
                                      </p:to>
                                    </p:set>
                                    <p:animEffect transition="in" filter="fade">
                                      <p:cBhvr>
                                        <p:cTn id="15" dur="500"/>
                                        <p:tgtEl>
                                          <p:spTgt spid="9728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F04 – Servrar/klienter</a:t>
            </a:r>
            <a:endParaRPr lang="sv-SE" b="1" dirty="0"/>
          </a:p>
        </p:txBody>
      </p:sp>
      <p:sp>
        <p:nvSpPr>
          <p:cNvPr id="15" name="TextBox 14"/>
          <p:cNvSpPr txBox="1"/>
          <p:nvPr/>
        </p:nvSpPr>
        <p:spPr>
          <a:xfrm>
            <a:off x="395536" y="1201316"/>
            <a:ext cx="3950120" cy="954107"/>
          </a:xfrm>
          <a:prstGeom prst="rect">
            <a:avLst/>
          </a:prstGeom>
          <a:noFill/>
        </p:spPr>
        <p:txBody>
          <a:bodyPr wrap="none" rtlCol="0">
            <a:spAutoFit/>
          </a:bodyPr>
          <a:lstStyle/>
          <a:p>
            <a:r>
              <a:rPr lang="sv-SE" sz="2800" b="1" dirty="0" smtClean="0">
                <a:latin typeface="Minya Nouvelle" pitchFamily="2" charset="0"/>
              </a:rPr>
              <a:t>Föreläsning 4, HT2011</a:t>
            </a:r>
          </a:p>
          <a:p>
            <a:r>
              <a:rPr lang="sv-SE" sz="2800" dirty="0" smtClean="0">
                <a:latin typeface="Minya Nouvelle" pitchFamily="2" charset="0"/>
              </a:rPr>
              <a:t>Servrar och klienter</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47423793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F04 – Servrar/klienter</a:t>
            </a:r>
            <a:endParaRPr lang="sv-SE" b="1" dirty="0"/>
          </a:p>
        </p:txBody>
      </p:sp>
      <p:sp>
        <p:nvSpPr>
          <p:cNvPr id="15" name="TextBox 14"/>
          <p:cNvSpPr txBox="1"/>
          <p:nvPr/>
        </p:nvSpPr>
        <p:spPr>
          <a:xfrm>
            <a:off x="1403648" y="1378601"/>
            <a:ext cx="3917226" cy="5940088"/>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Från klient till server till klient</a:t>
            </a:r>
          </a:p>
          <a:p>
            <a:pPr marL="285750" indent="-285750">
              <a:buFont typeface="Arial" charset="0"/>
              <a:buChar char="•"/>
            </a:pPr>
            <a:r>
              <a:rPr lang="sv-SE" dirty="0" smtClean="0">
                <a:latin typeface="Minya Nouvelle" pitchFamily="2" charset="0"/>
              </a:rPr>
              <a:t>URL</a:t>
            </a:r>
            <a:br>
              <a:rPr lang="sv-SE" dirty="0" smtClean="0">
                <a:latin typeface="Minya Nouvelle" pitchFamily="2" charset="0"/>
              </a:rPr>
            </a:br>
            <a:r>
              <a:rPr lang="sv-SE" dirty="0" smtClean="0">
                <a:latin typeface="Minya Nouvelle" pitchFamily="2" charset="0"/>
              </a:rPr>
              <a:t>- Absoluta </a:t>
            </a:r>
            <a:r>
              <a:rPr lang="sv-SE" dirty="0" err="1" smtClean="0">
                <a:latin typeface="Minya Nouvelle" pitchFamily="2" charset="0"/>
              </a:rPr>
              <a:t>URLr</a:t>
            </a:r>
            <a:r>
              <a:rPr lang="sv-SE" dirty="0" smtClean="0">
                <a:latin typeface="Minya Nouvelle" pitchFamily="2" charset="0"/>
              </a:rPr>
              <a:t/>
            </a:r>
            <a:br>
              <a:rPr lang="sv-SE" dirty="0" smtClean="0">
                <a:latin typeface="Minya Nouvelle" pitchFamily="2" charset="0"/>
              </a:rPr>
            </a:br>
            <a:r>
              <a:rPr lang="sv-SE" dirty="0" smtClean="0">
                <a:latin typeface="Minya Nouvelle" pitchFamily="2" charset="0"/>
              </a:rPr>
              <a:t>- Relativa </a:t>
            </a:r>
            <a:r>
              <a:rPr lang="sv-SE" dirty="0" err="1" smtClean="0">
                <a:latin typeface="Minya Nouvelle" pitchFamily="2" charset="0"/>
              </a:rPr>
              <a:t>URLr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Port 80</a:t>
            </a:r>
          </a:p>
          <a:p>
            <a:pPr marL="285750" indent="-285750">
              <a:buFont typeface="Arial" charset="0"/>
              <a:buChar char="•"/>
            </a:pPr>
            <a:r>
              <a:rPr lang="sv-SE" dirty="0" smtClean="0">
                <a:latin typeface="Minya Nouvelle" pitchFamily="2" charset="0"/>
              </a:rPr>
              <a:t>Webbservrar</a:t>
            </a:r>
          </a:p>
          <a:p>
            <a:pPr marL="285750" indent="-285750">
              <a:buFont typeface="Arial" charset="0"/>
              <a:buChar char="•"/>
            </a:pPr>
            <a:r>
              <a:rPr lang="sv-SE" dirty="0" smtClean="0">
                <a:latin typeface="Minya Nouvelle" pitchFamily="2" charset="0"/>
              </a:rPr>
              <a:t>Webbläsare</a:t>
            </a:r>
            <a:br>
              <a:rPr lang="sv-SE" dirty="0" smtClean="0">
                <a:latin typeface="Minya Nouvelle" pitchFamily="2" charset="0"/>
              </a:rPr>
            </a:br>
            <a:r>
              <a:rPr lang="sv-SE" dirty="0" smtClean="0">
                <a:latin typeface="Minya Nouvelle" pitchFamily="2" charset="0"/>
              </a:rPr>
              <a:t>- </a:t>
            </a:r>
            <a:r>
              <a:rPr lang="sv-SE" dirty="0" err="1" smtClean="0">
                <a:latin typeface="Minya Nouvelle" pitchFamily="2" charset="0"/>
              </a:rPr>
              <a:t>Rendreringsmotorer</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Standarder på webben, W3C</a:t>
            </a:r>
          </a:p>
          <a:p>
            <a:pPr marL="285750" indent="-285750">
              <a:buFont typeface="Arial" charset="0"/>
              <a:buChar char="•"/>
            </a:pPr>
            <a:r>
              <a:rPr lang="sv-SE" dirty="0" smtClean="0">
                <a:latin typeface="Minya Nouvelle" pitchFamily="2" charset="0"/>
              </a:rPr>
              <a:t>Från SGML till HTML5</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841276"/>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S:\dfm\info\icons\v-collections\v_collections_png\computer_network_security\256x256\shadow\server_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99340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S:\dfm\info\icons\v-collections\v_collections_png\computer_network_security\128x128\shadow\workplac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364958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374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314052" y="995833"/>
            <a:ext cx="8578428" cy="4525963"/>
          </a:xfrm>
          <a:prstGeom prst="rect">
            <a:avLst/>
          </a:prstGeom>
          <a:noFill/>
        </p:spPr>
        <p:txBody>
          <a:bodyPr>
            <a:noAutofit/>
          </a:bodyPr>
          <a:lstStyle>
            <a:lvl1pPr marL="0" indent="0" algn="l" defTabSz="914400" rtl="0" eaLnBrk="1" latinLnBrk="0" hangingPunct="1">
              <a:spcBef>
                <a:spcPct val="20000"/>
              </a:spcBef>
              <a:buFont typeface="Arial" pitchFamily="34" charset="0"/>
              <a:buNone/>
              <a:defRPr sz="2400" kern="1200">
                <a:solidFill>
                  <a:schemeClr val="tx1"/>
                </a:solidFill>
                <a:latin typeface="Minya Nouvelle" pitchFamily="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875" indent="-269875">
              <a:lnSpc>
                <a:spcPct val="90000"/>
              </a:lnSpc>
              <a:buFontTx/>
              <a:buNone/>
            </a:pPr>
            <a:r>
              <a:rPr lang="sv-SE" sz="1600" dirty="0" smtClean="0"/>
              <a:t>1.  Användaren skriver in adressen ”http://www.sunet.se” i webbläsaren och trycker </a:t>
            </a:r>
            <a:r>
              <a:rPr lang="sv-SE" sz="1600" dirty="0" err="1" smtClean="0"/>
              <a:t>enter</a:t>
            </a:r>
            <a:r>
              <a:rPr lang="sv-SE" sz="1600" dirty="0" smtClean="0"/>
              <a:t>.</a:t>
            </a:r>
            <a:br>
              <a:rPr lang="sv-SE" sz="1600" dirty="0" smtClean="0"/>
            </a:br>
            <a:endParaRPr lang="sv-SE" sz="1600" dirty="0" smtClean="0"/>
          </a:p>
          <a:p>
            <a:pPr marL="269875" indent="-269875">
              <a:lnSpc>
                <a:spcPct val="90000"/>
              </a:lnSpc>
              <a:buFontTx/>
              <a:buNone/>
            </a:pPr>
            <a:r>
              <a:rPr lang="sv-SE" sz="1600" dirty="0" smtClean="0"/>
              <a:t>2.  Webbläsaren (klient) gör ett </a:t>
            </a:r>
            <a:r>
              <a:rPr lang="sv-SE" sz="1600" b="1" dirty="0" smtClean="0"/>
              <a:t>namnuppslag</a:t>
            </a:r>
            <a:r>
              <a:rPr lang="sv-SE" sz="1600" dirty="0" smtClean="0"/>
              <a:t> på den efterfrågade adressen. (www.sunet.se).</a:t>
            </a:r>
            <a:br>
              <a:rPr lang="sv-SE" sz="1600" dirty="0" smtClean="0"/>
            </a:br>
            <a:endParaRPr lang="sv-SE" sz="1600" dirty="0" smtClean="0"/>
          </a:p>
          <a:p>
            <a:pPr marL="269875" indent="-269875">
              <a:lnSpc>
                <a:spcPct val="90000"/>
              </a:lnSpc>
              <a:buFontTx/>
              <a:buNone/>
            </a:pPr>
            <a:r>
              <a:rPr lang="sv-SE" sz="1600" dirty="0" smtClean="0"/>
              <a:t>3.  Klienten får reda på </a:t>
            </a:r>
            <a:r>
              <a:rPr lang="sv-SE" sz="1600" b="1" dirty="0" smtClean="0"/>
              <a:t>IP-adressen</a:t>
            </a:r>
            <a:r>
              <a:rPr lang="sv-SE" sz="1600" dirty="0" smtClean="0"/>
              <a:t> till den efterfrågade servern.</a:t>
            </a:r>
            <a:br>
              <a:rPr lang="sv-SE" sz="1600" dirty="0" smtClean="0"/>
            </a:br>
            <a:endParaRPr lang="sv-SE" sz="1600" dirty="0" smtClean="0"/>
          </a:p>
          <a:p>
            <a:pPr marL="269875" indent="-269875">
              <a:lnSpc>
                <a:spcPct val="90000"/>
              </a:lnSpc>
              <a:buFontTx/>
              <a:buNone/>
            </a:pPr>
            <a:r>
              <a:rPr lang="sv-SE" sz="1600" dirty="0" smtClean="0"/>
              <a:t>4.  En </a:t>
            </a:r>
            <a:r>
              <a:rPr lang="sv-SE" sz="1600" b="1" dirty="0" smtClean="0"/>
              <a:t>uppkoppling sker</a:t>
            </a:r>
            <a:r>
              <a:rPr lang="sv-SE" sz="1600" dirty="0" smtClean="0"/>
              <a:t> till den efterfrågade IP-adressen på </a:t>
            </a:r>
            <a:r>
              <a:rPr lang="sv-SE" sz="1600" b="1" dirty="0" smtClean="0"/>
              <a:t>port 80 </a:t>
            </a:r>
            <a:br>
              <a:rPr lang="sv-SE" sz="1600" b="1" dirty="0" smtClean="0"/>
            </a:br>
            <a:r>
              <a:rPr lang="sv-SE" sz="1600" dirty="0" smtClean="0"/>
              <a:t>(webbservern www.sunet.se)</a:t>
            </a:r>
            <a:br>
              <a:rPr lang="sv-SE" sz="1600" dirty="0" smtClean="0"/>
            </a:br>
            <a:endParaRPr lang="sv-SE" sz="1600" dirty="0" smtClean="0"/>
          </a:p>
          <a:p>
            <a:pPr marL="269875" indent="-269875">
              <a:lnSpc>
                <a:spcPct val="90000"/>
              </a:lnSpc>
              <a:buFontTx/>
              <a:buNone/>
            </a:pPr>
            <a:r>
              <a:rPr lang="sv-SE" sz="1600" dirty="0" smtClean="0"/>
              <a:t>5.  I enlighet med HTTP-protokollet sker en </a:t>
            </a:r>
            <a:r>
              <a:rPr lang="sv-SE" sz="1600" b="1" dirty="0" smtClean="0"/>
              <a:t>GET-</a:t>
            </a:r>
            <a:r>
              <a:rPr lang="sv-SE" sz="1600" b="1" dirty="0" err="1" smtClean="0"/>
              <a:t>request</a:t>
            </a:r>
            <a:r>
              <a:rPr lang="sv-SE" sz="1600" dirty="0" smtClean="0"/>
              <a:t> till webbservern. Klienten ber att få läsa det dokument som finns på adressen www.sunet.se</a:t>
            </a:r>
            <a:br>
              <a:rPr lang="sv-SE" sz="1600" dirty="0" smtClean="0"/>
            </a:br>
            <a:endParaRPr lang="sv-SE" sz="1600" dirty="0" smtClean="0"/>
          </a:p>
          <a:p>
            <a:pPr marL="269875" indent="-269875">
              <a:lnSpc>
                <a:spcPct val="90000"/>
              </a:lnSpc>
              <a:buFontTx/>
              <a:buNone/>
            </a:pPr>
            <a:r>
              <a:rPr lang="sv-SE" sz="1600" dirty="0" smtClean="0"/>
              <a:t>6.  Webbservern svarar med en </a:t>
            </a:r>
            <a:r>
              <a:rPr lang="sv-SE" sz="1600" b="1" dirty="0" err="1" smtClean="0"/>
              <a:t>response</a:t>
            </a:r>
            <a:r>
              <a:rPr lang="sv-SE" sz="1600" dirty="0" smtClean="0"/>
              <a:t> innehållande den </a:t>
            </a:r>
            <a:br>
              <a:rPr lang="sv-SE" sz="1600" dirty="0" smtClean="0"/>
            </a:br>
            <a:r>
              <a:rPr lang="sv-SE" sz="1600" dirty="0" smtClean="0"/>
              <a:t>efterfrågade HTML-sidan.</a:t>
            </a:r>
          </a:p>
          <a:p>
            <a:pPr marL="269875" indent="-269875">
              <a:lnSpc>
                <a:spcPct val="90000"/>
              </a:lnSpc>
              <a:buFontTx/>
              <a:buNone/>
            </a:pPr>
            <a:endParaRPr lang="sv-SE" sz="1600" dirty="0" smtClean="0"/>
          </a:p>
          <a:p>
            <a:pPr marL="269875" indent="-269875">
              <a:lnSpc>
                <a:spcPct val="90000"/>
              </a:lnSpc>
              <a:buFontTx/>
              <a:buNone/>
            </a:pPr>
            <a:r>
              <a:rPr lang="sv-SE" sz="1600" dirty="0" smtClean="0"/>
              <a:t>7.  HTML-sidan presenteras i användarens webbläsare.  Eventuella referenser, bilder etc. efterfrågas enligt (5-6) och presenteras.</a:t>
            </a:r>
            <a:endParaRPr lang="sv-SE" sz="1600" b="1" dirty="0" smtClean="0"/>
          </a:p>
        </p:txBody>
      </p:sp>
      <p:sp>
        <p:nvSpPr>
          <p:cNvPr id="2" name="Title 1"/>
          <p:cNvSpPr>
            <a:spLocks noGrp="1"/>
          </p:cNvSpPr>
          <p:nvPr>
            <p:ph type="ctrTitle"/>
          </p:nvPr>
        </p:nvSpPr>
        <p:spPr/>
        <p:txBody>
          <a:bodyPr/>
          <a:lstStyle/>
          <a:p>
            <a:r>
              <a:rPr lang="sv-SE" dirty="0" smtClean="0"/>
              <a:t>Från server till klient</a:t>
            </a:r>
            <a:endParaRPr lang="sv-SE" dirty="0"/>
          </a:p>
        </p:txBody>
      </p:sp>
      <p:pic>
        <p:nvPicPr>
          <p:cNvPr id="29698" name="Picture 2" descr="S:\dfm\info\icons\v-collections\v_collections_png\software_graphics_media\256x256\shadow\console_r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944" y="3721596"/>
            <a:ext cx="1110161" cy="111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7448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URL</a:t>
            </a:r>
            <a:endParaRPr lang="sv-SE" dirty="0"/>
          </a:p>
        </p:txBody>
      </p:sp>
      <p:sp>
        <p:nvSpPr>
          <p:cNvPr id="3" name="Subtitle 2"/>
          <p:cNvSpPr>
            <a:spLocks noGrp="1"/>
          </p:cNvSpPr>
          <p:nvPr>
            <p:ph type="subTitle" idx="1"/>
          </p:nvPr>
        </p:nvSpPr>
        <p:spPr>
          <a:xfrm>
            <a:off x="395536" y="1057300"/>
            <a:ext cx="8280920" cy="864096"/>
          </a:xfrm>
        </p:spPr>
        <p:txBody>
          <a:bodyPr/>
          <a:lstStyle/>
          <a:p>
            <a:r>
              <a:rPr lang="sv-SE" sz="1600" dirty="0"/>
              <a:t>En </a:t>
            </a:r>
            <a:r>
              <a:rPr lang="sv-SE" sz="1600" b="1" dirty="0"/>
              <a:t>URL</a:t>
            </a:r>
            <a:r>
              <a:rPr lang="sv-SE" sz="1600" dirty="0"/>
              <a:t> (Uniform </a:t>
            </a:r>
            <a:r>
              <a:rPr lang="sv-SE" sz="1600" dirty="0" err="1"/>
              <a:t>Resource</a:t>
            </a:r>
            <a:r>
              <a:rPr lang="sv-SE" sz="1600" dirty="0"/>
              <a:t> </a:t>
            </a:r>
            <a:r>
              <a:rPr lang="sv-SE" sz="1600" dirty="0" err="1"/>
              <a:t>Locator</a:t>
            </a:r>
            <a:r>
              <a:rPr lang="sv-SE" sz="1600" dirty="0"/>
              <a:t>) är en webbsidas adress på Internet. Genom att skriva in följande URL hittar du din personliga hemsida på LNU</a:t>
            </a:r>
            <a:r>
              <a:rPr lang="sv-SE" sz="1600" dirty="0" smtClean="0"/>
              <a:t>:</a:t>
            </a:r>
          </a:p>
        </p:txBody>
      </p:sp>
      <p:sp>
        <p:nvSpPr>
          <p:cNvPr id="4" name="TextBox 3"/>
          <p:cNvSpPr txBox="1"/>
          <p:nvPr/>
        </p:nvSpPr>
        <p:spPr>
          <a:xfrm>
            <a:off x="467544" y="1993404"/>
            <a:ext cx="7879080" cy="400110"/>
          </a:xfrm>
          <a:prstGeom prst="rect">
            <a:avLst/>
          </a:prstGeom>
          <a:noFill/>
        </p:spPr>
        <p:txBody>
          <a:bodyPr wrap="none" rtlCol="0">
            <a:spAutoFit/>
          </a:bodyPr>
          <a:lstStyle/>
          <a:p>
            <a:r>
              <a:rPr lang="sv-SE" sz="2000" b="1" dirty="0" smtClean="0">
                <a:latin typeface="Courier New" pitchFamily="49" charset="0"/>
                <a:cs typeface="Courier New" pitchFamily="49" charset="0"/>
              </a:rPr>
              <a:t>http://homepage.lnu.se/student/xx222yy/default.htm</a:t>
            </a:r>
          </a:p>
        </p:txBody>
      </p:sp>
      <p:cxnSp>
        <p:nvCxnSpPr>
          <p:cNvPr id="6" name="Straight Connector 5"/>
          <p:cNvCxnSpPr/>
          <p:nvPr/>
        </p:nvCxnSpPr>
        <p:spPr>
          <a:xfrm>
            <a:off x="539552" y="2353444"/>
            <a:ext cx="6480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9672" y="2353444"/>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67944" y="2353444"/>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16216" y="2363798"/>
            <a:ext cx="172819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0357741">
            <a:off x="531042" y="2944898"/>
            <a:ext cx="1063112" cy="338554"/>
          </a:xfrm>
          <a:prstGeom prst="rect">
            <a:avLst/>
          </a:prstGeom>
          <a:noFill/>
        </p:spPr>
        <p:txBody>
          <a:bodyPr wrap="none" rtlCol="0">
            <a:spAutoFit/>
          </a:bodyPr>
          <a:lstStyle/>
          <a:p>
            <a:r>
              <a:rPr lang="sv-SE" sz="1600" dirty="0" smtClean="0">
                <a:latin typeface="Minya Nouvelle" pitchFamily="2" charset="0"/>
              </a:rPr>
              <a:t>Protokoll</a:t>
            </a:r>
          </a:p>
        </p:txBody>
      </p:sp>
      <p:sp>
        <p:nvSpPr>
          <p:cNvPr id="14" name="Freeform 13"/>
          <p:cNvSpPr/>
          <p:nvPr/>
        </p:nvSpPr>
        <p:spPr>
          <a:xfrm>
            <a:off x="520807" y="2473215"/>
            <a:ext cx="490575" cy="464127"/>
          </a:xfrm>
          <a:custGeom>
            <a:avLst/>
            <a:gdLst>
              <a:gd name="connsiteX0" fmla="*/ 490575 w 490575"/>
              <a:gd name="connsiteY0" fmla="*/ 464127 h 464127"/>
              <a:gd name="connsiteX1" fmla="*/ 12593 w 490575"/>
              <a:gd name="connsiteY1" fmla="*/ 318654 h 464127"/>
              <a:gd name="connsiteX2" fmla="*/ 185775 w 490575"/>
              <a:gd name="connsiteY2" fmla="*/ 0 h 464127"/>
            </a:gdLst>
            <a:ahLst/>
            <a:cxnLst>
              <a:cxn ang="0">
                <a:pos x="connsiteX0" y="connsiteY0"/>
              </a:cxn>
              <a:cxn ang="0">
                <a:pos x="connsiteX1" y="connsiteY1"/>
              </a:cxn>
              <a:cxn ang="0">
                <a:pos x="connsiteX2" y="connsiteY2"/>
              </a:cxn>
            </a:cxnLst>
            <a:rect l="l" t="t" r="r" b="b"/>
            <a:pathLst>
              <a:path w="490575" h="464127">
                <a:moveTo>
                  <a:pt x="490575" y="464127"/>
                </a:moveTo>
                <a:cubicBezTo>
                  <a:pt x="276984" y="430067"/>
                  <a:pt x="63393" y="396008"/>
                  <a:pt x="12593" y="318654"/>
                </a:cubicBezTo>
                <a:cubicBezTo>
                  <a:pt x="-38207" y="241300"/>
                  <a:pt x="73784" y="120650"/>
                  <a:pt x="185775"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TextBox 14"/>
          <p:cNvSpPr txBox="1"/>
          <p:nvPr/>
        </p:nvSpPr>
        <p:spPr>
          <a:xfrm rot="353067">
            <a:off x="2384515" y="2737165"/>
            <a:ext cx="774571" cy="338554"/>
          </a:xfrm>
          <a:prstGeom prst="rect">
            <a:avLst/>
          </a:prstGeom>
          <a:noFill/>
        </p:spPr>
        <p:txBody>
          <a:bodyPr wrap="none" rtlCol="0">
            <a:spAutoFit/>
          </a:bodyPr>
          <a:lstStyle/>
          <a:p>
            <a:r>
              <a:rPr lang="sv-SE" sz="1600" dirty="0" smtClean="0">
                <a:latin typeface="Minya Nouvelle" pitchFamily="2" charset="0"/>
              </a:rPr>
              <a:t>Server</a:t>
            </a:r>
          </a:p>
        </p:txBody>
      </p:sp>
      <p:sp>
        <p:nvSpPr>
          <p:cNvPr id="16" name="Freeform 15"/>
          <p:cNvSpPr/>
          <p:nvPr/>
        </p:nvSpPr>
        <p:spPr>
          <a:xfrm>
            <a:off x="3117273" y="2473215"/>
            <a:ext cx="450387" cy="520030"/>
          </a:xfrm>
          <a:custGeom>
            <a:avLst/>
            <a:gdLst>
              <a:gd name="connsiteX0" fmla="*/ 0 w 450387"/>
              <a:gd name="connsiteY0" fmla="*/ 519545 h 520030"/>
              <a:gd name="connsiteX1" fmla="*/ 450272 w 450387"/>
              <a:gd name="connsiteY1" fmla="*/ 436418 h 520030"/>
              <a:gd name="connsiteX2" fmla="*/ 34636 w 450387"/>
              <a:gd name="connsiteY2" fmla="*/ 0 h 520030"/>
            </a:gdLst>
            <a:ahLst/>
            <a:cxnLst>
              <a:cxn ang="0">
                <a:pos x="connsiteX0" y="connsiteY0"/>
              </a:cxn>
              <a:cxn ang="0">
                <a:pos x="connsiteX1" y="connsiteY1"/>
              </a:cxn>
              <a:cxn ang="0">
                <a:pos x="connsiteX2" y="connsiteY2"/>
              </a:cxn>
            </a:cxnLst>
            <a:rect l="l" t="t" r="r" b="b"/>
            <a:pathLst>
              <a:path w="450387" h="520030">
                <a:moveTo>
                  <a:pt x="0" y="519545"/>
                </a:moveTo>
                <a:cubicBezTo>
                  <a:pt x="222249" y="521277"/>
                  <a:pt x="444499" y="523009"/>
                  <a:pt x="450272" y="436418"/>
                </a:cubicBezTo>
                <a:cubicBezTo>
                  <a:pt x="456045" y="349827"/>
                  <a:pt x="245340" y="174913"/>
                  <a:pt x="34636"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TextBox 16"/>
          <p:cNvSpPr txBox="1"/>
          <p:nvPr/>
        </p:nvSpPr>
        <p:spPr>
          <a:xfrm rot="21113458">
            <a:off x="4707284" y="2806714"/>
            <a:ext cx="822661" cy="338554"/>
          </a:xfrm>
          <a:prstGeom prst="rect">
            <a:avLst/>
          </a:prstGeom>
          <a:noFill/>
        </p:spPr>
        <p:txBody>
          <a:bodyPr wrap="none" rtlCol="0">
            <a:spAutoFit/>
          </a:bodyPr>
          <a:lstStyle/>
          <a:p>
            <a:r>
              <a:rPr lang="sv-SE" sz="1600" dirty="0" smtClean="0">
                <a:latin typeface="Minya Nouvelle" pitchFamily="2" charset="0"/>
              </a:rPr>
              <a:t>Sökväg</a:t>
            </a:r>
          </a:p>
        </p:txBody>
      </p:sp>
      <p:sp>
        <p:nvSpPr>
          <p:cNvPr id="19" name="TextBox 18"/>
          <p:cNvSpPr txBox="1"/>
          <p:nvPr/>
        </p:nvSpPr>
        <p:spPr>
          <a:xfrm>
            <a:off x="6824014" y="2650300"/>
            <a:ext cx="1002197" cy="338554"/>
          </a:xfrm>
          <a:prstGeom prst="rect">
            <a:avLst/>
          </a:prstGeom>
          <a:noFill/>
        </p:spPr>
        <p:txBody>
          <a:bodyPr wrap="none" rtlCol="0">
            <a:spAutoFit/>
          </a:bodyPr>
          <a:lstStyle/>
          <a:p>
            <a:r>
              <a:rPr lang="sv-SE" sz="1600" dirty="0" smtClean="0">
                <a:latin typeface="Minya Nouvelle" pitchFamily="2" charset="0"/>
              </a:rPr>
              <a:t>Filnamn</a:t>
            </a:r>
          </a:p>
        </p:txBody>
      </p:sp>
      <p:sp>
        <p:nvSpPr>
          <p:cNvPr id="20" name="Freeform 19"/>
          <p:cNvSpPr/>
          <p:nvPr/>
        </p:nvSpPr>
        <p:spPr>
          <a:xfrm>
            <a:off x="7703127" y="2473215"/>
            <a:ext cx="547734" cy="394853"/>
          </a:xfrm>
          <a:custGeom>
            <a:avLst/>
            <a:gdLst>
              <a:gd name="connsiteX0" fmla="*/ 76200 w 547734"/>
              <a:gd name="connsiteY0" fmla="*/ 374072 h 394853"/>
              <a:gd name="connsiteX1" fmla="*/ 547255 w 547734"/>
              <a:gd name="connsiteY1" fmla="*/ 353290 h 394853"/>
              <a:gd name="connsiteX2" fmla="*/ 0 w 547734"/>
              <a:gd name="connsiteY2" fmla="*/ 0 h 394853"/>
            </a:gdLst>
            <a:ahLst/>
            <a:cxnLst>
              <a:cxn ang="0">
                <a:pos x="connsiteX0" y="connsiteY0"/>
              </a:cxn>
              <a:cxn ang="0">
                <a:pos x="connsiteX1" y="connsiteY1"/>
              </a:cxn>
              <a:cxn ang="0">
                <a:pos x="connsiteX2" y="connsiteY2"/>
              </a:cxn>
            </a:cxnLst>
            <a:rect l="l" t="t" r="r" b="b"/>
            <a:pathLst>
              <a:path w="547734" h="394853">
                <a:moveTo>
                  <a:pt x="76200" y="374072"/>
                </a:moveTo>
                <a:cubicBezTo>
                  <a:pt x="318077" y="394853"/>
                  <a:pt x="559955" y="415635"/>
                  <a:pt x="547255" y="353290"/>
                </a:cubicBezTo>
                <a:cubicBezTo>
                  <a:pt x="534555" y="290945"/>
                  <a:pt x="267277" y="145472"/>
                  <a:pt x="0"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1" name="Freeform 20"/>
          <p:cNvSpPr/>
          <p:nvPr/>
        </p:nvSpPr>
        <p:spPr>
          <a:xfrm>
            <a:off x="4918364" y="2445505"/>
            <a:ext cx="796782" cy="387928"/>
          </a:xfrm>
          <a:custGeom>
            <a:avLst/>
            <a:gdLst>
              <a:gd name="connsiteX0" fmla="*/ 0 w 796782"/>
              <a:gd name="connsiteY0" fmla="*/ 387928 h 387928"/>
              <a:gd name="connsiteX1" fmla="*/ 609600 w 796782"/>
              <a:gd name="connsiteY1" fmla="*/ 297873 h 387928"/>
              <a:gd name="connsiteX2" fmla="*/ 796636 w 796782"/>
              <a:gd name="connsiteY2" fmla="*/ 103910 h 387928"/>
              <a:gd name="connsiteX3" fmla="*/ 588818 w 796782"/>
              <a:gd name="connsiteY3" fmla="*/ 0 h 387928"/>
            </a:gdLst>
            <a:ahLst/>
            <a:cxnLst>
              <a:cxn ang="0">
                <a:pos x="connsiteX0" y="connsiteY0"/>
              </a:cxn>
              <a:cxn ang="0">
                <a:pos x="connsiteX1" y="connsiteY1"/>
              </a:cxn>
              <a:cxn ang="0">
                <a:pos x="connsiteX2" y="connsiteY2"/>
              </a:cxn>
              <a:cxn ang="0">
                <a:pos x="connsiteX3" y="connsiteY3"/>
              </a:cxn>
            </a:cxnLst>
            <a:rect l="l" t="t" r="r" b="b"/>
            <a:pathLst>
              <a:path w="796782" h="387928">
                <a:moveTo>
                  <a:pt x="0" y="387928"/>
                </a:moveTo>
                <a:cubicBezTo>
                  <a:pt x="238413" y="366568"/>
                  <a:pt x="476827" y="345209"/>
                  <a:pt x="609600" y="297873"/>
                </a:cubicBezTo>
                <a:cubicBezTo>
                  <a:pt x="742373" y="250537"/>
                  <a:pt x="800100" y="153555"/>
                  <a:pt x="796636" y="103910"/>
                </a:cubicBezTo>
                <a:cubicBezTo>
                  <a:pt x="793172" y="54265"/>
                  <a:pt x="690995" y="27132"/>
                  <a:pt x="588818" y="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Box 21"/>
          <p:cNvSpPr txBox="1"/>
          <p:nvPr/>
        </p:nvSpPr>
        <p:spPr>
          <a:xfrm>
            <a:off x="467544" y="3649588"/>
            <a:ext cx="8136904" cy="1754326"/>
          </a:xfrm>
          <a:prstGeom prst="rect">
            <a:avLst/>
          </a:prstGeom>
          <a:noFill/>
        </p:spPr>
        <p:txBody>
          <a:bodyPr wrap="square" rtlCol="0">
            <a:spAutoFit/>
          </a:bodyPr>
          <a:lstStyle/>
          <a:p>
            <a:r>
              <a:rPr lang="sv-SE" dirty="0" smtClean="0">
                <a:latin typeface="Minya Nouvelle" pitchFamily="2" charset="0"/>
              </a:rPr>
              <a:t>Filnamnet kan i vissa fall utelämnas. Webbservern letar då efter dokument med standardnamn. Vad detta är beror på vilken webbserver som används. I skolans fall:</a:t>
            </a:r>
          </a:p>
          <a:p>
            <a:pPr marL="285750" indent="-285750">
              <a:buFont typeface="Arial" charset="0"/>
              <a:buChar char="•"/>
            </a:pPr>
            <a:r>
              <a:rPr lang="sv-SE" dirty="0" smtClean="0">
                <a:latin typeface="Minya Nouvelle" pitchFamily="2" charset="0"/>
              </a:rPr>
              <a:t>default.htm</a:t>
            </a:r>
          </a:p>
          <a:p>
            <a:pPr marL="285750" indent="-285750">
              <a:buFont typeface="Arial" charset="0"/>
              <a:buChar char="•"/>
            </a:pPr>
            <a:r>
              <a:rPr lang="sv-SE" dirty="0" smtClean="0">
                <a:latin typeface="Minya Nouvelle" pitchFamily="2" charset="0"/>
              </a:rPr>
              <a:t>index.htm</a:t>
            </a:r>
          </a:p>
          <a:p>
            <a:pPr marL="285750" indent="-285750">
              <a:buFont typeface="Arial" charset="0"/>
              <a:buChar char="•"/>
            </a:pPr>
            <a:r>
              <a:rPr lang="sv-SE" dirty="0" smtClean="0">
                <a:latin typeface="Minya Nouvelle" pitchFamily="2" charset="0"/>
              </a:rPr>
              <a:t>index.html</a:t>
            </a:r>
          </a:p>
        </p:txBody>
      </p:sp>
    </p:spTree>
    <p:extLst>
      <p:ext uri="{BB962C8B-B14F-4D97-AF65-F5344CB8AC3E}">
        <p14:creationId xmlns:p14="http://schemas.microsoft.com/office/powerpoint/2010/main" val="71711836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Absolut URL (</a:t>
            </a:r>
            <a:r>
              <a:rPr lang="sv-SE" dirty="0" err="1" smtClean="0"/>
              <a:t>permalänk</a:t>
            </a:r>
            <a:r>
              <a:rPr lang="sv-SE" dirty="0" smtClean="0"/>
              <a:t>)</a:t>
            </a:r>
            <a:endParaRPr lang="sv-SE" dirty="0"/>
          </a:p>
        </p:txBody>
      </p:sp>
      <p:sp>
        <p:nvSpPr>
          <p:cNvPr id="6" name="Text Box 4"/>
          <p:cNvSpPr txBox="1">
            <a:spLocks noChangeArrowheads="1"/>
          </p:cNvSpPr>
          <p:nvPr/>
        </p:nvSpPr>
        <p:spPr bwMode="auto">
          <a:xfrm>
            <a:off x="4427984" y="1501325"/>
            <a:ext cx="4321175" cy="3508653"/>
          </a:xfrm>
          <a:prstGeom prst="rect">
            <a:avLst/>
          </a:prstGeom>
          <a:noFill/>
          <a:ln w="9525" algn="ctr">
            <a:noFill/>
            <a:miter lim="800000"/>
            <a:headEnd/>
            <a:tailEnd/>
          </a:ln>
        </p:spPr>
        <p:txBody>
          <a:bodyPr>
            <a:spAutoFit/>
          </a:bodyPr>
          <a:lstStyle/>
          <a:p>
            <a:r>
              <a:rPr lang="sv-SE" dirty="0">
                <a:latin typeface="Minya Nouvelle" charset="0"/>
              </a:rPr>
              <a:t>En absolut URL anger hela adressen på samma sätt som vi redan sett:</a:t>
            </a:r>
            <a:br>
              <a:rPr lang="sv-SE" dirty="0">
                <a:latin typeface="Minya Nouvelle" charset="0"/>
              </a:rPr>
            </a:br>
            <a:r>
              <a:rPr lang="sv-SE" dirty="0">
                <a:latin typeface="Minya Nouvelle" charset="0"/>
              </a:rPr>
              <a:t/>
            </a:r>
            <a:br>
              <a:rPr lang="sv-SE" dirty="0">
                <a:latin typeface="Minya Nouvelle" charset="0"/>
              </a:rPr>
            </a:br>
            <a:r>
              <a:rPr lang="sv-SE" sz="1600" b="1" dirty="0">
                <a:latin typeface="Minya Nouvelle" charset="0"/>
              </a:rPr>
              <a:t>http://</a:t>
            </a:r>
            <a:r>
              <a:rPr lang="sv-SE" sz="1600" b="1" dirty="0" smtClean="0">
                <a:latin typeface="Minya Nouvelle" charset="0"/>
              </a:rPr>
              <a:t>www.lnu.se/index.html</a:t>
            </a:r>
          </a:p>
          <a:p>
            <a:r>
              <a:rPr lang="sv-SE" sz="1600" b="1" dirty="0" smtClean="0">
                <a:latin typeface="Minya Nouvelle" charset="0"/>
              </a:rPr>
              <a:t>http://www.lnu.se</a:t>
            </a:r>
            <a:r>
              <a:rPr lang="sv-SE" sz="1600" b="1" dirty="0">
                <a:latin typeface="Minya Nouvelle" charset="0"/>
              </a:rPr>
              <a:t/>
            </a:r>
            <a:br>
              <a:rPr lang="sv-SE" sz="1600" b="1" dirty="0">
                <a:latin typeface="Minya Nouvelle" charset="0"/>
              </a:rPr>
            </a:br>
            <a:r>
              <a:rPr lang="sv-SE" sz="1400" b="1" dirty="0">
                <a:latin typeface="Minya Nouvelle" charset="0"/>
              </a:rPr>
              <a:t/>
            </a:r>
            <a:br>
              <a:rPr lang="sv-SE" sz="1400" b="1" dirty="0">
                <a:latin typeface="Minya Nouvelle" charset="0"/>
              </a:rPr>
            </a:br>
            <a:r>
              <a:rPr lang="sv-SE" dirty="0">
                <a:latin typeface="Minya Nouvelle" charset="0"/>
              </a:rPr>
              <a:t>Vill vi i filen index.html skriva en absolut länk till filen bild.jpg som befinner sig i katalogen </a:t>
            </a:r>
            <a:r>
              <a:rPr lang="sv-SE" dirty="0" err="1">
                <a:latin typeface="Minya Nouvelle" charset="0"/>
              </a:rPr>
              <a:t>pics</a:t>
            </a:r>
            <a:r>
              <a:rPr lang="sv-SE" dirty="0">
                <a:latin typeface="Minya Nouvelle" charset="0"/>
              </a:rPr>
              <a:t> anger vi URL:</a:t>
            </a:r>
          </a:p>
          <a:p>
            <a:endParaRPr lang="sv-SE" dirty="0">
              <a:latin typeface="Minya Nouvelle" charset="0"/>
            </a:endParaRPr>
          </a:p>
          <a:p>
            <a:r>
              <a:rPr lang="sv-SE" sz="1600" b="1" dirty="0">
                <a:latin typeface="Minya Nouvelle" charset="0"/>
              </a:rPr>
              <a:t>http://</a:t>
            </a:r>
            <a:r>
              <a:rPr lang="sv-SE" sz="1600" b="1" dirty="0" smtClean="0">
                <a:latin typeface="Minya Nouvelle" charset="0"/>
              </a:rPr>
              <a:t>www.lnu.se/pics/bild.jpg</a:t>
            </a:r>
            <a:r>
              <a:rPr lang="sv-SE" sz="1600" b="1" dirty="0">
                <a:latin typeface="Minya Nouvelle" charset="0"/>
              </a:rPr>
              <a:t/>
            </a:r>
            <a:br>
              <a:rPr lang="sv-SE" sz="1600" b="1" dirty="0">
                <a:latin typeface="Minya Nouvelle" charset="0"/>
              </a:rPr>
            </a:br>
            <a:endParaRPr lang="sv-SE" sz="1600" b="1" dirty="0">
              <a:latin typeface="Minya Nouvelle" charset="0"/>
            </a:endParaRPr>
          </a:p>
        </p:txBody>
      </p:sp>
      <p:pic>
        <p:nvPicPr>
          <p:cNvPr id="7" name="Picture 1" descr="P:\Icons\32x32\shadow\folder_red.png"/>
          <p:cNvPicPr>
            <a:picLocks noChangeAspect="1" noChangeArrowheads="1"/>
          </p:cNvPicPr>
          <p:nvPr/>
        </p:nvPicPr>
        <p:blipFill>
          <a:blip r:embed="rId2" cstate="print"/>
          <a:srcRect/>
          <a:stretch>
            <a:fillRect/>
          </a:stretch>
        </p:blipFill>
        <p:spPr bwMode="auto">
          <a:xfrm>
            <a:off x="471825" y="1503139"/>
            <a:ext cx="406400" cy="406400"/>
          </a:xfrm>
          <a:prstGeom prst="rect">
            <a:avLst/>
          </a:prstGeom>
          <a:noFill/>
        </p:spPr>
      </p:pic>
      <p:pic>
        <p:nvPicPr>
          <p:cNvPr id="8" name="Picture 2" descr="P:\Icons\32x32\shadow\folder.png"/>
          <p:cNvPicPr>
            <a:picLocks noChangeAspect="1" noChangeArrowheads="1"/>
          </p:cNvPicPr>
          <p:nvPr/>
        </p:nvPicPr>
        <p:blipFill>
          <a:blip r:embed="rId3" cstate="print"/>
          <a:srcRect/>
          <a:stretch>
            <a:fillRect/>
          </a:stretch>
        </p:blipFill>
        <p:spPr bwMode="auto">
          <a:xfrm>
            <a:off x="1081425" y="1918555"/>
            <a:ext cx="406400" cy="406400"/>
          </a:xfrm>
          <a:prstGeom prst="rect">
            <a:avLst/>
          </a:prstGeom>
          <a:noFill/>
        </p:spPr>
      </p:pic>
      <p:sp>
        <p:nvSpPr>
          <p:cNvPr id="9" name="TextBox 8"/>
          <p:cNvSpPr txBox="1"/>
          <p:nvPr/>
        </p:nvSpPr>
        <p:spPr>
          <a:xfrm>
            <a:off x="967480" y="1503139"/>
            <a:ext cx="2962221" cy="461665"/>
          </a:xfrm>
          <a:prstGeom prst="rect">
            <a:avLst/>
          </a:prstGeom>
          <a:noFill/>
        </p:spPr>
        <p:txBody>
          <a:bodyPr wrap="none" rtlCol="0">
            <a:spAutoFit/>
          </a:bodyPr>
          <a:lstStyle/>
          <a:p>
            <a:r>
              <a:rPr lang="sv-SE" sz="2400" b="1" dirty="0" smtClean="0">
                <a:latin typeface="Courier New" pitchFamily="49" charset="0"/>
                <a:cs typeface="Courier New" pitchFamily="49" charset="0"/>
              </a:rPr>
              <a:t>www</a:t>
            </a:r>
            <a:r>
              <a:rPr lang="sv-SE" sz="2400" b="1" dirty="0" smtClean="0"/>
              <a:t> </a:t>
            </a:r>
            <a:r>
              <a:rPr lang="sv-SE" sz="1600" dirty="0" smtClean="0"/>
              <a:t>(pekar ex. på </a:t>
            </a:r>
            <a:r>
              <a:rPr lang="sv-SE" sz="1600" dirty="0" err="1" smtClean="0"/>
              <a:t>www.lnu.se</a:t>
            </a:r>
            <a:r>
              <a:rPr lang="sv-SE" sz="1600" dirty="0" smtClean="0"/>
              <a:t>)</a:t>
            </a:r>
            <a:endParaRPr lang="sv-SE" dirty="0"/>
          </a:p>
        </p:txBody>
      </p:sp>
      <p:sp>
        <p:nvSpPr>
          <p:cNvPr id="10" name="TextBox 9"/>
          <p:cNvSpPr txBox="1"/>
          <p:nvPr/>
        </p:nvSpPr>
        <p:spPr>
          <a:xfrm>
            <a:off x="1521417" y="1842355"/>
            <a:ext cx="922047" cy="461665"/>
          </a:xfrm>
          <a:prstGeom prst="rect">
            <a:avLst/>
          </a:prstGeom>
          <a:noFill/>
        </p:spPr>
        <p:txBody>
          <a:bodyPr wrap="none" rtlCol="0">
            <a:spAutoFit/>
          </a:bodyPr>
          <a:lstStyle/>
          <a:p>
            <a:r>
              <a:rPr lang="sv-SE" sz="2400" b="1" dirty="0" err="1" smtClean="0">
                <a:latin typeface="Courier New" pitchFamily="49" charset="0"/>
                <a:cs typeface="Courier New" pitchFamily="49" charset="0"/>
              </a:rPr>
              <a:t>pics</a:t>
            </a:r>
            <a:endParaRPr lang="sv-SE" b="1" dirty="0">
              <a:latin typeface="Courier New" pitchFamily="49" charset="0"/>
              <a:cs typeface="Courier New" pitchFamily="49" charset="0"/>
            </a:endParaRPr>
          </a:p>
        </p:txBody>
      </p:sp>
      <p:pic>
        <p:nvPicPr>
          <p:cNvPr id="11" name="Picture 3" descr="P:\Icons\32x32\shadow\photo_scenery.png"/>
          <p:cNvPicPr>
            <a:picLocks noChangeAspect="1" noChangeArrowheads="1"/>
          </p:cNvPicPr>
          <p:nvPr/>
        </p:nvPicPr>
        <p:blipFill>
          <a:blip r:embed="rId4" cstate="print"/>
          <a:srcRect/>
          <a:stretch>
            <a:fillRect/>
          </a:stretch>
        </p:blipFill>
        <p:spPr bwMode="auto">
          <a:xfrm>
            <a:off x="1614825" y="2287267"/>
            <a:ext cx="411163" cy="411163"/>
          </a:xfrm>
          <a:prstGeom prst="rect">
            <a:avLst/>
          </a:prstGeom>
          <a:noFill/>
        </p:spPr>
      </p:pic>
      <p:sp>
        <p:nvSpPr>
          <p:cNvPr id="12" name="TextBox 11"/>
          <p:cNvSpPr txBox="1"/>
          <p:nvPr/>
        </p:nvSpPr>
        <p:spPr>
          <a:xfrm>
            <a:off x="2081037" y="2250846"/>
            <a:ext cx="1659429"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bild.jpg</a:t>
            </a:r>
            <a:endParaRPr lang="sv-SE" dirty="0">
              <a:latin typeface="Courier New" pitchFamily="49" charset="0"/>
              <a:cs typeface="Courier New" pitchFamily="49" charset="0"/>
            </a:endParaRPr>
          </a:p>
        </p:txBody>
      </p:sp>
      <p:sp>
        <p:nvSpPr>
          <p:cNvPr id="13" name="TextBox 12"/>
          <p:cNvSpPr txBox="1"/>
          <p:nvPr/>
        </p:nvSpPr>
        <p:spPr>
          <a:xfrm>
            <a:off x="1538625" y="3331939"/>
            <a:ext cx="2028119"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index.html</a:t>
            </a:r>
            <a:endParaRPr lang="sv-SE" dirty="0">
              <a:latin typeface="Courier New" pitchFamily="49" charset="0"/>
              <a:cs typeface="Courier New" pitchFamily="49" charset="0"/>
            </a:endParaRPr>
          </a:p>
        </p:txBody>
      </p:sp>
      <p:pic>
        <p:nvPicPr>
          <p:cNvPr id="14" name="Picture 4" descr="P:\Icons\32x32\shadow\text.png"/>
          <p:cNvPicPr>
            <a:picLocks noChangeAspect="1" noChangeArrowheads="1"/>
          </p:cNvPicPr>
          <p:nvPr/>
        </p:nvPicPr>
        <p:blipFill>
          <a:blip r:embed="rId5" cstate="print"/>
          <a:srcRect/>
          <a:stretch>
            <a:fillRect/>
          </a:stretch>
        </p:blipFill>
        <p:spPr bwMode="auto">
          <a:xfrm>
            <a:off x="1081425" y="3336404"/>
            <a:ext cx="411163" cy="411162"/>
          </a:xfrm>
          <a:prstGeom prst="rect">
            <a:avLst/>
          </a:prstGeom>
          <a:noFill/>
        </p:spPr>
      </p:pic>
      <p:cxnSp>
        <p:nvCxnSpPr>
          <p:cNvPr id="15" name="Shape 25"/>
          <p:cNvCxnSpPr>
            <a:stCxn id="7" idx="2"/>
            <a:endCxn id="14" idx="1"/>
          </p:cNvCxnSpPr>
          <p:nvPr/>
        </p:nvCxnSpPr>
        <p:spPr>
          <a:xfrm rot="16200000" flipH="1">
            <a:off x="62002" y="2522562"/>
            <a:ext cx="1632446" cy="406400"/>
          </a:xfrm>
          <a:prstGeom prst="bentConnector2">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8" idx="1"/>
          </p:cNvCxnSpPr>
          <p:nvPr/>
        </p:nvCxnSpPr>
        <p:spPr>
          <a:xfrm rot="10800000">
            <a:off x="670609" y="2120029"/>
            <a:ext cx="410817" cy="1727"/>
          </a:xfrm>
          <a:prstGeom prst="line">
            <a:avLst/>
          </a:prstGeom>
        </p:spPr>
        <p:style>
          <a:lnRef idx="2">
            <a:schemeClr val="dk1"/>
          </a:lnRef>
          <a:fillRef idx="0">
            <a:schemeClr val="dk1"/>
          </a:fillRef>
          <a:effectRef idx="1">
            <a:schemeClr val="dk1"/>
          </a:effectRef>
          <a:fontRef idx="minor">
            <a:schemeClr val="tx1"/>
          </a:fontRef>
        </p:style>
      </p:cxnSp>
      <p:cxnSp>
        <p:nvCxnSpPr>
          <p:cNvPr id="17" name="Shape 30"/>
          <p:cNvCxnSpPr>
            <a:stCxn id="8" idx="2"/>
            <a:endCxn id="11" idx="1"/>
          </p:cNvCxnSpPr>
          <p:nvPr/>
        </p:nvCxnSpPr>
        <p:spPr>
          <a:xfrm rot="16200000" flipH="1">
            <a:off x="1365778" y="2243802"/>
            <a:ext cx="167894" cy="330200"/>
          </a:xfrm>
          <a:prstGeom prst="bentConnector2">
            <a:avLst/>
          </a:prstGeom>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072025" y="2753130"/>
            <a:ext cx="2212465"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bilder.html</a:t>
            </a:r>
            <a:endParaRPr lang="sv-SE" dirty="0">
              <a:latin typeface="Courier New" pitchFamily="49" charset="0"/>
              <a:cs typeface="Courier New" pitchFamily="49" charset="0"/>
            </a:endParaRPr>
          </a:p>
        </p:txBody>
      </p:sp>
      <p:pic>
        <p:nvPicPr>
          <p:cNvPr id="19" name="Picture 4" descr="P:\Icons\32x32\shadow\text.png"/>
          <p:cNvPicPr>
            <a:picLocks noChangeAspect="1" noChangeArrowheads="1"/>
          </p:cNvPicPr>
          <p:nvPr/>
        </p:nvPicPr>
        <p:blipFill>
          <a:blip r:embed="rId5" cstate="print"/>
          <a:srcRect/>
          <a:stretch>
            <a:fillRect/>
          </a:stretch>
        </p:blipFill>
        <p:spPr bwMode="auto">
          <a:xfrm>
            <a:off x="1614825" y="2798539"/>
            <a:ext cx="411163" cy="411162"/>
          </a:xfrm>
          <a:prstGeom prst="rect">
            <a:avLst/>
          </a:prstGeom>
          <a:noFill/>
        </p:spPr>
      </p:pic>
      <p:cxnSp>
        <p:nvCxnSpPr>
          <p:cNvPr id="20" name="Shape 37"/>
          <p:cNvCxnSpPr>
            <a:stCxn id="8" idx="2"/>
            <a:endCxn id="19" idx="1"/>
          </p:cNvCxnSpPr>
          <p:nvPr/>
        </p:nvCxnSpPr>
        <p:spPr>
          <a:xfrm rot="16200000" flipH="1">
            <a:off x="1110143" y="2499437"/>
            <a:ext cx="679165" cy="330200"/>
          </a:xfrm>
          <a:prstGeom prst="bentConnector2">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76258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Relativ URL</a:t>
            </a:r>
            <a:endParaRPr lang="sv-SE" dirty="0"/>
          </a:p>
        </p:txBody>
      </p:sp>
      <p:sp>
        <p:nvSpPr>
          <p:cNvPr id="6" name="Text Box 4"/>
          <p:cNvSpPr txBox="1">
            <a:spLocks noChangeArrowheads="1"/>
          </p:cNvSpPr>
          <p:nvPr/>
        </p:nvSpPr>
        <p:spPr bwMode="auto">
          <a:xfrm>
            <a:off x="4427984" y="1501325"/>
            <a:ext cx="4321175" cy="3724096"/>
          </a:xfrm>
          <a:prstGeom prst="rect">
            <a:avLst/>
          </a:prstGeom>
          <a:noFill/>
          <a:ln w="9525" algn="ctr">
            <a:noFill/>
            <a:miter lim="800000"/>
            <a:headEnd/>
            <a:tailEnd/>
          </a:ln>
        </p:spPr>
        <p:txBody>
          <a:bodyPr>
            <a:spAutoFit/>
          </a:bodyPr>
          <a:lstStyle/>
          <a:p>
            <a:r>
              <a:rPr lang="sv-SE" dirty="0">
                <a:latin typeface="Minya Nouvelle" charset="0"/>
              </a:rPr>
              <a:t>En relativ URL utgår från den katalog som den anropande filen befinner sig i. </a:t>
            </a:r>
          </a:p>
          <a:p>
            <a:endParaRPr lang="sv-SE" dirty="0" smtClean="0">
              <a:latin typeface="Minya Nouvelle" charset="0"/>
            </a:endParaRPr>
          </a:p>
          <a:p>
            <a:r>
              <a:rPr lang="sv-SE" dirty="0" smtClean="0">
                <a:latin typeface="Minya Nouvelle" charset="0"/>
              </a:rPr>
              <a:t>En relativ länk från</a:t>
            </a:r>
            <a:br>
              <a:rPr lang="sv-SE" dirty="0" smtClean="0">
                <a:latin typeface="Minya Nouvelle" charset="0"/>
              </a:rPr>
            </a:br>
            <a:r>
              <a:rPr lang="sv-SE" sz="1600" b="1" dirty="0" smtClean="0">
                <a:latin typeface="Minya Nouvelle" charset="0"/>
              </a:rPr>
              <a:t>index.html </a:t>
            </a:r>
            <a:r>
              <a:rPr lang="sv-SE" sz="1600" dirty="0" smtClean="0">
                <a:latin typeface="Minya Nouvelle" charset="0"/>
              </a:rPr>
              <a:t>till</a:t>
            </a:r>
            <a:endParaRPr lang="sv-SE" sz="1600" b="1" dirty="0" smtClean="0">
              <a:latin typeface="Minya Nouvelle" charset="0"/>
            </a:endParaRPr>
          </a:p>
          <a:p>
            <a:r>
              <a:rPr lang="sv-SE" sz="1600" b="1" dirty="0" smtClean="0">
                <a:latin typeface="Minya Nouvelle" charset="0"/>
              </a:rPr>
              <a:t>bild.jpg </a:t>
            </a:r>
            <a:r>
              <a:rPr lang="sv-SE" sz="1600" dirty="0" smtClean="0">
                <a:latin typeface="Minya Nouvelle" charset="0"/>
              </a:rPr>
              <a:t>blir därför endast:</a:t>
            </a:r>
          </a:p>
          <a:p>
            <a:endParaRPr lang="sv-SE" sz="1600" b="1" dirty="0">
              <a:latin typeface="Minya Nouvelle" charset="0"/>
            </a:endParaRPr>
          </a:p>
          <a:p>
            <a:r>
              <a:rPr lang="sv-SE" sz="1600" b="1" dirty="0" err="1" smtClean="0">
                <a:latin typeface="Minya Nouvelle" charset="0"/>
              </a:rPr>
              <a:t>pics</a:t>
            </a:r>
            <a:r>
              <a:rPr lang="sv-SE" sz="1600" b="1" dirty="0" smtClean="0">
                <a:latin typeface="Minya Nouvelle" charset="0"/>
              </a:rPr>
              <a:t>/bild.jpg</a:t>
            </a:r>
          </a:p>
          <a:p>
            <a:r>
              <a:rPr lang="sv-SE" sz="1400" b="1" dirty="0">
                <a:latin typeface="Minya Nouvelle" charset="0"/>
              </a:rPr>
              <a:t/>
            </a:r>
            <a:br>
              <a:rPr lang="sv-SE" sz="1400" b="1" dirty="0">
                <a:latin typeface="Minya Nouvelle" charset="0"/>
              </a:rPr>
            </a:br>
            <a:r>
              <a:rPr lang="sv-SE" dirty="0" smtClean="0">
                <a:latin typeface="Minya Nouvelle" charset="0"/>
              </a:rPr>
              <a:t>En relativ länk från </a:t>
            </a:r>
            <a:r>
              <a:rPr lang="sv-SE" b="1" dirty="0" smtClean="0">
                <a:latin typeface="Minya Nouvelle" charset="0"/>
              </a:rPr>
              <a:t>bilder.html</a:t>
            </a:r>
            <a:r>
              <a:rPr lang="sv-SE" dirty="0" smtClean="0">
                <a:latin typeface="Minya Nouvelle" charset="0"/>
              </a:rPr>
              <a:t> till </a:t>
            </a:r>
            <a:r>
              <a:rPr lang="sv-SE" b="1" dirty="0" smtClean="0">
                <a:latin typeface="Minya Nouvelle" charset="0"/>
              </a:rPr>
              <a:t>index.html</a:t>
            </a:r>
            <a:r>
              <a:rPr lang="sv-SE" dirty="0" smtClean="0">
                <a:latin typeface="Minya Nouvelle" charset="0"/>
              </a:rPr>
              <a:t> blir:</a:t>
            </a:r>
            <a:endParaRPr lang="sv-SE" b="1" dirty="0">
              <a:latin typeface="Minya Nouvelle" charset="0"/>
            </a:endParaRPr>
          </a:p>
          <a:p>
            <a:endParaRPr lang="sv-SE" dirty="0">
              <a:latin typeface="Minya Nouvelle" charset="0"/>
            </a:endParaRPr>
          </a:p>
          <a:p>
            <a:r>
              <a:rPr lang="sv-SE" sz="1600" b="1" dirty="0" smtClean="0">
                <a:latin typeface="Minya Nouvelle" charset="0"/>
              </a:rPr>
              <a:t>../index.html </a:t>
            </a:r>
            <a:r>
              <a:rPr lang="sv-SE" sz="1600" dirty="0" smtClean="0">
                <a:latin typeface="Minya Nouvelle" charset="0"/>
              </a:rPr>
              <a:t> alternativt:</a:t>
            </a:r>
          </a:p>
          <a:p>
            <a:r>
              <a:rPr lang="sv-SE" sz="1600" b="1" dirty="0" smtClean="0">
                <a:latin typeface="Minya Nouvelle" charset="0"/>
              </a:rPr>
              <a:t>/index.html</a:t>
            </a:r>
            <a:endParaRPr lang="sv-SE" sz="1600" b="1" dirty="0">
              <a:latin typeface="Minya Nouvelle" charset="0"/>
            </a:endParaRPr>
          </a:p>
        </p:txBody>
      </p:sp>
      <p:pic>
        <p:nvPicPr>
          <p:cNvPr id="7" name="Picture 1" descr="P:\Icons\32x32\shadow\folder_red.png"/>
          <p:cNvPicPr>
            <a:picLocks noChangeAspect="1" noChangeArrowheads="1"/>
          </p:cNvPicPr>
          <p:nvPr/>
        </p:nvPicPr>
        <p:blipFill>
          <a:blip r:embed="rId2" cstate="print"/>
          <a:srcRect/>
          <a:stretch>
            <a:fillRect/>
          </a:stretch>
        </p:blipFill>
        <p:spPr bwMode="auto">
          <a:xfrm>
            <a:off x="471825" y="1503139"/>
            <a:ext cx="406400" cy="406400"/>
          </a:xfrm>
          <a:prstGeom prst="rect">
            <a:avLst/>
          </a:prstGeom>
          <a:noFill/>
        </p:spPr>
      </p:pic>
      <p:pic>
        <p:nvPicPr>
          <p:cNvPr id="8" name="Picture 2" descr="P:\Icons\32x32\shadow\folder.png"/>
          <p:cNvPicPr>
            <a:picLocks noChangeAspect="1" noChangeArrowheads="1"/>
          </p:cNvPicPr>
          <p:nvPr/>
        </p:nvPicPr>
        <p:blipFill>
          <a:blip r:embed="rId3" cstate="print"/>
          <a:srcRect/>
          <a:stretch>
            <a:fillRect/>
          </a:stretch>
        </p:blipFill>
        <p:spPr bwMode="auto">
          <a:xfrm>
            <a:off x="1081425" y="1918555"/>
            <a:ext cx="406400" cy="406400"/>
          </a:xfrm>
          <a:prstGeom prst="rect">
            <a:avLst/>
          </a:prstGeom>
          <a:noFill/>
        </p:spPr>
      </p:pic>
      <p:sp>
        <p:nvSpPr>
          <p:cNvPr id="9" name="TextBox 8"/>
          <p:cNvSpPr txBox="1"/>
          <p:nvPr/>
        </p:nvSpPr>
        <p:spPr>
          <a:xfrm>
            <a:off x="967480" y="1503139"/>
            <a:ext cx="2962221" cy="461665"/>
          </a:xfrm>
          <a:prstGeom prst="rect">
            <a:avLst/>
          </a:prstGeom>
          <a:noFill/>
        </p:spPr>
        <p:txBody>
          <a:bodyPr wrap="none" rtlCol="0">
            <a:spAutoFit/>
          </a:bodyPr>
          <a:lstStyle/>
          <a:p>
            <a:r>
              <a:rPr lang="sv-SE" sz="2400" b="1" dirty="0" smtClean="0">
                <a:latin typeface="Courier New" pitchFamily="49" charset="0"/>
                <a:cs typeface="Courier New" pitchFamily="49" charset="0"/>
              </a:rPr>
              <a:t>www</a:t>
            </a:r>
            <a:r>
              <a:rPr lang="sv-SE" sz="2400" b="1" dirty="0" smtClean="0"/>
              <a:t> </a:t>
            </a:r>
            <a:r>
              <a:rPr lang="sv-SE" sz="1600" dirty="0" smtClean="0"/>
              <a:t>(pekar ex. på </a:t>
            </a:r>
            <a:r>
              <a:rPr lang="sv-SE" sz="1600" dirty="0" err="1" smtClean="0"/>
              <a:t>www.lnu.se</a:t>
            </a:r>
            <a:r>
              <a:rPr lang="sv-SE" sz="1600" dirty="0" smtClean="0"/>
              <a:t>)</a:t>
            </a:r>
            <a:endParaRPr lang="sv-SE" dirty="0"/>
          </a:p>
        </p:txBody>
      </p:sp>
      <p:sp>
        <p:nvSpPr>
          <p:cNvPr id="10" name="TextBox 9"/>
          <p:cNvSpPr txBox="1"/>
          <p:nvPr/>
        </p:nvSpPr>
        <p:spPr>
          <a:xfrm>
            <a:off x="1521417" y="1842355"/>
            <a:ext cx="922047" cy="461665"/>
          </a:xfrm>
          <a:prstGeom prst="rect">
            <a:avLst/>
          </a:prstGeom>
          <a:noFill/>
        </p:spPr>
        <p:txBody>
          <a:bodyPr wrap="none" rtlCol="0">
            <a:spAutoFit/>
          </a:bodyPr>
          <a:lstStyle/>
          <a:p>
            <a:r>
              <a:rPr lang="sv-SE" sz="2400" b="1" dirty="0" err="1" smtClean="0">
                <a:latin typeface="Courier New" pitchFamily="49" charset="0"/>
                <a:cs typeface="Courier New" pitchFamily="49" charset="0"/>
              </a:rPr>
              <a:t>pics</a:t>
            </a:r>
            <a:endParaRPr lang="sv-SE" b="1" dirty="0">
              <a:latin typeface="Courier New" pitchFamily="49" charset="0"/>
              <a:cs typeface="Courier New" pitchFamily="49" charset="0"/>
            </a:endParaRPr>
          </a:p>
        </p:txBody>
      </p:sp>
      <p:pic>
        <p:nvPicPr>
          <p:cNvPr id="11" name="Picture 3" descr="P:\Icons\32x32\shadow\photo_scenery.png"/>
          <p:cNvPicPr>
            <a:picLocks noChangeAspect="1" noChangeArrowheads="1"/>
          </p:cNvPicPr>
          <p:nvPr/>
        </p:nvPicPr>
        <p:blipFill>
          <a:blip r:embed="rId4" cstate="print"/>
          <a:srcRect/>
          <a:stretch>
            <a:fillRect/>
          </a:stretch>
        </p:blipFill>
        <p:spPr bwMode="auto">
          <a:xfrm>
            <a:off x="1614825" y="2287267"/>
            <a:ext cx="411163" cy="411163"/>
          </a:xfrm>
          <a:prstGeom prst="rect">
            <a:avLst/>
          </a:prstGeom>
          <a:noFill/>
        </p:spPr>
      </p:pic>
      <p:sp>
        <p:nvSpPr>
          <p:cNvPr id="12" name="TextBox 11"/>
          <p:cNvSpPr txBox="1"/>
          <p:nvPr/>
        </p:nvSpPr>
        <p:spPr>
          <a:xfrm>
            <a:off x="2081037" y="2250846"/>
            <a:ext cx="1659429"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bild.jpg</a:t>
            </a:r>
            <a:endParaRPr lang="sv-SE" dirty="0">
              <a:latin typeface="Courier New" pitchFamily="49" charset="0"/>
              <a:cs typeface="Courier New" pitchFamily="49" charset="0"/>
            </a:endParaRPr>
          </a:p>
        </p:txBody>
      </p:sp>
      <p:sp>
        <p:nvSpPr>
          <p:cNvPr id="13" name="TextBox 12"/>
          <p:cNvSpPr txBox="1"/>
          <p:nvPr/>
        </p:nvSpPr>
        <p:spPr>
          <a:xfrm>
            <a:off x="1538625" y="3331939"/>
            <a:ext cx="2028119"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index.html</a:t>
            </a:r>
            <a:endParaRPr lang="sv-SE" dirty="0">
              <a:latin typeface="Courier New" pitchFamily="49" charset="0"/>
              <a:cs typeface="Courier New" pitchFamily="49" charset="0"/>
            </a:endParaRPr>
          </a:p>
        </p:txBody>
      </p:sp>
      <p:pic>
        <p:nvPicPr>
          <p:cNvPr id="14" name="Picture 4" descr="P:\Icons\32x32\shadow\text.png"/>
          <p:cNvPicPr>
            <a:picLocks noChangeAspect="1" noChangeArrowheads="1"/>
          </p:cNvPicPr>
          <p:nvPr/>
        </p:nvPicPr>
        <p:blipFill>
          <a:blip r:embed="rId5" cstate="print"/>
          <a:srcRect/>
          <a:stretch>
            <a:fillRect/>
          </a:stretch>
        </p:blipFill>
        <p:spPr bwMode="auto">
          <a:xfrm>
            <a:off x="1081425" y="3336404"/>
            <a:ext cx="411163" cy="411162"/>
          </a:xfrm>
          <a:prstGeom prst="rect">
            <a:avLst/>
          </a:prstGeom>
          <a:noFill/>
        </p:spPr>
      </p:pic>
      <p:cxnSp>
        <p:nvCxnSpPr>
          <p:cNvPr id="15" name="Shape 25"/>
          <p:cNvCxnSpPr>
            <a:stCxn id="7" idx="2"/>
            <a:endCxn id="14" idx="1"/>
          </p:cNvCxnSpPr>
          <p:nvPr/>
        </p:nvCxnSpPr>
        <p:spPr>
          <a:xfrm rot="16200000" flipH="1">
            <a:off x="62002" y="2522562"/>
            <a:ext cx="1632446" cy="406400"/>
          </a:xfrm>
          <a:prstGeom prst="bentConnector2">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8" idx="1"/>
          </p:cNvCxnSpPr>
          <p:nvPr/>
        </p:nvCxnSpPr>
        <p:spPr>
          <a:xfrm rot="10800000">
            <a:off x="670609" y="2120029"/>
            <a:ext cx="410817" cy="1727"/>
          </a:xfrm>
          <a:prstGeom prst="line">
            <a:avLst/>
          </a:prstGeom>
        </p:spPr>
        <p:style>
          <a:lnRef idx="2">
            <a:schemeClr val="dk1"/>
          </a:lnRef>
          <a:fillRef idx="0">
            <a:schemeClr val="dk1"/>
          </a:fillRef>
          <a:effectRef idx="1">
            <a:schemeClr val="dk1"/>
          </a:effectRef>
          <a:fontRef idx="minor">
            <a:schemeClr val="tx1"/>
          </a:fontRef>
        </p:style>
      </p:cxnSp>
      <p:cxnSp>
        <p:nvCxnSpPr>
          <p:cNvPr id="17" name="Shape 30"/>
          <p:cNvCxnSpPr>
            <a:stCxn id="8" idx="2"/>
            <a:endCxn id="11" idx="1"/>
          </p:cNvCxnSpPr>
          <p:nvPr/>
        </p:nvCxnSpPr>
        <p:spPr>
          <a:xfrm rot="16200000" flipH="1">
            <a:off x="1365778" y="2243802"/>
            <a:ext cx="167894" cy="330200"/>
          </a:xfrm>
          <a:prstGeom prst="bentConnector2">
            <a:avLst/>
          </a:prstGeom>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072025" y="2753130"/>
            <a:ext cx="2212465" cy="461665"/>
          </a:xfrm>
          <a:prstGeom prst="rect">
            <a:avLst/>
          </a:prstGeom>
          <a:noFill/>
        </p:spPr>
        <p:txBody>
          <a:bodyPr wrap="none" rtlCol="0">
            <a:spAutoFit/>
          </a:bodyPr>
          <a:lstStyle/>
          <a:p>
            <a:r>
              <a:rPr lang="sv-SE" sz="2400" dirty="0" err="1" smtClean="0">
                <a:latin typeface="Courier New" pitchFamily="49" charset="0"/>
                <a:cs typeface="Courier New" pitchFamily="49" charset="0"/>
              </a:rPr>
              <a:t>bilder.html</a:t>
            </a:r>
            <a:endParaRPr lang="sv-SE" dirty="0">
              <a:latin typeface="Courier New" pitchFamily="49" charset="0"/>
              <a:cs typeface="Courier New" pitchFamily="49" charset="0"/>
            </a:endParaRPr>
          </a:p>
        </p:txBody>
      </p:sp>
      <p:pic>
        <p:nvPicPr>
          <p:cNvPr id="19" name="Picture 4" descr="P:\Icons\32x32\shadow\text.png"/>
          <p:cNvPicPr>
            <a:picLocks noChangeAspect="1" noChangeArrowheads="1"/>
          </p:cNvPicPr>
          <p:nvPr/>
        </p:nvPicPr>
        <p:blipFill>
          <a:blip r:embed="rId5" cstate="print"/>
          <a:srcRect/>
          <a:stretch>
            <a:fillRect/>
          </a:stretch>
        </p:blipFill>
        <p:spPr bwMode="auto">
          <a:xfrm>
            <a:off x="1614825" y="2798539"/>
            <a:ext cx="411163" cy="411162"/>
          </a:xfrm>
          <a:prstGeom prst="rect">
            <a:avLst/>
          </a:prstGeom>
          <a:noFill/>
        </p:spPr>
      </p:pic>
      <p:cxnSp>
        <p:nvCxnSpPr>
          <p:cNvPr id="20" name="Shape 37"/>
          <p:cNvCxnSpPr>
            <a:stCxn id="8" idx="2"/>
            <a:endCxn id="19" idx="1"/>
          </p:cNvCxnSpPr>
          <p:nvPr/>
        </p:nvCxnSpPr>
        <p:spPr>
          <a:xfrm rot="16200000" flipH="1">
            <a:off x="1110143" y="2499437"/>
            <a:ext cx="679165" cy="330200"/>
          </a:xfrm>
          <a:prstGeom prst="bentConnector2">
            <a:avLst/>
          </a:prstGeom>
        </p:spPr>
        <p:style>
          <a:lnRef idx="2">
            <a:schemeClr val="dk1"/>
          </a:lnRef>
          <a:fillRef idx="0">
            <a:schemeClr val="dk1"/>
          </a:fillRef>
          <a:effectRef idx="1">
            <a:schemeClr val="dk1"/>
          </a:effectRef>
          <a:fontRef idx="minor">
            <a:schemeClr val="tx1"/>
          </a:fontRef>
        </p:style>
      </p:cxnSp>
      <p:sp>
        <p:nvSpPr>
          <p:cNvPr id="3" name="TextBox 2"/>
          <p:cNvSpPr txBox="1"/>
          <p:nvPr/>
        </p:nvSpPr>
        <p:spPr>
          <a:xfrm>
            <a:off x="611560" y="4225652"/>
            <a:ext cx="3501280" cy="738664"/>
          </a:xfrm>
          <a:prstGeom prst="rect">
            <a:avLst/>
          </a:prstGeom>
          <a:noFill/>
        </p:spPr>
        <p:txBody>
          <a:bodyPr wrap="none" rtlCol="0">
            <a:spAutoFit/>
          </a:bodyPr>
          <a:lstStyle/>
          <a:p>
            <a:pPr defTabSz="450850"/>
            <a:r>
              <a:rPr lang="sv-SE" sz="1400" b="1" dirty="0" smtClean="0">
                <a:latin typeface="Minya Nouvelle" pitchFamily="2" charset="0"/>
              </a:rPr>
              <a:t> ./	</a:t>
            </a:r>
            <a:r>
              <a:rPr lang="sv-SE" sz="1400" dirty="0" err="1" smtClean="0">
                <a:latin typeface="Minya Nouvelle" pitchFamily="2" charset="0"/>
              </a:rPr>
              <a:t>Refererear</a:t>
            </a:r>
            <a:r>
              <a:rPr lang="sv-SE" sz="1400" dirty="0" smtClean="0">
                <a:latin typeface="Minya Nouvelle" pitchFamily="2" charset="0"/>
              </a:rPr>
              <a:t> till aktuell katalog</a:t>
            </a:r>
            <a:endParaRPr lang="sv-SE" sz="1400" b="1" dirty="0" smtClean="0">
              <a:latin typeface="Minya Nouvelle" pitchFamily="2" charset="0"/>
            </a:endParaRPr>
          </a:p>
          <a:p>
            <a:pPr defTabSz="450850"/>
            <a:r>
              <a:rPr lang="sv-SE" sz="1400" b="1" dirty="0" smtClean="0">
                <a:latin typeface="Minya Nouvelle" pitchFamily="2" charset="0"/>
              </a:rPr>
              <a:t>../ 	</a:t>
            </a:r>
            <a:r>
              <a:rPr lang="sv-SE" sz="1400" dirty="0" smtClean="0">
                <a:latin typeface="Minya Nouvelle" pitchFamily="2" charset="0"/>
              </a:rPr>
              <a:t>Refererar till ovanliggande katalog</a:t>
            </a:r>
          </a:p>
          <a:p>
            <a:pPr defTabSz="450850"/>
            <a:r>
              <a:rPr lang="sv-SE" sz="1400" b="1" dirty="0" smtClean="0">
                <a:latin typeface="Minya Nouvelle" pitchFamily="2" charset="0"/>
              </a:rPr>
              <a:t>  /</a:t>
            </a:r>
            <a:r>
              <a:rPr lang="sv-SE" sz="1400" dirty="0" smtClean="0">
                <a:latin typeface="Minya Nouvelle" pitchFamily="2" charset="0"/>
              </a:rPr>
              <a:t> 	Refererar till </a:t>
            </a:r>
            <a:r>
              <a:rPr lang="sv-SE" sz="1400" dirty="0" err="1" smtClean="0">
                <a:latin typeface="Minya Nouvelle" pitchFamily="2" charset="0"/>
              </a:rPr>
              <a:t>rotkatalogen</a:t>
            </a:r>
            <a:endParaRPr lang="sv-SE" sz="1400" dirty="0" smtClean="0">
              <a:latin typeface="Minya Nouvelle" pitchFamily="2" charset="0"/>
            </a:endParaRPr>
          </a:p>
        </p:txBody>
      </p:sp>
    </p:spTree>
    <p:extLst>
      <p:ext uri="{BB962C8B-B14F-4D97-AF65-F5344CB8AC3E}">
        <p14:creationId xmlns:p14="http://schemas.microsoft.com/office/powerpoint/2010/main" val="87504947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Ansluta på annan port än 80</a:t>
            </a:r>
            <a:endParaRPr lang="sv-SE" dirty="0"/>
          </a:p>
        </p:txBody>
      </p:sp>
      <p:sp>
        <p:nvSpPr>
          <p:cNvPr id="3" name="Subtitle 2"/>
          <p:cNvSpPr>
            <a:spLocks noGrp="1"/>
          </p:cNvSpPr>
          <p:nvPr>
            <p:ph type="subTitle" idx="1"/>
          </p:nvPr>
        </p:nvSpPr>
        <p:spPr>
          <a:xfrm>
            <a:off x="714348" y="1309677"/>
            <a:ext cx="6400800" cy="971759"/>
          </a:xfrm>
        </p:spPr>
        <p:txBody>
          <a:bodyPr/>
          <a:lstStyle/>
          <a:p>
            <a:r>
              <a:rPr lang="sv-SE" dirty="0" smtClean="0"/>
              <a:t>För att ansluta till en webbserver som inte körs på port 80 skriver man:</a:t>
            </a:r>
          </a:p>
          <a:p>
            <a:endParaRPr lang="sv-SE" dirty="0"/>
          </a:p>
          <a:p>
            <a:r>
              <a:rPr lang="sv-SE" dirty="0" smtClean="0"/>
              <a:t>http://server:</a:t>
            </a:r>
            <a:r>
              <a:rPr lang="sv-SE" b="1" dirty="0" smtClean="0"/>
              <a:t>PORTNUMMER</a:t>
            </a:r>
          </a:p>
          <a:p>
            <a:endParaRPr lang="sv-SE" dirty="0"/>
          </a:p>
          <a:p>
            <a:r>
              <a:rPr lang="sv-SE" dirty="0" smtClean="0"/>
              <a:t>Exempelvis:</a:t>
            </a:r>
          </a:p>
          <a:p>
            <a:r>
              <a:rPr lang="sv-SE" dirty="0" smtClean="0"/>
              <a:t/>
            </a:r>
            <a:br>
              <a:rPr lang="sv-SE" dirty="0" smtClean="0"/>
            </a:br>
            <a:r>
              <a:rPr lang="sv-SE" b="1" dirty="0" smtClean="0">
                <a:latin typeface="Courier New" pitchFamily="49" charset="0"/>
                <a:cs typeface="Courier New" pitchFamily="49" charset="0"/>
              </a:rPr>
              <a:t>http://mylabserver.se:8080</a:t>
            </a:r>
          </a:p>
          <a:p>
            <a:r>
              <a:rPr lang="sv-SE" sz="1600" dirty="0" smtClean="0"/>
              <a:t/>
            </a:r>
            <a:br>
              <a:rPr lang="sv-SE" sz="1600" dirty="0" smtClean="0"/>
            </a:br>
            <a:r>
              <a:rPr lang="sv-SE" sz="1600" dirty="0" smtClean="0"/>
              <a:t>Om portnumret utelämnas kommer anslutningen automatiskt ske mot port 80.</a:t>
            </a:r>
            <a:endParaRPr lang="sv-SE" sz="1600" b="1" dirty="0">
              <a:latin typeface="Courier New" pitchFamily="49" charset="0"/>
              <a:cs typeface="Courier New" pitchFamily="49" charset="0"/>
            </a:endParaRPr>
          </a:p>
        </p:txBody>
      </p:sp>
      <p:pic>
        <p:nvPicPr>
          <p:cNvPr id="27650" name="Picture 2" descr="S:\dfm\info\icons\v-collections\v_collections_png\basic_foundation\256x256\shadow\door2_op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1042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Webbservrar</a:t>
            </a:r>
            <a:endParaRPr lang="sv-SE" dirty="0"/>
          </a:p>
        </p:txBody>
      </p:sp>
      <p:sp>
        <p:nvSpPr>
          <p:cNvPr id="4" name="TextBox 3"/>
          <p:cNvSpPr txBox="1"/>
          <p:nvPr/>
        </p:nvSpPr>
        <p:spPr>
          <a:xfrm>
            <a:off x="611560" y="5275699"/>
            <a:ext cx="4467954" cy="369332"/>
          </a:xfrm>
          <a:prstGeom prst="rect">
            <a:avLst/>
          </a:prstGeom>
          <a:noFill/>
        </p:spPr>
        <p:txBody>
          <a:bodyPr wrap="none" rtlCol="0">
            <a:spAutoFit/>
          </a:bodyPr>
          <a:lstStyle/>
          <a:p>
            <a:r>
              <a:rPr lang="sv-SE" dirty="0" smtClean="0">
                <a:latin typeface="Minya Nouvelle" pitchFamily="2" charset="0"/>
              </a:rPr>
              <a:t>Källa: http://www.netcraft.com 2012-09-10</a:t>
            </a:r>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82999"/>
            <a:ext cx="7200800" cy="409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9295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Webbservrar</a:t>
            </a:r>
            <a:endParaRPr lang="sv-SE" dirty="0"/>
          </a:p>
        </p:txBody>
      </p:sp>
      <p:pic>
        <p:nvPicPr>
          <p:cNvPr id="34822" name="Picture 6" descr="http://www.digimantra.com/blog/wp-content/uploads/2010/10/apache-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7341"/>
            <a:ext cx="1375433" cy="12241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8" name="Text Box 5"/>
          <p:cNvSpPr txBox="1">
            <a:spLocks noChangeArrowheads="1"/>
          </p:cNvSpPr>
          <p:nvPr/>
        </p:nvSpPr>
        <p:spPr bwMode="auto">
          <a:xfrm>
            <a:off x="3059832" y="1129308"/>
            <a:ext cx="6858000" cy="1892826"/>
          </a:xfrm>
          <a:prstGeom prst="rect">
            <a:avLst/>
          </a:prstGeom>
          <a:noFill/>
          <a:ln w="9525" algn="ctr">
            <a:noFill/>
            <a:miter lim="800000"/>
            <a:headEnd/>
            <a:tailEnd/>
          </a:ln>
        </p:spPr>
        <p:txBody>
          <a:bodyPr wrap="square">
            <a:spAutoFit/>
          </a:bodyPr>
          <a:lstStyle/>
          <a:p>
            <a:pPr>
              <a:spcBef>
                <a:spcPct val="50000"/>
              </a:spcBef>
              <a:buFontTx/>
              <a:buChar char="•"/>
            </a:pPr>
            <a:r>
              <a:rPr lang="sv-SE" dirty="0">
                <a:latin typeface="Minya Nouvelle" charset="0"/>
              </a:rPr>
              <a:t> Marknadsledande</a:t>
            </a:r>
          </a:p>
          <a:p>
            <a:pPr>
              <a:spcBef>
                <a:spcPct val="50000"/>
              </a:spcBef>
              <a:buFontTx/>
              <a:buChar char="•"/>
            </a:pPr>
            <a:r>
              <a:rPr lang="sv-SE" dirty="0">
                <a:latin typeface="Minya Nouvelle" charset="0"/>
              </a:rPr>
              <a:t> Gratis (Open </a:t>
            </a:r>
            <a:r>
              <a:rPr lang="sv-SE" dirty="0" err="1">
                <a:latin typeface="Minya Nouvelle" charset="0"/>
              </a:rPr>
              <a:t>Source</a:t>
            </a:r>
            <a:r>
              <a:rPr lang="sv-SE" dirty="0">
                <a:latin typeface="Minya Nouvelle" charset="0"/>
              </a:rPr>
              <a:t>)</a:t>
            </a:r>
          </a:p>
          <a:p>
            <a:pPr>
              <a:spcBef>
                <a:spcPct val="50000"/>
              </a:spcBef>
              <a:buFontTx/>
              <a:buChar char="•"/>
            </a:pPr>
            <a:r>
              <a:rPr lang="sv-SE" dirty="0">
                <a:latin typeface="Minya Nouvelle" charset="0"/>
              </a:rPr>
              <a:t> Fungerar på många OS</a:t>
            </a:r>
          </a:p>
          <a:p>
            <a:pPr>
              <a:spcBef>
                <a:spcPct val="50000"/>
              </a:spcBef>
              <a:buFontTx/>
              <a:buChar char="•"/>
            </a:pPr>
            <a:r>
              <a:rPr lang="sv-SE" dirty="0">
                <a:latin typeface="Minya Nouvelle" charset="0"/>
              </a:rPr>
              <a:t> Stöd för bland annat PHP,</a:t>
            </a:r>
            <a:br>
              <a:rPr lang="sv-SE" dirty="0">
                <a:latin typeface="Minya Nouvelle" charset="0"/>
              </a:rPr>
            </a:br>
            <a:r>
              <a:rPr lang="sv-SE" dirty="0">
                <a:latin typeface="Minya Nouvelle" charset="0"/>
              </a:rPr>
              <a:t>  JSP och till och med </a:t>
            </a:r>
            <a:r>
              <a:rPr lang="sv-SE" dirty="0" smtClean="0">
                <a:latin typeface="Minya Nouvelle" charset="0"/>
              </a:rPr>
              <a:t>ASP.NET (om än bräckligt)</a:t>
            </a:r>
            <a:endParaRPr lang="sv-SE" dirty="0">
              <a:latin typeface="Minya Nouvelle" charset="0"/>
            </a:endParaRPr>
          </a:p>
        </p:txBody>
      </p:sp>
      <p:pic>
        <p:nvPicPr>
          <p:cNvPr id="348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6393778" y="3581672"/>
            <a:ext cx="1638434" cy="14953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1" name="Text Box 6"/>
          <p:cNvSpPr txBox="1">
            <a:spLocks noChangeArrowheads="1"/>
          </p:cNvSpPr>
          <p:nvPr/>
        </p:nvSpPr>
        <p:spPr bwMode="auto">
          <a:xfrm>
            <a:off x="576808" y="3274447"/>
            <a:ext cx="5867400" cy="2031325"/>
          </a:xfrm>
          <a:prstGeom prst="rect">
            <a:avLst/>
          </a:prstGeom>
          <a:noFill/>
          <a:ln w="9525" algn="ctr">
            <a:noFill/>
            <a:miter lim="800000"/>
            <a:headEnd/>
            <a:tailEnd/>
          </a:ln>
        </p:spPr>
        <p:txBody>
          <a:bodyPr wrap="square">
            <a:spAutoFit/>
          </a:bodyPr>
          <a:lstStyle/>
          <a:p>
            <a:pPr>
              <a:spcBef>
                <a:spcPct val="50000"/>
              </a:spcBef>
              <a:buFontTx/>
              <a:buChar char="•"/>
            </a:pPr>
            <a:r>
              <a:rPr lang="sv-SE" dirty="0">
                <a:latin typeface="Minya Nouvelle" charset="0"/>
                <a:cs typeface="Courier New" pitchFamily="49" charset="0"/>
              </a:rPr>
              <a:t> Internet Information </a:t>
            </a:r>
            <a:r>
              <a:rPr lang="sv-SE" dirty="0" smtClean="0">
                <a:latin typeface="Minya Nouvelle" charset="0"/>
                <a:cs typeface="Courier New" pitchFamily="49" charset="0"/>
              </a:rPr>
              <a:t>Service</a:t>
            </a:r>
          </a:p>
          <a:p>
            <a:pPr>
              <a:spcBef>
                <a:spcPct val="50000"/>
              </a:spcBef>
              <a:buFontTx/>
              <a:buChar char="•"/>
            </a:pPr>
            <a:r>
              <a:rPr lang="sv-SE" dirty="0" smtClean="0">
                <a:latin typeface="Minya Nouvelle" charset="0"/>
                <a:cs typeface="Courier New" pitchFamily="49" charset="0"/>
              </a:rPr>
              <a:t> </a:t>
            </a:r>
            <a:r>
              <a:rPr lang="sv-SE" dirty="0">
                <a:latin typeface="Minya Nouvelle" charset="0"/>
                <a:cs typeface="Courier New" pitchFamily="49" charset="0"/>
              </a:rPr>
              <a:t>En samling av olika </a:t>
            </a:r>
            <a:r>
              <a:rPr lang="sv-SE" dirty="0" smtClean="0">
                <a:latin typeface="Minya Nouvelle" charset="0"/>
                <a:cs typeface="Courier New" pitchFamily="49" charset="0"/>
              </a:rPr>
              <a:t>servrar (</a:t>
            </a:r>
            <a:r>
              <a:rPr lang="sv-SE" dirty="0">
                <a:latin typeface="Minya Nouvelle" charset="0"/>
                <a:cs typeface="Courier New" pitchFamily="49" charset="0"/>
              </a:rPr>
              <a:t>webb, ftp, news etc.)</a:t>
            </a:r>
          </a:p>
          <a:p>
            <a:pPr>
              <a:spcBef>
                <a:spcPct val="50000"/>
              </a:spcBef>
              <a:buFontTx/>
              <a:buChar char="•"/>
            </a:pPr>
            <a:r>
              <a:rPr lang="sv-SE" dirty="0">
                <a:latin typeface="Minya Nouvelle" charset="0"/>
                <a:cs typeface="Courier New" pitchFamily="49" charset="0"/>
              </a:rPr>
              <a:t> Ingår i </a:t>
            </a:r>
            <a:r>
              <a:rPr lang="sv-SE" dirty="0" smtClean="0">
                <a:latin typeface="Minya Nouvelle" charset="0"/>
                <a:cs typeface="Courier New" pitchFamily="49" charset="0"/>
              </a:rPr>
              <a:t>2000/2003/2008 server </a:t>
            </a:r>
          </a:p>
          <a:p>
            <a:pPr>
              <a:spcBef>
                <a:spcPct val="50000"/>
              </a:spcBef>
              <a:buFontTx/>
              <a:buChar char="•"/>
            </a:pPr>
            <a:r>
              <a:rPr lang="sv-SE" dirty="0" smtClean="0">
                <a:latin typeface="Minya Nouvelle" charset="0"/>
                <a:cs typeface="Courier New" pitchFamily="49" charset="0"/>
              </a:rPr>
              <a:t> Ingår i XP, Vista Pro och 7 Pro</a:t>
            </a:r>
            <a:endParaRPr lang="sv-SE" sz="2400" dirty="0">
              <a:latin typeface="Minya Nouvelle" charset="0"/>
              <a:cs typeface="Courier New" pitchFamily="49" charset="0"/>
            </a:endParaRPr>
          </a:p>
          <a:p>
            <a:pPr>
              <a:spcBef>
                <a:spcPct val="50000"/>
              </a:spcBef>
              <a:buFontTx/>
              <a:buChar char="•"/>
            </a:pPr>
            <a:r>
              <a:rPr lang="sv-SE" dirty="0" smtClean="0">
                <a:latin typeface="Minya Nouvelle" charset="0"/>
                <a:cs typeface="Courier New" pitchFamily="49" charset="0"/>
              </a:rPr>
              <a:t> Direkt </a:t>
            </a:r>
            <a:r>
              <a:rPr lang="sv-SE" dirty="0">
                <a:latin typeface="Minya Nouvelle" charset="0"/>
                <a:cs typeface="Courier New" pitchFamily="49" charset="0"/>
              </a:rPr>
              <a:t>stöd för </a:t>
            </a:r>
            <a:r>
              <a:rPr lang="sv-SE" dirty="0" smtClean="0">
                <a:latin typeface="Minya Nouvelle" charset="0"/>
                <a:cs typeface="Courier New" pitchFamily="49" charset="0"/>
              </a:rPr>
              <a:t>ASP.NET </a:t>
            </a:r>
            <a:endParaRPr lang="sv-SE" dirty="0">
              <a:latin typeface="Minya Nouvelle" charset="0"/>
              <a:cs typeface="Courier New" pitchFamily="49" charset="0"/>
            </a:endParaRPr>
          </a:p>
        </p:txBody>
      </p:sp>
    </p:spTree>
    <p:extLst>
      <p:ext uri="{BB962C8B-B14F-4D97-AF65-F5344CB8AC3E}">
        <p14:creationId xmlns:p14="http://schemas.microsoft.com/office/powerpoint/2010/main" val="25003059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Webbläsare</a:t>
            </a:r>
            <a:endParaRPr lang="sv-SE" dirty="0"/>
          </a:p>
        </p:txBody>
      </p:sp>
      <p:pic>
        <p:nvPicPr>
          <p:cNvPr id="9"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199088"/>
            <a:ext cx="1307651" cy="13076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macses.files.wordpress.com/2010/03/apple_safar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555" y="2038133"/>
            <a:ext cx="321911" cy="3219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2002138315848640006-a-pressatgoogle-com-s-sites.googlegroups.com/a/pressatgoogle.com/chromepress/Home/google-chrome-chromium/images/chrome-256-medium.png?attachauth=ANoY7cqXW-gWwbYn-3rsDWvqEtLbE4_sLghHFnNhnIstJ9e16n6Lwq7qESQOnn_bDcbnfpRD1OI2gCDJCWKSZ93_rXUQSVhfxNUuI1ntPHlq1mKdw7o__jbWaF8DNnl9LL1kQxTH66_2l6XeXobx-c5H6ndfOwN4uMk8eun3vKudXwGlro_0ECjT1MbbEM54KbNMRddkAz-RO0BzLqwjMJxC4G87lD1mc3jtT2Vn4CCSd5IolcNcnftDOt1E_FuwdLpL3iUAj6wpWoEiAJ9IgmTvPPr0iHkEpg%3D%3D&amp;attredirects=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3001516"/>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neowin.net/images/uploaded/Opera_256x25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9651" y="2053467"/>
            <a:ext cx="145621" cy="145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rannie84.files.wordpress.com/2010/08/firefo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4451" y="2053467"/>
            <a:ext cx="793493" cy="76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584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C:\Users\tstjo\Downloads\StatCounter-browser-ww-monthly-201108-2012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51" y="1022236"/>
            <a:ext cx="7774310" cy="4551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Webbläsare</a:t>
            </a:r>
            <a:endParaRPr lang="sv-SE" dirty="0"/>
          </a:p>
        </p:txBody>
      </p:sp>
      <p:sp>
        <p:nvSpPr>
          <p:cNvPr id="4" name="Rectangle 3"/>
          <p:cNvSpPr/>
          <p:nvPr/>
        </p:nvSpPr>
        <p:spPr>
          <a:xfrm>
            <a:off x="6160261" y="5273723"/>
            <a:ext cx="2948243" cy="369332"/>
          </a:xfrm>
          <a:prstGeom prst="rect">
            <a:avLst/>
          </a:prstGeom>
        </p:spPr>
        <p:txBody>
          <a:bodyPr wrap="none">
            <a:spAutoFit/>
          </a:bodyPr>
          <a:lstStyle/>
          <a:p>
            <a:r>
              <a:rPr lang="sv-SE" dirty="0">
                <a:latin typeface="Minya Nouvelle" charset="0"/>
              </a:rPr>
              <a:t>http://gs.statcounter.com</a:t>
            </a:r>
          </a:p>
        </p:txBody>
      </p:sp>
    </p:spTree>
    <p:extLst>
      <p:ext uri="{BB962C8B-B14F-4D97-AF65-F5344CB8AC3E}">
        <p14:creationId xmlns:p14="http://schemas.microsoft.com/office/powerpoint/2010/main" val="88906181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549519" y="3883302"/>
            <a:ext cx="3838905" cy="1278454"/>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19" name="Rectangle 18"/>
          <p:cNvSpPr/>
          <p:nvPr/>
        </p:nvSpPr>
        <p:spPr>
          <a:xfrm>
            <a:off x="4549519" y="1498640"/>
            <a:ext cx="3838905" cy="1934924"/>
          </a:xfrm>
          <a:prstGeom prst="rect">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8" name="Rectangle 7"/>
          <p:cNvSpPr/>
          <p:nvPr/>
        </p:nvSpPr>
        <p:spPr>
          <a:xfrm>
            <a:off x="395536" y="1498640"/>
            <a:ext cx="3744416" cy="157488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2" name="Title 1"/>
          <p:cNvSpPr>
            <a:spLocks noGrp="1"/>
          </p:cNvSpPr>
          <p:nvPr>
            <p:ph type="ctrTitle"/>
          </p:nvPr>
        </p:nvSpPr>
        <p:spPr/>
        <p:txBody>
          <a:bodyPr/>
          <a:lstStyle/>
          <a:p>
            <a:r>
              <a:rPr lang="sv-SE" dirty="0" err="1" smtClean="0"/>
              <a:t>Rendreringsmotor</a:t>
            </a:r>
            <a:endParaRPr lang="sv-SE" dirty="0"/>
          </a:p>
        </p:txBody>
      </p:sp>
      <p:pic>
        <p:nvPicPr>
          <p:cNvPr id="4"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561356"/>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11"/>
          <p:cNvSpPr txBox="1">
            <a:spLocks noChangeArrowheads="1"/>
          </p:cNvSpPr>
          <p:nvPr/>
        </p:nvSpPr>
        <p:spPr bwMode="auto">
          <a:xfrm>
            <a:off x="2050591" y="1657172"/>
            <a:ext cx="2632324" cy="1200329"/>
          </a:xfrm>
          <a:prstGeom prst="rect">
            <a:avLst/>
          </a:prstGeom>
          <a:noFill/>
          <a:ln w="9525">
            <a:noFill/>
            <a:miter lim="800000"/>
            <a:headEnd/>
            <a:tailEnd/>
          </a:ln>
        </p:spPr>
        <p:txBody>
          <a:bodyPr wrap="square">
            <a:spAutoFit/>
          </a:bodyPr>
          <a:lstStyle/>
          <a:p>
            <a:r>
              <a:rPr lang="sv-SE" dirty="0" smtClean="0">
                <a:latin typeface="Minya Nouvelle" charset="0"/>
              </a:rPr>
              <a:t>IE6.0 </a:t>
            </a:r>
            <a:r>
              <a:rPr lang="sv-SE" dirty="0">
                <a:latin typeface="Minya Nouvelle" charset="0"/>
              </a:rPr>
              <a:t>	</a:t>
            </a:r>
            <a:r>
              <a:rPr lang="sv-SE" dirty="0" smtClean="0">
                <a:latin typeface="Minya Nouvelle" charset="0"/>
              </a:rPr>
              <a:t>&lt; 1%</a:t>
            </a:r>
            <a:endParaRPr lang="sv-SE" dirty="0">
              <a:latin typeface="Minya Nouvelle" charset="0"/>
            </a:endParaRPr>
          </a:p>
          <a:p>
            <a:r>
              <a:rPr lang="sv-SE" dirty="0">
                <a:latin typeface="Minya Nouvelle" charset="0"/>
              </a:rPr>
              <a:t>IE7.0 	</a:t>
            </a:r>
            <a:r>
              <a:rPr lang="sv-SE" dirty="0" smtClean="0">
                <a:latin typeface="Minya Nouvelle" charset="0"/>
              </a:rPr>
              <a:t>&lt; </a:t>
            </a:r>
            <a:r>
              <a:rPr lang="sv-SE" dirty="0">
                <a:latin typeface="Minya Nouvelle" charset="0"/>
              </a:rPr>
              <a:t>2</a:t>
            </a:r>
            <a:r>
              <a:rPr lang="sv-SE" dirty="0" smtClean="0">
                <a:latin typeface="Minya Nouvelle" charset="0"/>
              </a:rPr>
              <a:t>%</a:t>
            </a:r>
          </a:p>
          <a:p>
            <a:r>
              <a:rPr lang="sv-SE" dirty="0" smtClean="0">
                <a:latin typeface="Minya Nouvelle" charset="0"/>
              </a:rPr>
              <a:t>IE8.0 	~ 15%</a:t>
            </a:r>
            <a:br>
              <a:rPr lang="sv-SE" dirty="0" smtClean="0">
                <a:latin typeface="Minya Nouvelle" charset="0"/>
              </a:rPr>
            </a:br>
            <a:r>
              <a:rPr lang="sv-SE" dirty="0" smtClean="0">
                <a:latin typeface="Minya Nouvelle" charset="0"/>
              </a:rPr>
              <a:t>IE9.0	~ 20%</a:t>
            </a:r>
            <a:endParaRPr lang="sv-SE" dirty="0">
              <a:latin typeface="Minya Nouvelle" charset="0"/>
            </a:endParaRPr>
          </a:p>
        </p:txBody>
      </p:sp>
      <p:sp>
        <p:nvSpPr>
          <p:cNvPr id="7" name="TextBox 6"/>
          <p:cNvSpPr txBox="1"/>
          <p:nvPr/>
        </p:nvSpPr>
        <p:spPr>
          <a:xfrm>
            <a:off x="323528" y="1192024"/>
            <a:ext cx="1678665" cy="369332"/>
          </a:xfrm>
          <a:prstGeom prst="rect">
            <a:avLst/>
          </a:prstGeom>
          <a:noFill/>
        </p:spPr>
        <p:txBody>
          <a:bodyPr wrap="none" rtlCol="0">
            <a:spAutoFit/>
          </a:bodyPr>
          <a:lstStyle/>
          <a:p>
            <a:r>
              <a:rPr lang="sv-SE" b="1" dirty="0" smtClean="0">
                <a:latin typeface="Minya Nouvelle" pitchFamily="2" charset="0"/>
              </a:rPr>
              <a:t>Trident, ~35%</a:t>
            </a:r>
          </a:p>
        </p:txBody>
      </p:sp>
      <p:sp>
        <p:nvSpPr>
          <p:cNvPr id="9" name="TextBox 8"/>
          <p:cNvSpPr txBox="1"/>
          <p:nvPr/>
        </p:nvSpPr>
        <p:spPr>
          <a:xfrm>
            <a:off x="323528" y="3208248"/>
            <a:ext cx="1614545" cy="369332"/>
          </a:xfrm>
          <a:prstGeom prst="rect">
            <a:avLst/>
          </a:prstGeom>
          <a:noFill/>
        </p:spPr>
        <p:txBody>
          <a:bodyPr wrap="none" rtlCol="0">
            <a:spAutoFit/>
          </a:bodyPr>
          <a:lstStyle/>
          <a:p>
            <a:r>
              <a:rPr lang="sv-SE" b="1" dirty="0" smtClean="0">
                <a:latin typeface="Minya Nouvelle" pitchFamily="2" charset="0"/>
              </a:rPr>
              <a:t>Gecko, ~25%</a:t>
            </a:r>
          </a:p>
        </p:txBody>
      </p:sp>
      <p:pic>
        <p:nvPicPr>
          <p:cNvPr id="10" name="Picture 9" descr="http://frannie84.files.wordpress.com/2010/08/firef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42" y="3793604"/>
            <a:ext cx="1010922" cy="9727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95536" y="3577580"/>
            <a:ext cx="3744416" cy="1584176"/>
          </a:xfrm>
          <a:prstGeom prst="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dirty="0"/>
          </a:p>
        </p:txBody>
      </p:sp>
      <p:pic>
        <p:nvPicPr>
          <p:cNvPr id="12" name="Picture 11" descr="http://frannie84.files.wordpress.com/2010/08/firef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399" y="3883302"/>
            <a:ext cx="1010922" cy="9727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763688" y="4095303"/>
            <a:ext cx="1027910" cy="369332"/>
          </a:xfrm>
          <a:prstGeom prst="rect">
            <a:avLst/>
          </a:prstGeom>
          <a:noFill/>
        </p:spPr>
        <p:txBody>
          <a:bodyPr wrap="none" rtlCol="0">
            <a:spAutoFit/>
          </a:bodyPr>
          <a:lstStyle/>
          <a:p>
            <a:r>
              <a:rPr lang="sv-SE" b="1" dirty="0" err="1" smtClean="0">
                <a:latin typeface="Minya Nouvelle" pitchFamily="2" charset="0"/>
              </a:rPr>
              <a:t>FireFox</a:t>
            </a:r>
            <a:endParaRPr lang="sv-SE" b="1" dirty="0" smtClean="0">
              <a:latin typeface="Minya Nouvelle" pitchFamily="2" charset="0"/>
            </a:endParaRPr>
          </a:p>
        </p:txBody>
      </p:sp>
      <p:sp>
        <p:nvSpPr>
          <p:cNvPr id="14" name="TextBox 13"/>
          <p:cNvSpPr txBox="1"/>
          <p:nvPr/>
        </p:nvSpPr>
        <p:spPr>
          <a:xfrm>
            <a:off x="1668321" y="4768049"/>
            <a:ext cx="907684" cy="307777"/>
          </a:xfrm>
          <a:prstGeom prst="rect">
            <a:avLst/>
          </a:prstGeom>
          <a:noFill/>
        </p:spPr>
        <p:txBody>
          <a:bodyPr wrap="none" rtlCol="0">
            <a:spAutoFit/>
          </a:bodyPr>
          <a:lstStyle/>
          <a:p>
            <a:r>
              <a:rPr lang="sv-SE" sz="1400" dirty="0" smtClean="0">
                <a:latin typeface="Minya Nouvelle" pitchFamily="2" charset="0"/>
              </a:rPr>
              <a:t>Netscape</a:t>
            </a:r>
          </a:p>
        </p:txBody>
      </p:sp>
      <p:cxnSp>
        <p:nvCxnSpPr>
          <p:cNvPr id="16" name="Straight Connector 15"/>
          <p:cNvCxnSpPr/>
          <p:nvPr/>
        </p:nvCxnSpPr>
        <p:spPr>
          <a:xfrm>
            <a:off x="1584164" y="4921937"/>
            <a:ext cx="1043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15816" y="3752497"/>
            <a:ext cx="914033" cy="261610"/>
          </a:xfrm>
          <a:prstGeom prst="rect">
            <a:avLst/>
          </a:prstGeom>
          <a:noFill/>
        </p:spPr>
        <p:txBody>
          <a:bodyPr wrap="none" rtlCol="0">
            <a:spAutoFit/>
          </a:bodyPr>
          <a:lstStyle/>
          <a:p>
            <a:r>
              <a:rPr lang="sv-SE" sz="1100" dirty="0" err="1" smtClean="0">
                <a:latin typeface="Minya Nouvelle" pitchFamily="2" charset="0"/>
              </a:rPr>
              <a:t>SeaMonkey</a:t>
            </a:r>
            <a:endParaRPr lang="sv-SE" sz="1100" dirty="0" smtClean="0">
              <a:latin typeface="Minya Nouvelle" pitchFamily="2" charset="0"/>
            </a:endParaRPr>
          </a:p>
        </p:txBody>
      </p:sp>
      <p:sp>
        <p:nvSpPr>
          <p:cNvPr id="18" name="TextBox 17"/>
          <p:cNvSpPr txBox="1"/>
          <p:nvPr/>
        </p:nvSpPr>
        <p:spPr>
          <a:xfrm>
            <a:off x="3005584" y="4491050"/>
            <a:ext cx="734496" cy="276999"/>
          </a:xfrm>
          <a:prstGeom prst="rect">
            <a:avLst/>
          </a:prstGeom>
          <a:noFill/>
        </p:spPr>
        <p:txBody>
          <a:bodyPr wrap="none" rtlCol="0">
            <a:spAutoFit/>
          </a:bodyPr>
          <a:lstStyle/>
          <a:p>
            <a:r>
              <a:rPr lang="sv-SE" sz="1200" dirty="0" err="1" smtClean="0">
                <a:latin typeface="Minya Nouvelle" pitchFamily="2" charset="0"/>
              </a:rPr>
              <a:t>Camino</a:t>
            </a:r>
            <a:endParaRPr lang="sv-SE" sz="1200" dirty="0" smtClean="0">
              <a:latin typeface="Minya Nouvelle" pitchFamily="2" charset="0"/>
            </a:endParaRPr>
          </a:p>
        </p:txBody>
      </p:sp>
      <p:pic>
        <p:nvPicPr>
          <p:cNvPr id="20" name="Picture 6" descr="http://macses.files.wordpress.com/2010/03/apple_safar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222" y="2538110"/>
            <a:ext cx="750400" cy="750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2002138315848640006-a-pressatgoogle-com-s-sites.googlegroups.com/a/pressatgoogle.com/chromepress/Home/google-chrome-chromium/images/chrome-256-medium.png?attachauth=ANoY7cqXW-gWwbYn-3rsDWvqEtLbE4_sLghHFnNhnIstJ9e16n6Lwq7qESQOnn_bDcbnfpRD1OI2gCDJCWKSZ93_rXUQSVhfxNUuI1ntPHlq1mKdw7o__jbWaF8DNnl9LL1kQxTH66_2l6XeXobx-c5H6ndfOwN4uMk8eun3vKudXwGlro_0ECjT1MbbEM54KbNMRddkAz-RO0BzLqwjMJxC4G87lD1mc3jtT2Vn4CCSd5IolcNcnftDOt1E_FuwdLpL3iUAj6wpWoEiAJ9IgmTvPPr0iHkEpg%3D%3D&amp;attredirects=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6574" y="156881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549519" y="1199484"/>
            <a:ext cx="1661673" cy="369332"/>
          </a:xfrm>
          <a:prstGeom prst="rect">
            <a:avLst/>
          </a:prstGeom>
          <a:noFill/>
        </p:spPr>
        <p:txBody>
          <a:bodyPr wrap="none" rtlCol="0">
            <a:spAutoFit/>
          </a:bodyPr>
          <a:lstStyle/>
          <a:p>
            <a:r>
              <a:rPr lang="sv-SE" b="1" dirty="0" err="1" smtClean="0">
                <a:latin typeface="Minya Nouvelle" pitchFamily="2" charset="0"/>
              </a:rPr>
              <a:t>Webkit</a:t>
            </a:r>
            <a:r>
              <a:rPr lang="sv-SE" b="1" dirty="0" smtClean="0">
                <a:latin typeface="Minya Nouvelle" pitchFamily="2" charset="0"/>
              </a:rPr>
              <a:t>, ~40%</a:t>
            </a:r>
          </a:p>
        </p:txBody>
      </p:sp>
      <p:sp>
        <p:nvSpPr>
          <p:cNvPr id="24" name="Text Box 11"/>
          <p:cNvSpPr txBox="1">
            <a:spLocks noChangeArrowheads="1"/>
          </p:cNvSpPr>
          <p:nvPr/>
        </p:nvSpPr>
        <p:spPr bwMode="auto">
          <a:xfrm>
            <a:off x="5806008" y="1780194"/>
            <a:ext cx="2632324" cy="369332"/>
          </a:xfrm>
          <a:prstGeom prst="rect">
            <a:avLst/>
          </a:prstGeom>
          <a:noFill/>
          <a:ln w="9525">
            <a:noFill/>
            <a:miter lim="800000"/>
            <a:headEnd/>
            <a:tailEnd/>
          </a:ln>
        </p:spPr>
        <p:txBody>
          <a:bodyPr wrap="square">
            <a:spAutoFit/>
          </a:bodyPr>
          <a:lstStyle/>
          <a:p>
            <a:r>
              <a:rPr lang="sv-SE" dirty="0" smtClean="0">
                <a:latin typeface="Minya Nouvelle" charset="0"/>
              </a:rPr>
              <a:t>Google </a:t>
            </a:r>
            <a:r>
              <a:rPr lang="sv-SE" dirty="0" err="1" smtClean="0">
                <a:latin typeface="Minya Nouvelle" charset="0"/>
              </a:rPr>
              <a:t>Chrome</a:t>
            </a:r>
            <a:r>
              <a:rPr lang="sv-SE" dirty="0" smtClean="0">
                <a:latin typeface="Minya Nouvelle" charset="0"/>
              </a:rPr>
              <a:t> ~45%</a:t>
            </a:r>
            <a:endParaRPr lang="sv-SE" dirty="0">
              <a:latin typeface="Minya Nouvelle" charset="0"/>
            </a:endParaRPr>
          </a:p>
        </p:txBody>
      </p:sp>
      <p:sp>
        <p:nvSpPr>
          <p:cNvPr id="25" name="Text Box 11"/>
          <p:cNvSpPr txBox="1">
            <a:spLocks noChangeArrowheads="1"/>
          </p:cNvSpPr>
          <p:nvPr/>
        </p:nvSpPr>
        <p:spPr bwMode="auto">
          <a:xfrm>
            <a:off x="5796136" y="2704192"/>
            <a:ext cx="2632324" cy="369332"/>
          </a:xfrm>
          <a:prstGeom prst="rect">
            <a:avLst/>
          </a:prstGeom>
          <a:noFill/>
          <a:ln w="9525">
            <a:noFill/>
            <a:miter lim="800000"/>
            <a:headEnd/>
            <a:tailEnd/>
          </a:ln>
        </p:spPr>
        <p:txBody>
          <a:bodyPr wrap="square">
            <a:spAutoFit/>
          </a:bodyPr>
          <a:lstStyle/>
          <a:p>
            <a:r>
              <a:rPr lang="sv-SE" dirty="0" smtClean="0">
                <a:latin typeface="Minya Nouvelle" charset="0"/>
              </a:rPr>
              <a:t>Safari ~5%</a:t>
            </a:r>
            <a:endParaRPr lang="sv-SE" dirty="0">
              <a:latin typeface="Minya Nouvelle" charset="0"/>
            </a:endParaRPr>
          </a:p>
        </p:txBody>
      </p:sp>
      <p:pic>
        <p:nvPicPr>
          <p:cNvPr id="26" name="Picture 4" descr="http://www.neowin.net/images/uploaded/Opera_256x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8487" y="4079067"/>
            <a:ext cx="771135" cy="7711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1"/>
          <p:cNvSpPr txBox="1">
            <a:spLocks noChangeArrowheads="1"/>
          </p:cNvSpPr>
          <p:nvPr/>
        </p:nvSpPr>
        <p:spPr bwMode="auto">
          <a:xfrm>
            <a:off x="5759622" y="4284711"/>
            <a:ext cx="2632324" cy="369332"/>
          </a:xfrm>
          <a:prstGeom prst="rect">
            <a:avLst/>
          </a:prstGeom>
          <a:noFill/>
          <a:ln w="9525">
            <a:noFill/>
            <a:miter lim="800000"/>
            <a:headEnd/>
            <a:tailEnd/>
          </a:ln>
        </p:spPr>
        <p:txBody>
          <a:bodyPr wrap="square">
            <a:spAutoFit/>
          </a:bodyPr>
          <a:lstStyle/>
          <a:p>
            <a:r>
              <a:rPr lang="sv-SE" dirty="0" smtClean="0">
                <a:latin typeface="Minya Nouvelle" charset="0"/>
              </a:rPr>
              <a:t>Opera</a:t>
            </a:r>
            <a:endParaRPr lang="sv-SE" dirty="0">
              <a:latin typeface="Minya Nouvelle" charset="0"/>
            </a:endParaRPr>
          </a:p>
        </p:txBody>
      </p:sp>
      <p:sp>
        <p:nvSpPr>
          <p:cNvPr id="29" name="TextBox 28"/>
          <p:cNvSpPr txBox="1"/>
          <p:nvPr/>
        </p:nvSpPr>
        <p:spPr>
          <a:xfrm>
            <a:off x="4499992" y="3567831"/>
            <a:ext cx="1410964" cy="369332"/>
          </a:xfrm>
          <a:prstGeom prst="rect">
            <a:avLst/>
          </a:prstGeom>
          <a:noFill/>
        </p:spPr>
        <p:txBody>
          <a:bodyPr wrap="none" rtlCol="0">
            <a:spAutoFit/>
          </a:bodyPr>
          <a:lstStyle/>
          <a:p>
            <a:r>
              <a:rPr lang="sv-SE" b="1" dirty="0" smtClean="0">
                <a:latin typeface="Minya Nouvelle" pitchFamily="2" charset="0"/>
              </a:rPr>
              <a:t>Presto, &lt;2%</a:t>
            </a:r>
          </a:p>
        </p:txBody>
      </p:sp>
      <p:sp>
        <p:nvSpPr>
          <p:cNvPr id="32" name="Rectangle 31"/>
          <p:cNvSpPr/>
          <p:nvPr/>
        </p:nvSpPr>
        <p:spPr>
          <a:xfrm>
            <a:off x="6160261" y="5273723"/>
            <a:ext cx="2948243" cy="369332"/>
          </a:xfrm>
          <a:prstGeom prst="rect">
            <a:avLst/>
          </a:prstGeom>
        </p:spPr>
        <p:txBody>
          <a:bodyPr wrap="none">
            <a:spAutoFit/>
          </a:bodyPr>
          <a:lstStyle/>
          <a:p>
            <a:r>
              <a:rPr lang="sv-SE" dirty="0">
                <a:latin typeface="Minya Nouvelle" charset="0"/>
              </a:rPr>
              <a:t>http://gs.statcounter.com</a:t>
            </a:r>
          </a:p>
        </p:txBody>
      </p:sp>
    </p:spTree>
    <p:extLst>
      <p:ext uri="{BB962C8B-B14F-4D97-AF65-F5344CB8AC3E}">
        <p14:creationId xmlns:p14="http://schemas.microsoft.com/office/powerpoint/2010/main" val="36155808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Vilka ska supporteras?</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384419603"/>
              </p:ext>
            </p:extLst>
          </p:nvPr>
        </p:nvGraphicFramePr>
        <p:xfrm>
          <a:off x="611560" y="1417340"/>
          <a:ext cx="7696073" cy="2219960"/>
        </p:xfrm>
        <a:graphic>
          <a:graphicData uri="http://schemas.openxmlformats.org/drawingml/2006/table">
            <a:tbl>
              <a:tblPr firstRow="1" bandRow="1">
                <a:tableStyleId>{93296810-A885-4BE3-A3E7-6D5BEEA58F35}</a:tableStyleId>
              </a:tblPr>
              <a:tblGrid>
                <a:gridCol w="1843913"/>
                <a:gridCol w="1612471"/>
                <a:gridCol w="1313609"/>
                <a:gridCol w="1463040"/>
                <a:gridCol w="1463040"/>
              </a:tblGrid>
              <a:tr h="370840">
                <a:tc>
                  <a:txBody>
                    <a:bodyPr/>
                    <a:lstStyle/>
                    <a:p>
                      <a:r>
                        <a:rPr lang="sv-SE" dirty="0" smtClean="0"/>
                        <a:t>Internet Explorer</a:t>
                      </a:r>
                      <a:endParaRPr lang="sv-SE" dirty="0"/>
                    </a:p>
                  </a:txBody>
                  <a:tcPr/>
                </a:tc>
                <a:tc>
                  <a:txBody>
                    <a:bodyPr/>
                    <a:lstStyle/>
                    <a:p>
                      <a:r>
                        <a:rPr lang="sv-SE" dirty="0" err="1" smtClean="0"/>
                        <a:t>FireFox</a:t>
                      </a:r>
                      <a:endParaRPr lang="sv-SE" dirty="0"/>
                    </a:p>
                  </a:txBody>
                  <a:tcPr/>
                </a:tc>
                <a:tc>
                  <a:txBody>
                    <a:bodyPr/>
                    <a:lstStyle/>
                    <a:p>
                      <a:r>
                        <a:rPr lang="sv-SE" dirty="0" err="1" smtClean="0"/>
                        <a:t>Chrome</a:t>
                      </a:r>
                      <a:endParaRPr lang="sv-SE" dirty="0"/>
                    </a:p>
                  </a:txBody>
                  <a:tcPr/>
                </a:tc>
                <a:tc>
                  <a:txBody>
                    <a:bodyPr/>
                    <a:lstStyle/>
                    <a:p>
                      <a:r>
                        <a:rPr lang="sv-SE" dirty="0" smtClean="0"/>
                        <a:t>Safari</a:t>
                      </a:r>
                      <a:endParaRPr lang="sv-SE" dirty="0"/>
                    </a:p>
                  </a:txBody>
                  <a:tcPr/>
                </a:tc>
                <a:tc>
                  <a:txBody>
                    <a:bodyPr/>
                    <a:lstStyle/>
                    <a:p>
                      <a:r>
                        <a:rPr lang="sv-SE" dirty="0" smtClean="0"/>
                        <a:t>Opera</a:t>
                      </a:r>
                      <a:endParaRPr lang="sv-SE" dirty="0"/>
                    </a:p>
                  </a:txBody>
                  <a:tcPr/>
                </a:tc>
              </a:tr>
              <a:tr h="370840">
                <a:tc>
                  <a:txBody>
                    <a:bodyPr/>
                    <a:lstStyle/>
                    <a:p>
                      <a:r>
                        <a:rPr lang="sv-SE" dirty="0" smtClean="0"/>
                        <a:t>IE9</a:t>
                      </a:r>
                      <a:endParaRPr lang="sv-SE" dirty="0"/>
                    </a:p>
                  </a:txBody>
                  <a:tcPr>
                    <a:solidFill>
                      <a:srgbClr val="8AB091"/>
                    </a:solidFill>
                  </a:tcPr>
                </a:tc>
                <a:tc>
                  <a:txBody>
                    <a:bodyPr/>
                    <a:lstStyle/>
                    <a:p>
                      <a:r>
                        <a:rPr lang="sv-SE" dirty="0" smtClean="0"/>
                        <a:t>15</a:t>
                      </a:r>
                      <a:endParaRPr lang="sv-SE" dirty="0"/>
                    </a:p>
                  </a:txBody>
                  <a:tcPr>
                    <a:solidFill>
                      <a:srgbClr val="8AB091"/>
                    </a:solidFill>
                  </a:tcPr>
                </a:tc>
                <a:tc>
                  <a:txBody>
                    <a:bodyPr/>
                    <a:lstStyle/>
                    <a:p>
                      <a:r>
                        <a:rPr lang="sv-SE" dirty="0" smtClean="0"/>
                        <a:t>21</a:t>
                      </a:r>
                      <a:endParaRPr lang="sv-SE" dirty="0"/>
                    </a:p>
                  </a:txBody>
                  <a:tcPr>
                    <a:solidFill>
                      <a:srgbClr val="8AB091"/>
                    </a:solidFill>
                  </a:tcPr>
                </a:tc>
                <a:tc>
                  <a:txBody>
                    <a:bodyPr/>
                    <a:lstStyle/>
                    <a:p>
                      <a:r>
                        <a:rPr lang="sv-SE" dirty="0" smtClean="0"/>
                        <a:t>5</a:t>
                      </a:r>
                      <a:endParaRPr lang="sv-SE" dirty="0"/>
                    </a:p>
                  </a:txBody>
                  <a:tcPr>
                    <a:solidFill>
                      <a:srgbClr val="8AB091"/>
                    </a:solidFill>
                  </a:tcPr>
                </a:tc>
                <a:tc>
                  <a:txBody>
                    <a:bodyPr/>
                    <a:lstStyle/>
                    <a:p>
                      <a:r>
                        <a:rPr lang="sv-SE" dirty="0" smtClean="0"/>
                        <a:t>12...11</a:t>
                      </a:r>
                      <a:endParaRPr lang="sv-SE" dirty="0"/>
                    </a:p>
                  </a:txBody>
                  <a:tcPr>
                    <a:solidFill>
                      <a:srgbClr val="8AB091"/>
                    </a:solidFill>
                  </a:tcPr>
                </a:tc>
              </a:tr>
              <a:tr h="338440">
                <a:tc>
                  <a:txBody>
                    <a:bodyPr/>
                    <a:lstStyle/>
                    <a:p>
                      <a:r>
                        <a:rPr lang="sv-SE" dirty="0" smtClean="0"/>
                        <a:t>IE8</a:t>
                      </a:r>
                      <a:endParaRPr lang="sv-SE" dirty="0"/>
                    </a:p>
                  </a:txBody>
                  <a:tcPr>
                    <a:solidFill>
                      <a:srgbClr val="8AB091"/>
                    </a:solidFill>
                  </a:tcPr>
                </a:tc>
                <a:tc>
                  <a:txBody>
                    <a:bodyPr/>
                    <a:lstStyle/>
                    <a:p>
                      <a:r>
                        <a:rPr lang="sv-SE" dirty="0" smtClean="0"/>
                        <a:t>3.6</a:t>
                      </a:r>
                      <a:endParaRPr lang="sv-SE" dirty="0"/>
                    </a:p>
                  </a:txBody>
                  <a:tcPr>
                    <a:solidFill>
                      <a:srgbClr val="8AB091"/>
                    </a:solidFill>
                  </a:tcPr>
                </a:tc>
                <a:tc>
                  <a:txBody>
                    <a:bodyPr/>
                    <a:lstStyle/>
                    <a:p>
                      <a:r>
                        <a:rPr lang="sv-SE" dirty="0" smtClean="0"/>
                        <a:t>11</a:t>
                      </a:r>
                      <a:endParaRPr lang="sv-SE" dirty="0"/>
                    </a:p>
                  </a:txBody>
                  <a:tcPr>
                    <a:solidFill>
                      <a:srgbClr val="8AB091"/>
                    </a:solidFill>
                  </a:tcPr>
                </a:tc>
                <a:tc>
                  <a:txBody>
                    <a:bodyPr/>
                    <a:lstStyle/>
                    <a:p>
                      <a:r>
                        <a:rPr lang="sv-SE" dirty="0" smtClean="0"/>
                        <a:t>4</a:t>
                      </a:r>
                      <a:endParaRPr lang="sv-SE" dirty="0"/>
                    </a:p>
                  </a:txBody>
                  <a:tcPr>
                    <a:solidFill>
                      <a:schemeClr val="accent4">
                        <a:lumMod val="60000"/>
                        <a:lumOff val="40000"/>
                      </a:schemeClr>
                    </a:solidFill>
                  </a:tcPr>
                </a:tc>
                <a:tc>
                  <a:txBody>
                    <a:bodyPr/>
                    <a:lstStyle/>
                    <a:p>
                      <a:r>
                        <a:rPr lang="sv-SE" dirty="0" smtClean="0"/>
                        <a:t>10</a:t>
                      </a:r>
                      <a:endParaRPr lang="sv-SE" dirty="0"/>
                    </a:p>
                  </a:txBody>
                  <a:tcPr>
                    <a:solidFill>
                      <a:schemeClr val="accent3">
                        <a:lumMod val="60000"/>
                        <a:lumOff val="40000"/>
                      </a:schemeClr>
                    </a:solidFill>
                  </a:tcPr>
                </a:tc>
              </a:tr>
              <a:tr h="370840">
                <a:tc>
                  <a:txBody>
                    <a:bodyPr/>
                    <a:lstStyle/>
                    <a:p>
                      <a:r>
                        <a:rPr lang="sv-SE" dirty="0" smtClean="0"/>
                        <a:t>IE7</a:t>
                      </a:r>
                      <a:endParaRPr lang="sv-SE" dirty="0"/>
                    </a:p>
                  </a:txBody>
                  <a:tcPr>
                    <a:solidFill>
                      <a:srgbClr val="8AB091"/>
                    </a:solidFill>
                  </a:tcPr>
                </a:tc>
                <a:tc>
                  <a:txBody>
                    <a:bodyPr/>
                    <a:lstStyle/>
                    <a:p>
                      <a:r>
                        <a:rPr lang="sv-SE" dirty="0" smtClean="0"/>
                        <a:t>3.5</a:t>
                      </a:r>
                      <a:endParaRPr lang="sv-SE" dirty="0"/>
                    </a:p>
                  </a:txBody>
                  <a:tcPr>
                    <a:solidFill>
                      <a:schemeClr val="accent4">
                        <a:lumMod val="60000"/>
                        <a:lumOff val="40000"/>
                      </a:schemeClr>
                    </a:solidFill>
                  </a:tcPr>
                </a:tc>
                <a:tc>
                  <a:txBody>
                    <a:bodyPr/>
                    <a:lstStyle/>
                    <a:p>
                      <a:r>
                        <a:rPr lang="sv-SE" dirty="0" smtClean="0"/>
                        <a:t>10</a:t>
                      </a:r>
                      <a:endParaRPr lang="sv-SE" dirty="0"/>
                    </a:p>
                  </a:txBody>
                  <a:tcPr>
                    <a:solidFill>
                      <a:schemeClr val="accent4">
                        <a:lumMod val="60000"/>
                        <a:lumOff val="40000"/>
                      </a:schemeClr>
                    </a:solidFill>
                  </a:tcPr>
                </a:tc>
                <a:tc>
                  <a:txBody>
                    <a:bodyPr/>
                    <a:lstStyle/>
                    <a:p>
                      <a:r>
                        <a:rPr lang="sv-SE" dirty="0" smtClean="0"/>
                        <a:t>3</a:t>
                      </a:r>
                      <a:endParaRPr lang="sv-SE" dirty="0"/>
                    </a:p>
                  </a:txBody>
                  <a:tcPr>
                    <a:solidFill>
                      <a:schemeClr val="accent3">
                        <a:lumMod val="60000"/>
                        <a:lumOff val="40000"/>
                      </a:schemeClr>
                    </a:solidFill>
                  </a:tcPr>
                </a:tc>
                <a:tc>
                  <a:txBody>
                    <a:bodyPr/>
                    <a:lstStyle/>
                    <a:p>
                      <a:r>
                        <a:rPr lang="sv-SE" dirty="0" smtClean="0"/>
                        <a:t>9</a:t>
                      </a:r>
                      <a:endParaRPr lang="sv-SE" dirty="0"/>
                    </a:p>
                  </a:txBody>
                  <a:tcPr>
                    <a:solidFill>
                      <a:schemeClr val="accent3">
                        <a:lumMod val="60000"/>
                        <a:lumOff val="40000"/>
                      </a:schemeClr>
                    </a:solidFill>
                  </a:tcPr>
                </a:tc>
              </a:tr>
              <a:tr h="370840">
                <a:tc>
                  <a:txBody>
                    <a:bodyPr/>
                    <a:lstStyle/>
                    <a:p>
                      <a:r>
                        <a:rPr lang="sv-SE" dirty="0" smtClean="0"/>
                        <a:t>IE6</a:t>
                      </a:r>
                      <a:endParaRPr lang="sv-SE" dirty="0"/>
                    </a:p>
                  </a:txBody>
                  <a:tcPr>
                    <a:solidFill>
                      <a:schemeClr val="accent4">
                        <a:lumMod val="60000"/>
                        <a:lumOff val="40000"/>
                      </a:schemeClr>
                    </a:solidFill>
                  </a:tcPr>
                </a:tc>
                <a:tc>
                  <a:txBody>
                    <a:bodyPr/>
                    <a:lstStyle/>
                    <a:p>
                      <a:r>
                        <a:rPr lang="sv-SE" dirty="0" smtClean="0"/>
                        <a:t>3.0</a:t>
                      </a:r>
                      <a:endParaRPr lang="sv-SE" dirty="0"/>
                    </a:p>
                  </a:txBody>
                  <a:tcPr>
                    <a:solidFill>
                      <a:schemeClr val="accent4">
                        <a:lumMod val="60000"/>
                        <a:lumOff val="40000"/>
                      </a:schemeClr>
                    </a:solidFill>
                  </a:tcPr>
                </a:tc>
                <a:tc>
                  <a:txBody>
                    <a:bodyPr/>
                    <a:lstStyle/>
                    <a:p>
                      <a:r>
                        <a:rPr lang="sv-SE" smtClean="0"/>
                        <a:t>9</a:t>
                      </a:r>
                      <a:endParaRPr lang="sv-SE" dirty="0"/>
                    </a:p>
                  </a:txBody>
                  <a:tcPr>
                    <a:solidFill>
                      <a:schemeClr val="accent3">
                        <a:lumMod val="60000"/>
                        <a:lumOff val="40000"/>
                      </a:schemeClr>
                    </a:solidFill>
                  </a:tcPr>
                </a:tc>
                <a:tc>
                  <a:txBody>
                    <a:bodyPr/>
                    <a:lstStyle/>
                    <a:p>
                      <a:r>
                        <a:rPr lang="sv-SE" dirty="0" smtClean="0"/>
                        <a:t>2</a:t>
                      </a:r>
                      <a:endParaRPr lang="sv-SE" dirty="0"/>
                    </a:p>
                  </a:txBody>
                  <a:tcPr>
                    <a:solidFill>
                      <a:schemeClr val="accent3">
                        <a:lumMod val="60000"/>
                        <a:lumOff val="40000"/>
                      </a:schemeClr>
                    </a:solidFill>
                  </a:tcPr>
                </a:tc>
                <a:tc>
                  <a:txBody>
                    <a:bodyPr/>
                    <a:lstStyle/>
                    <a:p>
                      <a:r>
                        <a:rPr lang="sv-SE" dirty="0" smtClean="0"/>
                        <a:t>8</a:t>
                      </a:r>
                      <a:endParaRPr lang="sv-SE" dirty="0"/>
                    </a:p>
                  </a:txBody>
                  <a:tcPr>
                    <a:solidFill>
                      <a:schemeClr val="accent3">
                        <a:lumMod val="60000"/>
                        <a:lumOff val="40000"/>
                      </a:schemeClr>
                    </a:solidFill>
                  </a:tcPr>
                </a:tc>
              </a:tr>
              <a:tr h="370840">
                <a:tc>
                  <a:txBody>
                    <a:bodyPr/>
                    <a:lstStyle/>
                    <a:p>
                      <a:r>
                        <a:rPr lang="sv-SE" dirty="0" smtClean="0"/>
                        <a:t>&lt; IE5</a:t>
                      </a:r>
                      <a:endParaRPr lang="sv-SE" dirty="0"/>
                    </a:p>
                  </a:txBody>
                  <a:tcPr>
                    <a:solidFill>
                      <a:schemeClr val="accent3">
                        <a:lumMod val="60000"/>
                        <a:lumOff val="40000"/>
                      </a:schemeClr>
                    </a:solidFill>
                  </a:tcPr>
                </a:tc>
                <a:tc>
                  <a:txBody>
                    <a:bodyPr/>
                    <a:lstStyle/>
                    <a:p>
                      <a:r>
                        <a:rPr lang="sv-SE" dirty="0" smtClean="0"/>
                        <a:t>&lt; 2.0</a:t>
                      </a:r>
                      <a:endParaRPr lang="sv-SE" dirty="0"/>
                    </a:p>
                  </a:txBody>
                  <a:tcPr>
                    <a:solidFill>
                      <a:schemeClr val="accent3">
                        <a:lumMod val="60000"/>
                        <a:lumOff val="40000"/>
                      </a:schemeClr>
                    </a:solidFill>
                  </a:tcPr>
                </a:tc>
                <a:tc>
                  <a:txBody>
                    <a:bodyPr/>
                    <a:lstStyle/>
                    <a:p>
                      <a:r>
                        <a:rPr lang="sv-SE" dirty="0" smtClean="0"/>
                        <a:t>8</a:t>
                      </a:r>
                      <a:endParaRPr lang="sv-SE" dirty="0"/>
                    </a:p>
                  </a:txBody>
                  <a:tcPr>
                    <a:solidFill>
                      <a:schemeClr val="accent3">
                        <a:lumMod val="60000"/>
                        <a:lumOff val="40000"/>
                      </a:schemeClr>
                    </a:solidFill>
                  </a:tcPr>
                </a:tc>
                <a:tc>
                  <a:txBody>
                    <a:bodyPr/>
                    <a:lstStyle/>
                    <a:p>
                      <a:r>
                        <a:rPr lang="sv-SE" dirty="0" smtClean="0"/>
                        <a:t>1</a:t>
                      </a:r>
                      <a:endParaRPr lang="sv-SE" dirty="0"/>
                    </a:p>
                  </a:txBody>
                  <a:tcPr>
                    <a:solidFill>
                      <a:schemeClr val="accent3">
                        <a:lumMod val="60000"/>
                        <a:lumOff val="40000"/>
                      </a:schemeClr>
                    </a:solidFill>
                  </a:tcPr>
                </a:tc>
                <a:tc>
                  <a:txBody>
                    <a:bodyPr/>
                    <a:lstStyle/>
                    <a:p>
                      <a:r>
                        <a:rPr lang="sv-SE" dirty="0" smtClean="0"/>
                        <a:t>7</a:t>
                      </a:r>
                      <a:endParaRPr lang="sv-SE" dirty="0"/>
                    </a:p>
                  </a:txBody>
                  <a:tcPr>
                    <a:solidFill>
                      <a:schemeClr val="accent3">
                        <a:lumMod val="60000"/>
                        <a:lumOff val="40000"/>
                      </a:schemeClr>
                    </a:solidFill>
                  </a:tcPr>
                </a:tc>
              </a:tr>
            </a:tbl>
          </a:graphicData>
        </a:graphic>
      </p:graphicFrame>
    </p:spTree>
    <p:extLst>
      <p:ext uri="{BB962C8B-B14F-4D97-AF65-F5344CB8AC3E}">
        <p14:creationId xmlns:p14="http://schemas.microsoft.com/office/powerpoint/2010/main" val="162696025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Testa, testa, testa!</a:t>
            </a:r>
            <a:endParaRPr lang="sv-SE"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3025"/>
            <a:ext cx="20193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353444"/>
            <a:ext cx="20193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65" y="3505572"/>
            <a:ext cx="20193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7" name="Picture 9" descr="http://www.virtualbox.org/graphics/vbox_logo2_gradi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2100262"/>
            <a:ext cx="1333500" cy="1714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7" name="TextBox 26"/>
          <p:cNvSpPr txBox="1"/>
          <p:nvPr/>
        </p:nvSpPr>
        <p:spPr>
          <a:xfrm rot="21253772">
            <a:off x="5724128" y="3886900"/>
            <a:ext cx="1399742" cy="369332"/>
          </a:xfrm>
          <a:prstGeom prst="rect">
            <a:avLst/>
          </a:prstGeom>
          <a:noFill/>
        </p:spPr>
        <p:txBody>
          <a:bodyPr wrap="none" rtlCol="0">
            <a:spAutoFit/>
          </a:bodyPr>
          <a:lstStyle/>
          <a:p>
            <a:r>
              <a:rPr lang="sv-SE" dirty="0" err="1" smtClean="0">
                <a:latin typeface="Minya Nouvelle" pitchFamily="2" charset="0"/>
              </a:rPr>
              <a:t>Virtual</a:t>
            </a:r>
            <a:r>
              <a:rPr lang="sv-SE" dirty="0">
                <a:latin typeface="Minya Nouvelle" pitchFamily="2" charset="0"/>
              </a:rPr>
              <a:t> </a:t>
            </a:r>
            <a:r>
              <a:rPr lang="sv-SE" dirty="0" smtClean="0">
                <a:latin typeface="Minya Nouvelle" pitchFamily="2" charset="0"/>
              </a:rPr>
              <a:t>Box</a:t>
            </a:r>
          </a:p>
        </p:txBody>
      </p:sp>
      <p:sp>
        <p:nvSpPr>
          <p:cNvPr id="29" name="Rectangle 28"/>
          <p:cNvSpPr/>
          <p:nvPr/>
        </p:nvSpPr>
        <p:spPr>
          <a:xfrm>
            <a:off x="467544" y="5089748"/>
            <a:ext cx="3122971" cy="369332"/>
          </a:xfrm>
          <a:prstGeom prst="rect">
            <a:avLst/>
          </a:prstGeom>
        </p:spPr>
        <p:txBody>
          <a:bodyPr wrap="none">
            <a:spAutoFit/>
          </a:bodyPr>
          <a:lstStyle/>
          <a:p>
            <a:r>
              <a:rPr lang="sv-SE" dirty="0">
                <a:latin typeface="Minya Nouvelle" charset="0"/>
              </a:rPr>
              <a:t>http://spoon.net/browsers/</a:t>
            </a:r>
          </a:p>
        </p:txBody>
      </p:sp>
      <p:sp>
        <p:nvSpPr>
          <p:cNvPr id="30" name="Rectangle 29"/>
          <p:cNvSpPr/>
          <p:nvPr/>
        </p:nvSpPr>
        <p:spPr>
          <a:xfrm>
            <a:off x="4405100" y="5020047"/>
            <a:ext cx="4572000" cy="369332"/>
          </a:xfrm>
          <a:prstGeom prst="rect">
            <a:avLst/>
          </a:prstGeom>
        </p:spPr>
        <p:txBody>
          <a:bodyPr>
            <a:spAutoFit/>
          </a:bodyPr>
          <a:lstStyle/>
          <a:p>
            <a:pPr algn="r"/>
            <a:r>
              <a:rPr lang="sv-SE" dirty="0"/>
              <a:t>http://goo.gl/Tep4H</a:t>
            </a:r>
          </a:p>
        </p:txBody>
      </p:sp>
      <p:sp>
        <p:nvSpPr>
          <p:cNvPr id="31" name="TextBox 30"/>
          <p:cNvSpPr txBox="1"/>
          <p:nvPr/>
        </p:nvSpPr>
        <p:spPr>
          <a:xfrm>
            <a:off x="4499168" y="4838590"/>
            <a:ext cx="2414444" cy="646331"/>
          </a:xfrm>
          <a:prstGeom prst="rect">
            <a:avLst/>
          </a:prstGeom>
          <a:noFill/>
        </p:spPr>
        <p:txBody>
          <a:bodyPr wrap="none" rtlCol="0">
            <a:spAutoFit/>
          </a:bodyPr>
          <a:lstStyle/>
          <a:p>
            <a:r>
              <a:rPr lang="sv-SE" dirty="0" err="1" smtClean="0">
                <a:latin typeface="Minya Nouvelle" pitchFamily="2" charset="0"/>
              </a:rPr>
              <a:t>Smashing</a:t>
            </a:r>
            <a:r>
              <a:rPr lang="sv-SE" dirty="0" smtClean="0">
                <a:latin typeface="Minya Nouvelle" pitchFamily="2" charset="0"/>
              </a:rPr>
              <a:t> Magazine: </a:t>
            </a:r>
            <a:br>
              <a:rPr lang="sv-SE" dirty="0" smtClean="0">
                <a:latin typeface="Minya Nouvelle" pitchFamily="2" charset="0"/>
              </a:rPr>
            </a:br>
            <a:r>
              <a:rPr lang="sv-SE" dirty="0" smtClean="0">
                <a:latin typeface="Minya Nouvelle" pitchFamily="2" charset="0"/>
              </a:rPr>
              <a:t>Crossbrowser </a:t>
            </a:r>
            <a:r>
              <a:rPr lang="sv-SE" dirty="0" err="1" smtClean="0">
                <a:latin typeface="Minya Nouvelle" pitchFamily="2" charset="0"/>
              </a:rPr>
              <a:t>review</a:t>
            </a:r>
            <a:r>
              <a:rPr lang="sv-SE" dirty="0" smtClean="0">
                <a:latin typeface="Minya Nouvelle" pitchFamily="2" charset="0"/>
              </a:rPr>
              <a:t>:</a:t>
            </a:r>
          </a:p>
        </p:txBody>
      </p:sp>
    </p:spTree>
    <p:extLst>
      <p:ext uri="{BB962C8B-B14F-4D97-AF65-F5344CB8AC3E}">
        <p14:creationId xmlns:p14="http://schemas.microsoft.com/office/powerpoint/2010/main" val="188326743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Standarder på webben</a:t>
            </a:r>
            <a:endParaRPr lang="sv-SE" dirty="0"/>
          </a:p>
        </p:txBody>
      </p:sp>
      <p:sp>
        <p:nvSpPr>
          <p:cNvPr id="3" name="Subtitle 2"/>
          <p:cNvSpPr>
            <a:spLocks noGrp="1"/>
          </p:cNvSpPr>
          <p:nvPr>
            <p:ph type="subTitle" idx="1"/>
          </p:nvPr>
        </p:nvSpPr>
        <p:spPr>
          <a:xfrm>
            <a:off x="714348" y="1309676"/>
            <a:ext cx="6400800" cy="2627943"/>
          </a:xfrm>
        </p:spPr>
        <p:txBody>
          <a:bodyPr/>
          <a:lstStyle/>
          <a:p>
            <a:pPr marL="342900" indent="-342900">
              <a:buFont typeface="Arial" charset="0"/>
              <a:buChar char="•"/>
            </a:pPr>
            <a:r>
              <a:rPr lang="sv-SE" dirty="0" smtClean="0"/>
              <a:t>Förenklar för användare och utvecklare</a:t>
            </a:r>
          </a:p>
          <a:p>
            <a:pPr marL="342900" indent="-342900">
              <a:buFont typeface="Arial" charset="0"/>
              <a:buChar char="•"/>
            </a:pPr>
            <a:endParaRPr lang="sv-SE" dirty="0" smtClean="0"/>
          </a:p>
          <a:p>
            <a:pPr marL="342900" indent="-342900">
              <a:buFont typeface="Arial" charset="0"/>
              <a:buChar char="•"/>
            </a:pPr>
            <a:r>
              <a:rPr lang="sv-SE" dirty="0" smtClean="0"/>
              <a:t>Ser till att vi inte stänger ute användare med funktionshinder</a:t>
            </a:r>
          </a:p>
          <a:p>
            <a:pPr marL="342900" indent="-342900">
              <a:buFont typeface="Arial" charset="0"/>
              <a:buChar char="•"/>
            </a:pPr>
            <a:endParaRPr lang="sv-SE" dirty="0" smtClean="0"/>
          </a:p>
          <a:p>
            <a:pPr marL="342900" indent="-342900">
              <a:buFont typeface="Arial" charset="0"/>
              <a:buChar char="•"/>
            </a:pPr>
            <a:r>
              <a:rPr lang="sv-SE" dirty="0" smtClean="0"/>
              <a:t>Alla webbläsare som följer standarden kan användas</a:t>
            </a:r>
            <a:endParaRPr lang="sv-SE" dirty="0"/>
          </a:p>
        </p:txBody>
      </p:sp>
      <p:pic>
        <p:nvPicPr>
          <p:cNvPr id="38916" name="Picture 4" descr="S:\dfm\info\icons\v-collections\v_collections_png\basic_foundation\256x256\shadow\text_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00000">
            <a:off x="6431591" y="313150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0923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World Wide Web </a:t>
            </a:r>
            <a:r>
              <a:rPr lang="sv-SE" dirty="0" err="1" smtClean="0"/>
              <a:t>Consortium</a:t>
            </a:r>
            <a:endParaRPr lang="sv-SE" dirty="0"/>
          </a:p>
        </p:txBody>
      </p:sp>
      <p:sp>
        <p:nvSpPr>
          <p:cNvPr id="3" name="Subtitle 2"/>
          <p:cNvSpPr>
            <a:spLocks noGrp="1"/>
          </p:cNvSpPr>
          <p:nvPr>
            <p:ph type="subTitle" idx="1"/>
          </p:nvPr>
        </p:nvSpPr>
        <p:spPr>
          <a:xfrm>
            <a:off x="714348" y="1309676"/>
            <a:ext cx="8106124" cy="4068103"/>
          </a:xfrm>
        </p:spPr>
        <p:txBody>
          <a:bodyPr/>
          <a:lstStyle/>
          <a:p>
            <a:pPr marL="269875" indent="-269875"/>
            <a:r>
              <a:rPr lang="sv-SE" b="1" dirty="0" smtClean="0"/>
              <a:t>W3C</a:t>
            </a:r>
          </a:p>
          <a:p>
            <a:pPr marL="342900" indent="-342900">
              <a:buFont typeface="Arial" charset="0"/>
              <a:buChar char="•"/>
            </a:pPr>
            <a:r>
              <a:rPr lang="sv-SE" dirty="0" smtClean="0"/>
              <a:t>Ansvarar för många </a:t>
            </a:r>
            <a:br>
              <a:rPr lang="sv-SE" dirty="0" smtClean="0"/>
            </a:br>
            <a:r>
              <a:rPr lang="sv-SE" dirty="0" smtClean="0"/>
              <a:t>standarder/rekommendationer. </a:t>
            </a:r>
            <a:br>
              <a:rPr lang="sv-SE" dirty="0" smtClean="0"/>
            </a:br>
            <a:r>
              <a:rPr lang="sv-SE" dirty="0" smtClean="0"/>
              <a:t>(html5, </a:t>
            </a:r>
            <a:r>
              <a:rPr lang="sv-SE" dirty="0" err="1" smtClean="0"/>
              <a:t>css</a:t>
            </a:r>
            <a:r>
              <a:rPr lang="sv-SE" dirty="0" smtClean="0"/>
              <a:t>, </a:t>
            </a:r>
            <a:r>
              <a:rPr lang="sv-SE" dirty="0" err="1" smtClean="0"/>
              <a:t>xml</a:t>
            </a:r>
            <a:r>
              <a:rPr lang="sv-SE" dirty="0" smtClean="0"/>
              <a:t>, </a:t>
            </a:r>
            <a:r>
              <a:rPr lang="sv-SE" dirty="0" err="1" smtClean="0"/>
              <a:t>png</a:t>
            </a:r>
            <a:r>
              <a:rPr lang="sv-SE" dirty="0" smtClean="0"/>
              <a:t>, </a:t>
            </a:r>
            <a:r>
              <a:rPr lang="sv-SE" dirty="0" err="1" smtClean="0"/>
              <a:t>svg</a:t>
            </a:r>
            <a:r>
              <a:rPr lang="sv-SE" dirty="0" smtClean="0"/>
              <a:t>, </a:t>
            </a:r>
            <a:r>
              <a:rPr lang="sv-SE" dirty="0" err="1" smtClean="0"/>
              <a:t>wcag</a:t>
            </a:r>
            <a:r>
              <a:rPr lang="sv-SE" dirty="0" smtClean="0"/>
              <a:t>)</a:t>
            </a:r>
          </a:p>
          <a:p>
            <a:pPr marL="342900" indent="-342900">
              <a:buFont typeface="Arial" charset="0"/>
              <a:buChar char="•"/>
            </a:pPr>
            <a:r>
              <a:rPr lang="sv-SE" dirty="0" smtClean="0"/>
              <a:t>Bildades 1994</a:t>
            </a:r>
          </a:p>
          <a:p>
            <a:pPr marL="342900" indent="-342900">
              <a:buFont typeface="Arial" charset="0"/>
              <a:buChar char="•"/>
            </a:pPr>
            <a:r>
              <a:rPr lang="sv-SE" dirty="0" smtClean="0"/>
              <a:t>http://w3.org</a:t>
            </a:r>
          </a:p>
          <a:p>
            <a:pPr marL="342900" indent="-342900">
              <a:buFont typeface="Arial" charset="0"/>
              <a:buChar char="•"/>
            </a:pPr>
            <a:r>
              <a:rPr lang="sv-SE" dirty="0" smtClean="0"/>
              <a:t>Bland medlemmarna (&gt;300):</a:t>
            </a:r>
            <a:br>
              <a:rPr lang="sv-SE" dirty="0" smtClean="0"/>
            </a:br>
            <a:r>
              <a:rPr lang="sv-SE" dirty="0" smtClean="0"/>
              <a:t>Apple, AT&amp;T, Cisco, CC, </a:t>
            </a:r>
            <a:r>
              <a:rPr lang="sv-SE" dirty="0" err="1" smtClean="0"/>
              <a:t>Facebook</a:t>
            </a:r>
            <a:r>
              <a:rPr lang="sv-SE" dirty="0" smtClean="0"/>
              <a:t>, Google. Microsoft, Mozilla, Nokia, SE, Yahoo!....</a:t>
            </a:r>
            <a:endParaRPr lang="sv-SE" b="1" dirty="0"/>
          </a:p>
        </p:txBody>
      </p:sp>
      <p:pic>
        <p:nvPicPr>
          <p:cNvPr id="4" name="Picture 3"/>
          <p:cNvPicPr>
            <a:picLocks noChangeAspect="1" noChangeArrowheads="1"/>
          </p:cNvPicPr>
          <p:nvPr/>
        </p:nvPicPr>
        <p:blipFill>
          <a:blip r:embed="rId3" cstate="print"/>
          <a:srcRect/>
          <a:stretch>
            <a:fillRect/>
          </a:stretch>
        </p:blipFill>
        <p:spPr bwMode="auto">
          <a:xfrm rot="963544">
            <a:off x="7449401" y="1417339"/>
            <a:ext cx="1091696" cy="11741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2857500"/>
            <a:ext cx="1409700" cy="97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8095587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235276" y="5098459"/>
            <a:ext cx="1650197" cy="307777"/>
          </a:xfrm>
          <a:prstGeom prst="homePlat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sv-SE" sz="1400" dirty="0" smtClean="0">
                <a:latin typeface="Minya Nouvelle" pitchFamily="2" charset="0"/>
              </a:rPr>
              <a:t>XHTML5</a:t>
            </a:r>
          </a:p>
        </p:txBody>
      </p:sp>
      <p:cxnSp>
        <p:nvCxnSpPr>
          <p:cNvPr id="58" name="Straight Connector 57"/>
          <p:cNvCxnSpPr/>
          <p:nvPr/>
        </p:nvCxnSpPr>
        <p:spPr>
          <a:xfrm flipH="1">
            <a:off x="4482738" y="1222097"/>
            <a:ext cx="662" cy="4297961"/>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465880" y="1230762"/>
            <a:ext cx="662" cy="4297961"/>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212115" y="1237689"/>
            <a:ext cx="662" cy="4297961"/>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391048" y="1238689"/>
            <a:ext cx="662" cy="4297961"/>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7" idx="0"/>
          </p:cNvCxnSpPr>
          <p:nvPr/>
        </p:nvCxnSpPr>
        <p:spPr>
          <a:xfrm flipH="1">
            <a:off x="467544" y="1223835"/>
            <a:ext cx="801" cy="4297961"/>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sv-SE" dirty="0" smtClean="0"/>
              <a:t>Från SGML till HTML5</a:t>
            </a:r>
            <a:endParaRPr lang="sv-SE" dirty="0"/>
          </a:p>
        </p:txBody>
      </p:sp>
      <p:sp>
        <p:nvSpPr>
          <p:cNvPr id="4" name="TextBox 3"/>
          <p:cNvSpPr txBox="1"/>
          <p:nvPr/>
        </p:nvSpPr>
        <p:spPr>
          <a:xfrm>
            <a:off x="467543" y="1561356"/>
            <a:ext cx="8417929" cy="584775"/>
          </a:xfrm>
          <a:prstGeom prst="homePlat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sv-SE" sz="3200" dirty="0" smtClean="0">
                <a:latin typeface="Minya Nouvelle" pitchFamily="2" charset="0"/>
              </a:rPr>
              <a:t>SGML</a:t>
            </a:r>
          </a:p>
        </p:txBody>
      </p:sp>
      <p:sp>
        <p:nvSpPr>
          <p:cNvPr id="6" name="TextBox 5"/>
          <p:cNvSpPr txBox="1"/>
          <p:nvPr/>
        </p:nvSpPr>
        <p:spPr>
          <a:xfrm>
            <a:off x="2394108" y="2272725"/>
            <a:ext cx="3087806" cy="58477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sv-SE" sz="3200" dirty="0" smtClean="0">
                <a:latin typeface="Minya Nouvelle" pitchFamily="2" charset="0"/>
              </a:rPr>
              <a:t>HTML</a:t>
            </a:r>
          </a:p>
        </p:txBody>
      </p:sp>
      <p:sp>
        <p:nvSpPr>
          <p:cNvPr id="7" name="TextBox 6"/>
          <p:cNvSpPr txBox="1"/>
          <p:nvPr/>
        </p:nvSpPr>
        <p:spPr>
          <a:xfrm>
            <a:off x="4483400" y="3001516"/>
            <a:ext cx="4402072" cy="584775"/>
          </a:xfrm>
          <a:prstGeom prst="homePlat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sv-SE" sz="3200" dirty="0" smtClean="0">
                <a:latin typeface="Minya Nouvelle" pitchFamily="2" charset="0"/>
              </a:rPr>
              <a:t>XML</a:t>
            </a:r>
          </a:p>
        </p:txBody>
      </p:sp>
      <p:sp>
        <p:nvSpPr>
          <p:cNvPr id="8" name="TextBox 7"/>
          <p:cNvSpPr txBox="1"/>
          <p:nvPr/>
        </p:nvSpPr>
        <p:spPr>
          <a:xfrm>
            <a:off x="5481914" y="3784893"/>
            <a:ext cx="2186430" cy="58477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sv-SE" sz="3200" dirty="0" smtClean="0">
                <a:latin typeface="Minya Nouvelle" pitchFamily="2" charset="0"/>
              </a:rPr>
              <a:t>XHTML</a:t>
            </a:r>
          </a:p>
        </p:txBody>
      </p:sp>
      <p:sp>
        <p:nvSpPr>
          <p:cNvPr id="9" name="TextBox 8"/>
          <p:cNvSpPr txBox="1"/>
          <p:nvPr/>
        </p:nvSpPr>
        <p:spPr>
          <a:xfrm>
            <a:off x="7222316" y="4513684"/>
            <a:ext cx="1688859" cy="584775"/>
          </a:xfrm>
          <a:prstGeom prst="homePlate">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sv-SE" sz="3200" dirty="0" smtClean="0">
                <a:latin typeface="Minya Nouvelle" pitchFamily="2" charset="0"/>
              </a:rPr>
              <a:t>HTML5</a:t>
            </a:r>
          </a:p>
        </p:txBody>
      </p:sp>
      <p:cxnSp>
        <p:nvCxnSpPr>
          <p:cNvPr id="24" name="Straight Connector 2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25" name="Pentagon 2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Oval 25"/>
          <p:cNvSpPr/>
          <p:nvPr/>
        </p:nvSpPr>
        <p:spPr>
          <a:xfrm>
            <a:off x="395536"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7" name="TextBox 26"/>
          <p:cNvSpPr txBox="1"/>
          <p:nvPr/>
        </p:nvSpPr>
        <p:spPr>
          <a:xfrm>
            <a:off x="219495" y="1223835"/>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1986</a:t>
            </a:r>
          </a:p>
        </p:txBody>
      </p:sp>
      <p:sp>
        <p:nvSpPr>
          <p:cNvPr id="29" name="Oval 2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4234402" y="1217181"/>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33" name="Oval 32"/>
          <p:cNvSpPr/>
          <p:nvPr/>
        </p:nvSpPr>
        <p:spPr>
          <a:xfrm>
            <a:off x="231517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2146059" y="1228913"/>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39" name="Oval 38"/>
          <p:cNvSpPr/>
          <p:nvPr/>
        </p:nvSpPr>
        <p:spPr>
          <a:xfrm>
            <a:off x="53900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40" name="TextBox 39"/>
          <p:cNvSpPr txBox="1"/>
          <p:nvPr/>
        </p:nvSpPr>
        <p:spPr>
          <a:xfrm>
            <a:off x="5214052" y="1218670"/>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41" name="Oval 40"/>
          <p:cNvSpPr/>
          <p:nvPr/>
        </p:nvSpPr>
        <p:spPr>
          <a:xfrm>
            <a:off x="7138622" y="115457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42" name="TextBox 41"/>
          <p:cNvSpPr txBox="1"/>
          <p:nvPr/>
        </p:nvSpPr>
        <p:spPr>
          <a:xfrm>
            <a:off x="6948264" y="1236798"/>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cxnSp>
        <p:nvCxnSpPr>
          <p:cNvPr id="12" name="Straight Arrow Connector 11"/>
          <p:cNvCxnSpPr>
            <a:endCxn id="7" idx="1"/>
          </p:cNvCxnSpPr>
          <p:nvPr/>
        </p:nvCxnSpPr>
        <p:spPr>
          <a:xfrm>
            <a:off x="971600" y="3293904"/>
            <a:ext cx="3511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71600" y="2146131"/>
            <a:ext cx="0" cy="1147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547664" y="2565112"/>
            <a:ext cx="84644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547664" y="2146131"/>
            <a:ext cx="0" cy="4189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004048" y="3586291"/>
            <a:ext cx="0" cy="490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8" idx="1"/>
          </p:cNvCxnSpPr>
          <p:nvPr/>
        </p:nvCxnSpPr>
        <p:spPr>
          <a:xfrm>
            <a:off x="5004048" y="4077280"/>
            <a:ext cx="477866"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75856" y="2857500"/>
            <a:ext cx="0" cy="194857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75856" y="4081636"/>
            <a:ext cx="172819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9" idx="1"/>
          </p:cNvCxnSpPr>
          <p:nvPr/>
        </p:nvCxnSpPr>
        <p:spPr>
          <a:xfrm>
            <a:off x="3275856" y="4806071"/>
            <a:ext cx="3946460" cy="1"/>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40152" y="4369668"/>
            <a:ext cx="0" cy="43640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372200" y="4369668"/>
            <a:ext cx="0" cy="882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23" idx="1"/>
          </p:cNvCxnSpPr>
          <p:nvPr/>
        </p:nvCxnSpPr>
        <p:spPr>
          <a:xfrm>
            <a:off x="6372200" y="5252347"/>
            <a:ext cx="863076"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0768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F05 – Media</a:t>
            </a:r>
            <a:endParaRPr lang="sv-SE" b="1" dirty="0"/>
          </a:p>
        </p:txBody>
      </p:sp>
      <p:sp>
        <p:nvSpPr>
          <p:cNvPr id="15" name="TextBox 14"/>
          <p:cNvSpPr txBox="1"/>
          <p:nvPr/>
        </p:nvSpPr>
        <p:spPr>
          <a:xfrm>
            <a:off x="395536" y="1201316"/>
            <a:ext cx="3938899" cy="954107"/>
          </a:xfrm>
          <a:prstGeom prst="rect">
            <a:avLst/>
          </a:prstGeom>
          <a:noFill/>
        </p:spPr>
        <p:txBody>
          <a:bodyPr wrap="none" rtlCol="0">
            <a:spAutoFit/>
          </a:bodyPr>
          <a:lstStyle/>
          <a:p>
            <a:r>
              <a:rPr lang="sv-SE" sz="2800" b="1" dirty="0" smtClean="0">
                <a:latin typeface="Minya Nouvelle" pitchFamily="2" charset="0"/>
              </a:rPr>
              <a:t>Föreläsning </a:t>
            </a:r>
            <a:r>
              <a:rPr lang="sv-SE" sz="2800" b="1" dirty="0">
                <a:latin typeface="Minya Nouvelle" pitchFamily="2" charset="0"/>
              </a:rPr>
              <a:t>5</a:t>
            </a:r>
            <a:r>
              <a:rPr lang="sv-SE" sz="2800" b="1" dirty="0" smtClean="0">
                <a:latin typeface="Minya Nouvelle" pitchFamily="2" charset="0"/>
              </a:rPr>
              <a:t>, HT2011</a:t>
            </a:r>
          </a:p>
          <a:p>
            <a:r>
              <a:rPr lang="sv-SE" sz="2800" dirty="0" smtClean="0">
                <a:latin typeface="Minya Nouvelle" pitchFamily="2" charset="0"/>
              </a:rPr>
              <a:t>Media</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8805599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S:\dfm\info\icons\v-collections\v_collections_png\software_graphics_media\128x128\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785492"/>
            <a:ext cx="1435224" cy="1435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F05 – Media</a:t>
            </a:r>
            <a:endParaRPr lang="sv-SE" b="1" dirty="0"/>
          </a:p>
        </p:txBody>
      </p:sp>
      <p:sp>
        <p:nvSpPr>
          <p:cNvPr id="15" name="TextBox 14"/>
          <p:cNvSpPr txBox="1"/>
          <p:nvPr/>
        </p:nvSpPr>
        <p:spPr>
          <a:xfrm>
            <a:off x="1403648" y="1378601"/>
            <a:ext cx="2678938" cy="5109091"/>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Grafik</a:t>
            </a:r>
            <a:br>
              <a:rPr lang="sv-SE" dirty="0" smtClean="0">
                <a:latin typeface="Minya Nouvelle" pitchFamily="2" charset="0"/>
              </a:rPr>
            </a:br>
            <a:r>
              <a:rPr lang="sv-SE" dirty="0" smtClean="0">
                <a:latin typeface="Minya Nouvelle" pitchFamily="2" charset="0"/>
              </a:rPr>
              <a:t>-Rastergrafik</a:t>
            </a:r>
            <a:br>
              <a:rPr lang="sv-SE" dirty="0" smtClean="0">
                <a:latin typeface="Minya Nouvelle" pitchFamily="2" charset="0"/>
              </a:rPr>
            </a:br>
            <a:r>
              <a:rPr lang="sv-SE" dirty="0" smtClean="0">
                <a:latin typeface="Minya Nouvelle" pitchFamily="2" charset="0"/>
              </a:rPr>
              <a:t>-Vektorgrafik</a:t>
            </a:r>
          </a:p>
          <a:p>
            <a:pPr marL="285750" indent="-285750">
              <a:buFont typeface="Arial" charset="0"/>
              <a:buChar char="•"/>
            </a:pPr>
            <a:r>
              <a:rPr lang="sv-SE" dirty="0" smtClean="0">
                <a:latin typeface="Minya Nouvelle" pitchFamily="2" charset="0"/>
              </a:rPr>
              <a:t>Jpeg, </a:t>
            </a:r>
            <a:r>
              <a:rPr lang="sv-SE" dirty="0" err="1" smtClean="0">
                <a:latin typeface="Minya Nouvelle" pitchFamily="2" charset="0"/>
              </a:rPr>
              <a:t>png</a:t>
            </a:r>
            <a:r>
              <a:rPr lang="sv-SE" dirty="0" smtClean="0">
                <a:latin typeface="Minya Nouvelle" pitchFamily="2" charset="0"/>
              </a:rPr>
              <a:t>, </a:t>
            </a:r>
            <a:r>
              <a:rPr lang="sv-SE" dirty="0" err="1" smtClean="0">
                <a:latin typeface="Minya Nouvelle" pitchFamily="2" charset="0"/>
              </a:rPr>
              <a:t>gif</a:t>
            </a:r>
            <a:r>
              <a:rPr lang="sv-SE" dirty="0" smtClean="0">
                <a:latin typeface="Minya Nouvelle" pitchFamily="2" charset="0"/>
              </a:rPr>
              <a:t>, </a:t>
            </a:r>
            <a:r>
              <a:rPr lang="sv-SE" dirty="0" err="1" smtClean="0">
                <a:latin typeface="Minya Nouvelle" pitchFamily="2" charset="0"/>
              </a:rPr>
              <a:t>webp</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Canvas, SVG</a:t>
            </a:r>
          </a:p>
          <a:p>
            <a:pPr marL="285750" indent="-285750">
              <a:buFont typeface="Arial" charset="0"/>
              <a:buChar char="•"/>
            </a:pPr>
            <a:r>
              <a:rPr lang="sv-SE" dirty="0" smtClean="0">
                <a:latin typeface="Minya Nouvelle" pitchFamily="2" charset="0"/>
              </a:rPr>
              <a:t>Video</a:t>
            </a:r>
          </a:p>
          <a:p>
            <a:pPr marL="285750" indent="-285750">
              <a:buFont typeface="Arial" charset="0"/>
              <a:buChar char="•"/>
            </a:pPr>
            <a:r>
              <a:rPr lang="sv-SE" dirty="0" smtClean="0">
                <a:latin typeface="Minya Nouvelle" pitchFamily="2" charset="0"/>
              </a:rPr>
              <a:t>Ljud</a:t>
            </a:r>
          </a:p>
          <a:p>
            <a:pPr marL="285750" indent="-285750">
              <a:buFont typeface="Arial" charset="0"/>
              <a:buChar char="•"/>
            </a:pPr>
            <a:r>
              <a:rPr lang="sv-SE" dirty="0" err="1" smtClean="0">
                <a:latin typeface="Minya Nouvelle" pitchFamily="2" charset="0"/>
              </a:rPr>
              <a:t>WebGL</a:t>
            </a: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S:\dfm\info\icons\v-collections\v_collections_png\software_graphics_media\128x128\shadow\loudspea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087" y="2281436"/>
            <a:ext cx="1435224" cy="1435225"/>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S:\dfm\info\icons\v-collections\v_collections_png\software_graphics_media\128x128\shadow\fil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107521"/>
            <a:ext cx="1435224" cy="143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375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Bilder</a:t>
            </a:r>
            <a:endParaRPr lang="sv-SE" dirty="0"/>
          </a:p>
        </p:txBody>
      </p:sp>
      <p:pic>
        <p:nvPicPr>
          <p:cNvPr id="4" name="Picture 2" descr="C:\Users\tstjo\AppData\Local\Temp\SNAGHTML9b8e1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61337"/>
            <a:ext cx="4824536" cy="4380171"/>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561356"/>
            <a:ext cx="4675628" cy="377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1979712" y="1849388"/>
            <a:ext cx="2880320" cy="432048"/>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ounded Rectangle 6"/>
          <p:cNvSpPr/>
          <p:nvPr/>
        </p:nvSpPr>
        <p:spPr>
          <a:xfrm>
            <a:off x="6203992" y="1785764"/>
            <a:ext cx="532221" cy="432048"/>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Rounded Rectangle 7"/>
          <p:cNvSpPr/>
          <p:nvPr/>
        </p:nvSpPr>
        <p:spPr>
          <a:xfrm>
            <a:off x="3153761" y="2370212"/>
            <a:ext cx="2426351" cy="1639416"/>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Rounded Rectangle 8"/>
          <p:cNvSpPr/>
          <p:nvPr/>
        </p:nvSpPr>
        <p:spPr>
          <a:xfrm>
            <a:off x="2051720" y="4153644"/>
            <a:ext cx="1224136" cy="576064"/>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Rounded Rectangle 9"/>
          <p:cNvSpPr/>
          <p:nvPr/>
        </p:nvSpPr>
        <p:spPr>
          <a:xfrm>
            <a:off x="3174903" y="4149645"/>
            <a:ext cx="1224136" cy="576064"/>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Rounded Rectangle 10"/>
          <p:cNvSpPr/>
          <p:nvPr/>
        </p:nvSpPr>
        <p:spPr>
          <a:xfrm>
            <a:off x="4283968" y="4145646"/>
            <a:ext cx="1224136" cy="576064"/>
          </a:xfrm>
          <a:prstGeom prst="roundRect">
            <a:avLst/>
          </a:prstGeom>
          <a:ln w="19050">
            <a:solidFill>
              <a:schemeClr val="accent3">
                <a:lumMod val="60000"/>
                <a:lumOff val="40000"/>
              </a:schemeClr>
            </a:solidFill>
            <a:tailEnd type="arrow"/>
          </a:ln>
          <a:effectLst>
            <a:outerShdw blurRad="50800" dist="50800" dir="5400000" sx="101000" sy="10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803431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Vektor/raster-grafik</a:t>
            </a:r>
            <a:endParaRPr lang="sv-SE" dirty="0"/>
          </a:p>
        </p:txBody>
      </p:sp>
      <p:pic>
        <p:nvPicPr>
          <p:cNvPr id="4710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68798" y1="50000" x2="68798" y2="50000"/>
                        <a14:foregroundMark x1="74734" y1="31971" x2="74734" y2="31971"/>
                        <a14:foregroundMark x1="81431" y1="29087" x2="81431" y2="29087"/>
                        <a14:backgroundMark x1="11872" y1="14663" x2="11720" y2="13462"/>
                        <a14:backgroundMark x1="13090" y1="12740" x2="13090" y2="12740"/>
                        <a14:backgroundMark x1="9437" y1="46875" x2="9437" y2="46875"/>
                        <a14:backgroundMark x1="78843" y1="68269" x2="78843" y2="68269"/>
                        <a14:backgroundMark x1="91324" y1="62740" x2="91324" y2="62740"/>
                        <a14:backgroundMark x1="61187" y1="62740" x2="61187" y2="62740"/>
                        <a14:backgroundMark x1="72603" y1="35817" x2="72603" y2="35817"/>
                        <a14:backgroundMark x1="79756" y1="31971" x2="79756" y2="31971"/>
                      </a14:backgroundRemoval>
                    </a14:imgEffect>
                  </a14:imgLayer>
                </a14:imgProps>
              </a:ext>
              <a:ext uri="{28A0092B-C50C-407E-A947-70E740481C1C}">
                <a14:useLocalDpi xmlns:a14="http://schemas.microsoft.com/office/drawing/2010/main" val="0"/>
              </a:ext>
            </a:extLst>
          </a:blip>
          <a:srcRect/>
          <a:stretch>
            <a:fillRect/>
          </a:stretch>
        </p:blipFill>
        <p:spPr bwMode="auto">
          <a:xfrm>
            <a:off x="323528" y="1975979"/>
            <a:ext cx="3780419" cy="239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591" y="3793604"/>
            <a:ext cx="1584770" cy="1584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471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1129308"/>
            <a:ext cx="1781621" cy="17816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a:xfrm>
            <a:off x="3262579" y="2626157"/>
            <a:ext cx="288951" cy="1953158"/>
          </a:xfrm>
          <a:prstGeom prst="line">
            <a:avLst/>
          </a:prstGeom>
          <a:ln w="5715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430829" y="2520086"/>
            <a:ext cx="1360627" cy="1393546"/>
          </a:xfrm>
          <a:prstGeom prst="line">
            <a:avLst/>
          </a:prstGeom>
          <a:ln w="5715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13786" y="2790749"/>
            <a:ext cx="1817827" cy="120701"/>
          </a:xfrm>
          <a:prstGeom prst="line">
            <a:avLst/>
          </a:prstGeom>
          <a:ln w="5715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7113" idx="1"/>
          </p:cNvCxnSpPr>
          <p:nvPr/>
        </p:nvCxnSpPr>
        <p:spPr>
          <a:xfrm flipV="1">
            <a:off x="3258922" y="1390220"/>
            <a:ext cx="1357966" cy="1224964"/>
          </a:xfrm>
          <a:prstGeom prst="line">
            <a:avLst/>
          </a:prstGeom>
          <a:ln w="5715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99792" y="5161756"/>
            <a:ext cx="861133" cy="369332"/>
          </a:xfrm>
          <a:prstGeom prst="rect">
            <a:avLst/>
          </a:prstGeom>
          <a:noFill/>
        </p:spPr>
        <p:txBody>
          <a:bodyPr wrap="none" rtlCol="0">
            <a:spAutoFit/>
          </a:bodyPr>
          <a:lstStyle/>
          <a:p>
            <a:r>
              <a:rPr lang="sv-SE" dirty="0" smtClean="0">
                <a:solidFill>
                  <a:srgbClr val="FF0000"/>
                </a:solidFill>
                <a:latin typeface="Minya Nouvelle" pitchFamily="2" charset="0"/>
              </a:rPr>
              <a:t>vektor</a:t>
            </a:r>
          </a:p>
        </p:txBody>
      </p:sp>
      <p:sp>
        <p:nvSpPr>
          <p:cNvPr id="18" name="Freeform 17"/>
          <p:cNvSpPr/>
          <p:nvPr/>
        </p:nvSpPr>
        <p:spPr>
          <a:xfrm>
            <a:off x="2882822" y="4559337"/>
            <a:ext cx="546178" cy="614643"/>
          </a:xfrm>
          <a:custGeom>
            <a:avLst/>
            <a:gdLst>
              <a:gd name="connsiteX0" fmla="*/ 218518 w 546178"/>
              <a:gd name="connsiteY0" fmla="*/ 614643 h 614643"/>
              <a:gd name="connsiteX1" fmla="*/ 12778 w 546178"/>
              <a:gd name="connsiteY1" fmla="*/ 88863 h 614643"/>
              <a:gd name="connsiteX2" fmla="*/ 546178 w 546178"/>
              <a:gd name="connsiteY2" fmla="*/ 5043 h 614643"/>
            </a:gdLst>
            <a:ahLst/>
            <a:cxnLst>
              <a:cxn ang="0">
                <a:pos x="connsiteX0" y="connsiteY0"/>
              </a:cxn>
              <a:cxn ang="0">
                <a:pos x="connsiteX1" y="connsiteY1"/>
              </a:cxn>
              <a:cxn ang="0">
                <a:pos x="connsiteX2" y="connsiteY2"/>
              </a:cxn>
            </a:cxnLst>
            <a:rect l="l" t="t" r="r" b="b"/>
            <a:pathLst>
              <a:path w="546178" h="614643">
                <a:moveTo>
                  <a:pt x="218518" y="614643"/>
                </a:moveTo>
                <a:cubicBezTo>
                  <a:pt x="88343" y="402553"/>
                  <a:pt x="-41832" y="190463"/>
                  <a:pt x="12778" y="88863"/>
                </a:cubicBezTo>
                <a:cubicBezTo>
                  <a:pt x="67388" y="-12737"/>
                  <a:pt x="306783" y="-3847"/>
                  <a:pt x="546178" y="5043"/>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Freeform 18"/>
          <p:cNvSpPr/>
          <p:nvPr/>
        </p:nvSpPr>
        <p:spPr>
          <a:xfrm>
            <a:off x="6256020" y="1242060"/>
            <a:ext cx="754380" cy="587866"/>
          </a:xfrm>
          <a:custGeom>
            <a:avLst/>
            <a:gdLst>
              <a:gd name="connsiteX0" fmla="*/ 754380 w 754380"/>
              <a:gd name="connsiteY0" fmla="*/ 0 h 587866"/>
              <a:gd name="connsiteX1" fmla="*/ 274320 w 754380"/>
              <a:gd name="connsiteY1" fmla="*/ 495300 h 587866"/>
              <a:gd name="connsiteX2" fmla="*/ 0 w 754380"/>
              <a:gd name="connsiteY2" fmla="*/ 586740 h 587866"/>
            </a:gdLst>
            <a:ahLst/>
            <a:cxnLst>
              <a:cxn ang="0">
                <a:pos x="connsiteX0" y="connsiteY0"/>
              </a:cxn>
              <a:cxn ang="0">
                <a:pos x="connsiteX1" y="connsiteY1"/>
              </a:cxn>
              <a:cxn ang="0">
                <a:pos x="connsiteX2" y="connsiteY2"/>
              </a:cxn>
            </a:cxnLst>
            <a:rect l="l" t="t" r="r" b="b"/>
            <a:pathLst>
              <a:path w="754380" h="587866">
                <a:moveTo>
                  <a:pt x="754380" y="0"/>
                </a:moveTo>
                <a:cubicBezTo>
                  <a:pt x="577215" y="198755"/>
                  <a:pt x="400050" y="397510"/>
                  <a:pt x="274320" y="495300"/>
                </a:cubicBezTo>
                <a:cubicBezTo>
                  <a:pt x="148590" y="593090"/>
                  <a:pt x="74295" y="589915"/>
                  <a:pt x="0" y="586740"/>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TextBox 27"/>
          <p:cNvSpPr txBox="1"/>
          <p:nvPr/>
        </p:nvSpPr>
        <p:spPr>
          <a:xfrm>
            <a:off x="6796628" y="943764"/>
            <a:ext cx="1664238" cy="369332"/>
          </a:xfrm>
          <a:prstGeom prst="rect">
            <a:avLst/>
          </a:prstGeom>
          <a:noFill/>
        </p:spPr>
        <p:txBody>
          <a:bodyPr wrap="none" rtlCol="0">
            <a:spAutoFit/>
          </a:bodyPr>
          <a:lstStyle/>
          <a:p>
            <a:r>
              <a:rPr lang="sv-SE" dirty="0">
                <a:solidFill>
                  <a:srgbClr val="FF0000"/>
                </a:solidFill>
                <a:latin typeface="Minya Nouvelle" pitchFamily="2" charset="0"/>
              </a:rPr>
              <a:t>r</a:t>
            </a:r>
            <a:r>
              <a:rPr lang="sv-SE" dirty="0" smtClean="0">
                <a:solidFill>
                  <a:srgbClr val="FF0000"/>
                </a:solidFill>
                <a:latin typeface="Minya Nouvelle" pitchFamily="2" charset="0"/>
              </a:rPr>
              <a:t>aster/</a:t>
            </a:r>
            <a:r>
              <a:rPr lang="sv-SE" dirty="0" err="1" smtClean="0">
                <a:solidFill>
                  <a:srgbClr val="FF0000"/>
                </a:solidFill>
                <a:latin typeface="Minya Nouvelle" pitchFamily="2" charset="0"/>
              </a:rPr>
              <a:t>bitmap</a:t>
            </a:r>
            <a:endParaRPr lang="sv-SE" dirty="0" smtClean="0">
              <a:solidFill>
                <a:srgbClr val="FF0000"/>
              </a:solidFill>
              <a:latin typeface="Minya Nouvelle" pitchFamily="2" charset="0"/>
            </a:endParaRPr>
          </a:p>
        </p:txBody>
      </p:sp>
      <p:sp>
        <p:nvSpPr>
          <p:cNvPr id="20" name="TextBox 19"/>
          <p:cNvSpPr txBox="1"/>
          <p:nvPr/>
        </p:nvSpPr>
        <p:spPr>
          <a:xfrm>
            <a:off x="5796136" y="2920216"/>
            <a:ext cx="3024336" cy="2031325"/>
          </a:xfrm>
          <a:prstGeom prst="rect">
            <a:avLst/>
          </a:prstGeom>
          <a:noFill/>
        </p:spPr>
        <p:txBody>
          <a:bodyPr wrap="square" rtlCol="0">
            <a:spAutoFit/>
          </a:bodyPr>
          <a:lstStyle/>
          <a:p>
            <a:r>
              <a:rPr lang="sv-SE" dirty="0" smtClean="0">
                <a:latin typeface="Minya Nouvelle" pitchFamily="2" charset="0"/>
              </a:rPr>
              <a:t>Vektorgrafik beskriver bilden med matematiska formler vilket ger oändlig zoom.</a:t>
            </a:r>
          </a:p>
          <a:p>
            <a:r>
              <a:rPr lang="sv-SE" dirty="0" smtClean="0">
                <a:latin typeface="Minya Nouvelle" pitchFamily="2" charset="0"/>
              </a:rPr>
              <a:t> </a:t>
            </a:r>
          </a:p>
          <a:p>
            <a:r>
              <a:rPr lang="sv-SE" dirty="0" smtClean="0">
                <a:latin typeface="Minya Nouvelle" pitchFamily="2" charset="0"/>
              </a:rPr>
              <a:t>Rastergrafik beskriver en bild med hjälp av pixlar. </a:t>
            </a:r>
          </a:p>
        </p:txBody>
      </p:sp>
    </p:spTree>
    <p:extLst>
      <p:ext uri="{BB962C8B-B14F-4D97-AF65-F5344CB8AC3E}">
        <p14:creationId xmlns:p14="http://schemas.microsoft.com/office/powerpoint/2010/main" val="476153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7113"/>
                                        </p:tgtEl>
                                        <p:attrNameLst>
                                          <p:attrName>style.visibility</p:attrName>
                                        </p:attrNameLst>
                                      </p:cBhvr>
                                      <p:to>
                                        <p:strVal val="visible"/>
                                      </p:to>
                                    </p:set>
                                    <p:animEffect transition="in" filter="fade">
                                      <p:cBhvr>
                                        <p:cTn id="13" dur="500"/>
                                        <p:tgtEl>
                                          <p:spTgt spid="47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47112"/>
                                        </p:tgtEl>
                                        <p:attrNameLst>
                                          <p:attrName>style.visibility</p:attrName>
                                        </p:attrNameLst>
                                      </p:cBhvr>
                                      <p:to>
                                        <p:strVal val="visible"/>
                                      </p:to>
                                    </p:set>
                                    <p:animEffect transition="in" filter="fade">
                                      <p:cBhvr>
                                        <p:cTn id="30" dur="500"/>
                                        <p:tgtEl>
                                          <p:spTgt spid="471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9" grpId="0" animBg="1"/>
      <p:bldP spid="2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Rastergrafik på webben</a:t>
            </a:r>
            <a:endParaRPr lang="sv-SE" dirty="0"/>
          </a:p>
        </p:txBody>
      </p:sp>
      <p:sp>
        <p:nvSpPr>
          <p:cNvPr id="4" name="Text Box 3"/>
          <p:cNvSpPr txBox="1">
            <a:spLocks noChangeArrowheads="1"/>
          </p:cNvSpPr>
          <p:nvPr/>
        </p:nvSpPr>
        <p:spPr bwMode="auto">
          <a:xfrm>
            <a:off x="395536" y="1201316"/>
            <a:ext cx="8432800" cy="4416594"/>
          </a:xfrm>
          <a:prstGeom prst="rect">
            <a:avLst/>
          </a:prstGeom>
          <a:noFill/>
          <a:ln w="9525" algn="ctr">
            <a:noFill/>
            <a:miter lim="800000"/>
            <a:headEnd/>
            <a:tailEnd/>
          </a:ln>
        </p:spPr>
        <p:txBody>
          <a:bodyPr>
            <a:spAutoFit/>
          </a:bodyPr>
          <a:lstStyle/>
          <a:p>
            <a:r>
              <a:rPr lang="sv-SE" dirty="0">
                <a:latin typeface="Minya Nouvelle" charset="0"/>
              </a:rPr>
              <a:t>Det finns för närvarande </a:t>
            </a:r>
            <a:r>
              <a:rPr lang="sv-SE" dirty="0" smtClean="0">
                <a:latin typeface="Minya Nouvelle" charset="0"/>
              </a:rPr>
              <a:t>tre </a:t>
            </a:r>
            <a:r>
              <a:rPr lang="sv-SE" dirty="0">
                <a:latin typeface="Minya Nouvelle" charset="0"/>
              </a:rPr>
              <a:t>stora</a:t>
            </a:r>
            <a:r>
              <a:rPr lang="sv-SE" dirty="0" smtClean="0">
                <a:latin typeface="Minya Nouvelle" charset="0"/>
              </a:rPr>
              <a:t>, </a:t>
            </a:r>
            <a:r>
              <a:rPr lang="sv-SE" dirty="0">
                <a:latin typeface="Minya Nouvelle" charset="0"/>
              </a:rPr>
              <a:t>bildformat som används för </a:t>
            </a:r>
            <a:r>
              <a:rPr lang="sv-SE" dirty="0" smtClean="0">
                <a:latin typeface="Minya Nouvelle" charset="0"/>
              </a:rPr>
              <a:t>rastergrafik </a:t>
            </a:r>
            <a:r>
              <a:rPr lang="sv-SE" dirty="0">
                <a:latin typeface="Minya Nouvelle" charset="0"/>
              </a:rPr>
              <a:t>på </a:t>
            </a:r>
            <a:r>
              <a:rPr lang="sv-SE" dirty="0" smtClean="0">
                <a:latin typeface="Minya Nouvelle" charset="0"/>
              </a:rPr>
              <a:t>webben:</a:t>
            </a:r>
            <a:endParaRPr lang="sv-SE" dirty="0">
              <a:latin typeface="Minya Nouvelle" charset="0"/>
            </a:endParaRPr>
          </a:p>
          <a:p>
            <a:endParaRPr lang="sv-SE" dirty="0" smtClean="0">
              <a:latin typeface="Minya Nouvelle" charset="0"/>
            </a:endParaRPr>
          </a:p>
          <a:p>
            <a:pPr>
              <a:buFontTx/>
              <a:buChar char="•"/>
            </a:pPr>
            <a:r>
              <a:rPr lang="sv-SE" dirty="0" smtClean="0">
                <a:latin typeface="Minya Nouvelle" charset="0"/>
              </a:rPr>
              <a:t> JPEG/JPG</a:t>
            </a:r>
          </a:p>
          <a:p>
            <a:pPr>
              <a:buFontTx/>
              <a:buChar char="•"/>
            </a:pPr>
            <a:r>
              <a:rPr lang="sv-SE" dirty="0" smtClean="0">
                <a:latin typeface="Minya Nouvelle" charset="0"/>
              </a:rPr>
              <a:t> </a:t>
            </a:r>
            <a:r>
              <a:rPr lang="sv-SE" dirty="0">
                <a:latin typeface="Minya Nouvelle" charset="0"/>
              </a:rPr>
              <a:t>GIF</a:t>
            </a:r>
          </a:p>
          <a:p>
            <a:pPr>
              <a:buFontTx/>
              <a:buChar char="•"/>
            </a:pPr>
            <a:r>
              <a:rPr lang="sv-SE" dirty="0">
                <a:latin typeface="Minya Nouvelle" charset="0"/>
              </a:rPr>
              <a:t> </a:t>
            </a:r>
            <a:r>
              <a:rPr lang="sv-SE" dirty="0" smtClean="0">
                <a:latin typeface="Minya Nouvelle" charset="0"/>
              </a:rPr>
              <a:t>PNG</a:t>
            </a:r>
            <a:br>
              <a:rPr lang="sv-SE" dirty="0" smtClean="0">
                <a:latin typeface="Minya Nouvelle" charset="0"/>
              </a:rPr>
            </a:br>
            <a:endParaRPr lang="sv-SE" dirty="0" smtClean="0">
              <a:latin typeface="Minya Nouvelle" charset="0"/>
            </a:endParaRPr>
          </a:p>
          <a:p>
            <a:endParaRPr lang="sv-SE" dirty="0" smtClean="0">
              <a:latin typeface="Minya Nouvelle" charset="0"/>
            </a:endParaRPr>
          </a:p>
          <a:p>
            <a:endParaRPr lang="sv-SE" dirty="0">
              <a:latin typeface="Minya Nouvelle" charset="0"/>
            </a:endParaRPr>
          </a:p>
          <a:p>
            <a:r>
              <a:rPr lang="sv-SE" dirty="0">
                <a:latin typeface="Minya Nouvelle" charset="0"/>
              </a:rPr>
              <a:t>Av de ovanstående skiljer sig JPG från mängden, PNG och GIF är alltså snarlika i uppbyggnad och användningsområde.</a:t>
            </a:r>
          </a:p>
          <a:p>
            <a:endParaRPr lang="sv-SE" dirty="0">
              <a:latin typeface="Minya Nouvelle" charset="0"/>
            </a:endParaRPr>
          </a:p>
          <a:p>
            <a:r>
              <a:rPr lang="sv-SE" dirty="0">
                <a:latin typeface="Minya Nouvelle" charset="0"/>
              </a:rPr>
              <a:t>Vi ska titta närmre på de olika bildformaten och se när de olika formaten bör användas.</a:t>
            </a:r>
          </a:p>
          <a:p>
            <a:endParaRPr lang="sv-SE" dirty="0">
              <a:latin typeface="Minya Nouvelle" charset="0"/>
            </a:endParaRPr>
          </a:p>
          <a:p>
            <a:endParaRPr lang="sv-SE" sz="1100" i="1" dirty="0">
              <a:latin typeface="Minya Nouvelle" charset="0"/>
            </a:endParaRPr>
          </a:p>
        </p:txBody>
      </p:sp>
      <p:pic>
        <p:nvPicPr>
          <p:cNvPr id="43010" name="Picture 2" descr="S:\dfm\info\icons\v-collections\v_collections_png\software_graphics_media\256x256\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504148"/>
            <a:ext cx="2046174" cy="2046174"/>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S:\dfm\info\icons\v-collections\v_collections_png\software_graphics_media\128x128\shadow\photo_landscap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824" y="2296236"/>
            <a:ext cx="1339552" cy="1339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spTree>
    <p:extLst>
      <p:ext uri="{BB962C8B-B14F-4D97-AF65-F5344CB8AC3E}">
        <p14:creationId xmlns:p14="http://schemas.microsoft.com/office/powerpoint/2010/main" val="3736580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JPEG</a:t>
            </a:r>
            <a:endParaRPr lang="sv-SE" dirty="0"/>
          </a:p>
        </p:txBody>
      </p:sp>
      <p:sp>
        <p:nvSpPr>
          <p:cNvPr id="4" name="Rectangle 3"/>
          <p:cNvSpPr>
            <a:spLocks noChangeArrowheads="1"/>
          </p:cNvSpPr>
          <p:nvPr/>
        </p:nvSpPr>
        <p:spPr bwMode="auto">
          <a:xfrm>
            <a:off x="251520" y="1057300"/>
            <a:ext cx="8785225" cy="1200329"/>
          </a:xfrm>
          <a:prstGeom prst="rect">
            <a:avLst/>
          </a:prstGeom>
          <a:noFill/>
          <a:ln w="9525" algn="ctr">
            <a:noFill/>
            <a:miter lim="800000"/>
            <a:headEnd/>
            <a:tailEnd/>
          </a:ln>
        </p:spPr>
        <p:txBody>
          <a:bodyPr>
            <a:spAutoFit/>
          </a:bodyPr>
          <a:lstStyle/>
          <a:p>
            <a:r>
              <a:rPr lang="sv-SE" sz="1200" dirty="0">
                <a:latin typeface="Minya Nouvelle" charset="0"/>
              </a:rPr>
              <a:t>JPEG är förkortning för </a:t>
            </a:r>
            <a:r>
              <a:rPr lang="sv-SE" sz="1200" b="1" dirty="0">
                <a:latin typeface="Minya Nouvelle" charset="0"/>
              </a:rPr>
              <a:t>J</a:t>
            </a:r>
            <a:r>
              <a:rPr lang="sv-SE" sz="1200" dirty="0">
                <a:latin typeface="Minya Nouvelle" charset="0"/>
              </a:rPr>
              <a:t>oint </a:t>
            </a:r>
            <a:r>
              <a:rPr lang="sv-SE" sz="1200" b="1" dirty="0" err="1">
                <a:latin typeface="Minya Nouvelle" charset="0"/>
              </a:rPr>
              <a:t>P</a:t>
            </a:r>
            <a:r>
              <a:rPr lang="sv-SE" sz="1200" dirty="0" err="1">
                <a:latin typeface="Minya Nouvelle" charset="0"/>
              </a:rPr>
              <a:t>hotographic</a:t>
            </a:r>
            <a:r>
              <a:rPr lang="sv-SE" sz="1200" dirty="0">
                <a:latin typeface="Minya Nouvelle" charset="0"/>
              </a:rPr>
              <a:t> </a:t>
            </a:r>
            <a:r>
              <a:rPr lang="sv-SE" sz="1200" b="1" dirty="0">
                <a:latin typeface="Minya Nouvelle" charset="0"/>
              </a:rPr>
              <a:t>E</a:t>
            </a:r>
            <a:r>
              <a:rPr lang="sv-SE" sz="1200" dirty="0">
                <a:latin typeface="Minya Nouvelle" charset="0"/>
              </a:rPr>
              <a:t>xperts </a:t>
            </a:r>
            <a:r>
              <a:rPr lang="sv-SE" sz="1200" b="1" dirty="0">
                <a:latin typeface="Minya Nouvelle" charset="0"/>
              </a:rPr>
              <a:t>G</a:t>
            </a:r>
            <a:r>
              <a:rPr lang="sv-SE" sz="1200" dirty="0">
                <a:latin typeface="Minya Nouvelle" charset="0"/>
              </a:rPr>
              <a:t>roup.</a:t>
            </a:r>
          </a:p>
          <a:p>
            <a:endParaRPr lang="sv-SE" sz="1200" dirty="0">
              <a:latin typeface="Minya Nouvelle" charset="0"/>
            </a:endParaRPr>
          </a:p>
          <a:p>
            <a:pPr marL="171450" indent="-171450">
              <a:buFont typeface="Arial" charset="0"/>
              <a:buChar char="•"/>
            </a:pPr>
            <a:r>
              <a:rPr lang="sv-SE" sz="1600" dirty="0" smtClean="0">
                <a:latin typeface="Minya Nouvelle" charset="0"/>
              </a:rPr>
              <a:t>För fotografiska bilder</a:t>
            </a:r>
          </a:p>
          <a:p>
            <a:pPr marL="171450" indent="-171450">
              <a:buFont typeface="Arial" charset="0"/>
              <a:buChar char="•"/>
            </a:pPr>
            <a:r>
              <a:rPr lang="sv-SE" sz="1600" dirty="0" smtClean="0">
                <a:latin typeface="Minya Nouvelle" charset="0"/>
              </a:rPr>
              <a:t>24 bitars färgdjup, 16.7 miljoner färger</a:t>
            </a:r>
          </a:p>
          <a:p>
            <a:pPr marL="171450" indent="-171450">
              <a:buFont typeface="Arial" charset="0"/>
              <a:buChar char="•"/>
            </a:pPr>
            <a:r>
              <a:rPr lang="sv-SE" sz="1600" dirty="0" smtClean="0">
                <a:latin typeface="Minya Nouvelle" charset="0"/>
              </a:rPr>
              <a:t>Förstörande format</a:t>
            </a:r>
            <a:endParaRPr lang="sv-SE" sz="1600" dirty="0">
              <a:latin typeface="Minya Nouvelle" charset="0"/>
            </a:endParaRPr>
          </a:p>
        </p:txBody>
      </p:sp>
      <p:pic>
        <p:nvPicPr>
          <p:cNvPr id="5" name="Picture 4" descr="Exempel1"/>
          <p:cNvPicPr>
            <a:picLocks noChangeAspect="1" noChangeArrowheads="1"/>
          </p:cNvPicPr>
          <p:nvPr/>
        </p:nvPicPr>
        <p:blipFill>
          <a:blip r:embed="rId2" cstate="print"/>
          <a:srcRect/>
          <a:stretch>
            <a:fillRect/>
          </a:stretch>
        </p:blipFill>
        <p:spPr bwMode="auto">
          <a:xfrm>
            <a:off x="1135343" y="2353444"/>
            <a:ext cx="2068717" cy="2757120"/>
          </a:xfrm>
          <a:prstGeom prst="rect">
            <a:avLst/>
          </a:prstGeom>
          <a:noFill/>
          <a:ln w="9525">
            <a:noFill/>
            <a:miter lim="800000"/>
            <a:headEnd/>
            <a:tailEnd/>
          </a:ln>
        </p:spPr>
      </p:pic>
      <p:sp>
        <p:nvSpPr>
          <p:cNvPr id="6" name="Text Box 5"/>
          <p:cNvSpPr txBox="1">
            <a:spLocks noChangeArrowheads="1"/>
          </p:cNvSpPr>
          <p:nvPr/>
        </p:nvSpPr>
        <p:spPr bwMode="auto">
          <a:xfrm>
            <a:off x="1043608" y="5073420"/>
            <a:ext cx="2329437" cy="307777"/>
          </a:xfrm>
          <a:prstGeom prst="rect">
            <a:avLst/>
          </a:prstGeom>
          <a:noFill/>
          <a:ln w="9525" algn="ctr">
            <a:noFill/>
            <a:miter lim="800000"/>
            <a:headEnd/>
            <a:tailEnd/>
          </a:ln>
        </p:spPr>
        <p:txBody>
          <a:bodyPr wrap="square">
            <a:spAutoFit/>
          </a:bodyPr>
          <a:lstStyle/>
          <a:p>
            <a:r>
              <a:rPr lang="sv-SE" sz="1400" dirty="0">
                <a:latin typeface="Minya Nouvelle" charset="0"/>
              </a:rPr>
              <a:t>123 kb, 0% komprimering</a:t>
            </a:r>
          </a:p>
        </p:txBody>
      </p:sp>
      <p:pic>
        <p:nvPicPr>
          <p:cNvPr id="7" name="Picture 6" descr="Exempel3"/>
          <p:cNvPicPr>
            <a:picLocks noChangeAspect="1" noChangeArrowheads="1"/>
          </p:cNvPicPr>
          <p:nvPr/>
        </p:nvPicPr>
        <p:blipFill>
          <a:blip r:embed="rId3" cstate="print"/>
          <a:srcRect/>
          <a:stretch>
            <a:fillRect/>
          </a:stretch>
        </p:blipFill>
        <p:spPr bwMode="auto">
          <a:xfrm>
            <a:off x="5824055" y="2354028"/>
            <a:ext cx="2066379" cy="2755951"/>
          </a:xfrm>
          <a:prstGeom prst="rect">
            <a:avLst/>
          </a:prstGeom>
          <a:noFill/>
          <a:ln w="9525">
            <a:noFill/>
            <a:miter lim="800000"/>
            <a:headEnd/>
            <a:tailEnd/>
          </a:ln>
        </p:spPr>
      </p:pic>
      <p:pic>
        <p:nvPicPr>
          <p:cNvPr id="8" name="Picture 7" descr="Exempel2"/>
          <p:cNvPicPr>
            <a:picLocks noChangeAspect="1" noChangeArrowheads="1"/>
          </p:cNvPicPr>
          <p:nvPr/>
        </p:nvPicPr>
        <p:blipFill>
          <a:blip r:embed="rId4" cstate="print"/>
          <a:srcRect/>
          <a:stretch>
            <a:fillRect/>
          </a:stretch>
        </p:blipFill>
        <p:spPr bwMode="auto">
          <a:xfrm>
            <a:off x="3447791" y="2353444"/>
            <a:ext cx="2067548" cy="2755951"/>
          </a:xfrm>
          <a:prstGeom prst="rect">
            <a:avLst/>
          </a:prstGeom>
          <a:noFill/>
          <a:ln w="9525">
            <a:noFill/>
            <a:miter lim="800000"/>
            <a:headEnd/>
            <a:tailEnd/>
          </a:ln>
        </p:spPr>
      </p:pic>
      <p:sp>
        <p:nvSpPr>
          <p:cNvPr id="9" name="Text Box 8"/>
          <p:cNvSpPr txBox="1">
            <a:spLocks noChangeArrowheads="1"/>
          </p:cNvSpPr>
          <p:nvPr/>
        </p:nvSpPr>
        <p:spPr bwMode="auto">
          <a:xfrm>
            <a:off x="3373046" y="5076930"/>
            <a:ext cx="2234986" cy="307777"/>
          </a:xfrm>
          <a:prstGeom prst="rect">
            <a:avLst/>
          </a:prstGeom>
          <a:noFill/>
          <a:ln w="9525" algn="ctr">
            <a:noFill/>
            <a:miter lim="800000"/>
            <a:headEnd/>
            <a:tailEnd/>
          </a:ln>
        </p:spPr>
        <p:txBody>
          <a:bodyPr wrap="square">
            <a:spAutoFit/>
          </a:bodyPr>
          <a:lstStyle/>
          <a:p>
            <a:r>
              <a:rPr lang="sv-SE" sz="1400" dirty="0">
                <a:latin typeface="Minya Nouvelle" charset="0"/>
              </a:rPr>
              <a:t>26 kb, 25% komprimering</a:t>
            </a:r>
          </a:p>
        </p:txBody>
      </p:sp>
      <p:sp>
        <p:nvSpPr>
          <p:cNvPr id="10" name="Text Box 9"/>
          <p:cNvSpPr txBox="1">
            <a:spLocks noChangeArrowheads="1"/>
          </p:cNvSpPr>
          <p:nvPr/>
        </p:nvSpPr>
        <p:spPr bwMode="auto">
          <a:xfrm>
            <a:off x="5809702" y="5076930"/>
            <a:ext cx="2174593" cy="307777"/>
          </a:xfrm>
          <a:prstGeom prst="rect">
            <a:avLst/>
          </a:prstGeom>
          <a:noFill/>
          <a:ln w="9525" algn="ctr">
            <a:noFill/>
            <a:miter lim="800000"/>
            <a:headEnd/>
            <a:tailEnd/>
          </a:ln>
        </p:spPr>
        <p:txBody>
          <a:bodyPr wrap="square">
            <a:spAutoFit/>
          </a:bodyPr>
          <a:lstStyle/>
          <a:p>
            <a:r>
              <a:rPr lang="sv-SE" sz="1400" dirty="0">
                <a:latin typeface="Minya Nouvelle" charset="0"/>
              </a:rPr>
              <a:t>6 kb, 75% komprimering</a:t>
            </a:r>
          </a:p>
        </p:txBody>
      </p:sp>
      <p:sp>
        <p:nvSpPr>
          <p:cNvPr id="11" name="TextBox 10"/>
          <p:cNvSpPr txBox="1"/>
          <p:nvPr/>
        </p:nvSpPr>
        <p:spPr>
          <a:xfrm>
            <a:off x="7360275" y="1657464"/>
            <a:ext cx="1428596" cy="369332"/>
          </a:xfrm>
          <a:prstGeom prst="rect">
            <a:avLst/>
          </a:prstGeom>
          <a:noFill/>
        </p:spPr>
        <p:txBody>
          <a:bodyPr wrap="none" rtlCol="0">
            <a:spAutoFit/>
          </a:bodyPr>
          <a:lstStyle/>
          <a:p>
            <a:pPr algn="ctr"/>
            <a:r>
              <a:rPr lang="sv-SE" dirty="0" smtClean="0">
                <a:latin typeface="Minya Nouvelle" pitchFamily="2" charset="0"/>
              </a:rPr>
              <a:t>filnamn.jpg</a:t>
            </a:r>
          </a:p>
        </p:txBody>
      </p:sp>
      <p:pic>
        <p:nvPicPr>
          <p:cNvPr id="12" name="Picture 2" descr="S:\dfm\info\icons\v-collections\v_collections_png\software_graphics_media\128x128\shadow\photo_landscap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572" y="527593"/>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spTree>
    <p:extLst>
      <p:ext uri="{BB962C8B-B14F-4D97-AF65-F5344CB8AC3E}">
        <p14:creationId xmlns:p14="http://schemas.microsoft.com/office/powerpoint/2010/main" val="31496700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smouse.force9.co.uk/moose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641476"/>
            <a:ext cx="1728192" cy="2376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GIF</a:t>
            </a:r>
            <a:endParaRPr lang="sv-SE" dirty="0"/>
          </a:p>
        </p:txBody>
      </p:sp>
      <p:sp>
        <p:nvSpPr>
          <p:cNvPr id="4" name="Rectangle 4"/>
          <p:cNvSpPr>
            <a:spLocks noChangeArrowheads="1"/>
          </p:cNvSpPr>
          <p:nvPr/>
        </p:nvSpPr>
        <p:spPr bwMode="auto">
          <a:xfrm>
            <a:off x="323528" y="1057300"/>
            <a:ext cx="8785225" cy="1508105"/>
          </a:xfrm>
          <a:prstGeom prst="rect">
            <a:avLst/>
          </a:prstGeom>
          <a:noFill/>
          <a:ln w="9525" algn="ctr">
            <a:noFill/>
            <a:miter lim="800000"/>
            <a:headEnd/>
            <a:tailEnd/>
          </a:ln>
        </p:spPr>
        <p:txBody>
          <a:bodyPr>
            <a:spAutoFit/>
          </a:bodyPr>
          <a:lstStyle/>
          <a:p>
            <a:r>
              <a:rPr lang="sv-SE" sz="1400" dirty="0">
                <a:latin typeface="Minya Nouvelle" charset="0"/>
              </a:rPr>
              <a:t>GIF är förkortning för </a:t>
            </a:r>
            <a:r>
              <a:rPr lang="sv-SE" sz="1400" b="1" dirty="0">
                <a:latin typeface="Minya Nouvelle" charset="0"/>
              </a:rPr>
              <a:t>G</a:t>
            </a:r>
            <a:r>
              <a:rPr lang="sv-SE" sz="1400" dirty="0">
                <a:latin typeface="Minya Nouvelle" charset="0"/>
              </a:rPr>
              <a:t>raphics</a:t>
            </a:r>
            <a:r>
              <a:rPr lang="sv-SE" sz="1400" b="1" dirty="0">
                <a:latin typeface="Minya Nouvelle" charset="0"/>
              </a:rPr>
              <a:t> </a:t>
            </a:r>
            <a:r>
              <a:rPr lang="sv-SE" sz="1400" b="1" dirty="0" err="1">
                <a:latin typeface="Minya Nouvelle" charset="0"/>
              </a:rPr>
              <a:t>I</a:t>
            </a:r>
            <a:r>
              <a:rPr lang="sv-SE" sz="1400" dirty="0" err="1">
                <a:latin typeface="Minya Nouvelle" charset="0"/>
              </a:rPr>
              <a:t>nterchange</a:t>
            </a:r>
            <a:r>
              <a:rPr lang="sv-SE" sz="1400" dirty="0">
                <a:latin typeface="Minya Nouvelle" charset="0"/>
              </a:rPr>
              <a:t> </a:t>
            </a:r>
            <a:r>
              <a:rPr lang="sv-SE" sz="1400" b="1" dirty="0">
                <a:latin typeface="Minya Nouvelle" charset="0"/>
              </a:rPr>
              <a:t>F</a:t>
            </a:r>
            <a:r>
              <a:rPr lang="sv-SE" sz="1400" dirty="0">
                <a:latin typeface="Minya Nouvelle" charset="0"/>
              </a:rPr>
              <a:t>ormat.</a:t>
            </a:r>
          </a:p>
          <a:p>
            <a:endParaRPr lang="sv-SE" sz="1400" dirty="0">
              <a:latin typeface="Minya Nouvelle" charset="0"/>
            </a:endParaRPr>
          </a:p>
          <a:p>
            <a:pPr marL="285750" indent="-285750">
              <a:buFont typeface="Arial" charset="0"/>
              <a:buChar char="•"/>
            </a:pPr>
            <a:r>
              <a:rPr lang="sv-SE" sz="1600" dirty="0" smtClean="0">
                <a:latin typeface="Minya Nouvelle" charset="0"/>
              </a:rPr>
              <a:t>Lämpar sig för grafik med få färger</a:t>
            </a:r>
          </a:p>
          <a:p>
            <a:pPr marL="285750" indent="-285750">
              <a:buFont typeface="Arial" charset="0"/>
              <a:buChar char="•"/>
            </a:pPr>
            <a:r>
              <a:rPr lang="sv-SE" sz="1600" dirty="0" smtClean="0">
                <a:latin typeface="Minya Nouvelle" charset="0"/>
              </a:rPr>
              <a:t>Icke förstörande</a:t>
            </a:r>
          </a:p>
          <a:p>
            <a:pPr marL="285750" indent="-285750">
              <a:buFont typeface="Arial" charset="0"/>
              <a:buChar char="•"/>
            </a:pPr>
            <a:r>
              <a:rPr lang="sv-SE" sz="1600" dirty="0" smtClean="0">
                <a:latin typeface="Minya Nouvelle" charset="0"/>
              </a:rPr>
              <a:t>Tillåter animeringar samt transparens</a:t>
            </a:r>
          </a:p>
          <a:p>
            <a:pPr marL="285750" indent="-285750">
              <a:buFont typeface="Arial" charset="0"/>
              <a:buChar char="•"/>
            </a:pPr>
            <a:r>
              <a:rPr lang="sv-SE" sz="1600" dirty="0" smtClean="0">
                <a:latin typeface="Minya Nouvelle" charset="0"/>
              </a:rPr>
              <a:t>Var tidigare licensbelagt</a:t>
            </a:r>
            <a:endParaRPr lang="sv-SE" sz="1600" dirty="0">
              <a:latin typeface="Minya Nouvelle" charset="0"/>
            </a:endParaRPr>
          </a:p>
        </p:txBody>
      </p:sp>
      <p:pic>
        <p:nvPicPr>
          <p:cNvPr id="6" name="Picture 5" descr="N1"/>
          <p:cNvPicPr>
            <a:picLocks noChangeAspect="1" noChangeArrowheads="1"/>
          </p:cNvPicPr>
          <p:nvPr/>
        </p:nvPicPr>
        <p:blipFill>
          <a:blip r:embed="rId3" cstate="print"/>
          <a:srcRect/>
          <a:stretch>
            <a:fillRect/>
          </a:stretch>
        </p:blipFill>
        <p:spPr bwMode="auto">
          <a:xfrm>
            <a:off x="1187450" y="2785492"/>
            <a:ext cx="2447926" cy="2447925"/>
          </a:xfrm>
          <a:prstGeom prst="rect">
            <a:avLst/>
          </a:prstGeom>
          <a:noFill/>
          <a:ln w="9525">
            <a:noFill/>
            <a:miter lim="800000"/>
            <a:headEnd/>
            <a:tailEnd/>
          </a:ln>
        </p:spPr>
      </p:pic>
      <p:sp>
        <p:nvSpPr>
          <p:cNvPr id="7" name="Text Box 6"/>
          <p:cNvSpPr txBox="1">
            <a:spLocks noChangeArrowheads="1"/>
          </p:cNvSpPr>
          <p:nvPr/>
        </p:nvSpPr>
        <p:spPr bwMode="auto">
          <a:xfrm>
            <a:off x="1835152" y="5214019"/>
            <a:ext cx="894797" cy="307777"/>
          </a:xfrm>
          <a:prstGeom prst="rect">
            <a:avLst/>
          </a:prstGeom>
          <a:noFill/>
          <a:ln w="9525" algn="ctr">
            <a:noFill/>
            <a:miter lim="800000"/>
            <a:headEnd/>
            <a:tailEnd/>
          </a:ln>
        </p:spPr>
        <p:txBody>
          <a:bodyPr wrap="none">
            <a:spAutoFit/>
          </a:bodyPr>
          <a:lstStyle/>
          <a:p>
            <a:r>
              <a:rPr lang="sv-SE" sz="1400">
                <a:latin typeface="Minya Nouvelle" charset="0"/>
              </a:rPr>
              <a:t>GIF 2 kb</a:t>
            </a:r>
          </a:p>
        </p:txBody>
      </p:sp>
      <p:pic>
        <p:nvPicPr>
          <p:cNvPr id="8" name="Picture 7" descr="N1"/>
          <p:cNvPicPr>
            <a:picLocks noChangeAspect="1" noChangeArrowheads="1"/>
          </p:cNvPicPr>
          <p:nvPr/>
        </p:nvPicPr>
        <p:blipFill>
          <a:blip r:embed="rId4" cstate="print"/>
          <a:srcRect/>
          <a:stretch>
            <a:fillRect/>
          </a:stretch>
        </p:blipFill>
        <p:spPr bwMode="auto">
          <a:xfrm>
            <a:off x="5362575" y="2785492"/>
            <a:ext cx="2376488" cy="2376487"/>
          </a:xfrm>
          <a:prstGeom prst="rect">
            <a:avLst/>
          </a:prstGeom>
          <a:noFill/>
          <a:ln w="9525">
            <a:noFill/>
            <a:miter lim="800000"/>
            <a:headEnd/>
            <a:tailEnd/>
          </a:ln>
        </p:spPr>
      </p:pic>
      <p:sp>
        <p:nvSpPr>
          <p:cNvPr id="9" name="Text Box 8"/>
          <p:cNvSpPr txBox="1">
            <a:spLocks noChangeArrowheads="1"/>
          </p:cNvSpPr>
          <p:nvPr/>
        </p:nvSpPr>
        <p:spPr bwMode="auto">
          <a:xfrm>
            <a:off x="6083300" y="5161756"/>
            <a:ext cx="998991" cy="307777"/>
          </a:xfrm>
          <a:prstGeom prst="rect">
            <a:avLst/>
          </a:prstGeom>
          <a:noFill/>
          <a:ln w="9525" algn="ctr">
            <a:noFill/>
            <a:miter lim="800000"/>
            <a:headEnd/>
            <a:tailEnd/>
          </a:ln>
        </p:spPr>
        <p:txBody>
          <a:bodyPr wrap="none">
            <a:spAutoFit/>
          </a:bodyPr>
          <a:lstStyle/>
          <a:p>
            <a:r>
              <a:rPr lang="sv-SE" sz="1400" dirty="0">
                <a:latin typeface="Minya Nouvelle" charset="0"/>
              </a:rPr>
              <a:t>JPG 14 kb</a:t>
            </a:r>
          </a:p>
        </p:txBody>
      </p:sp>
      <p:sp>
        <p:nvSpPr>
          <p:cNvPr id="11" name="TextBox 10"/>
          <p:cNvSpPr txBox="1"/>
          <p:nvPr/>
        </p:nvSpPr>
        <p:spPr>
          <a:xfrm>
            <a:off x="7224044" y="2185730"/>
            <a:ext cx="1388522" cy="369332"/>
          </a:xfrm>
          <a:prstGeom prst="rect">
            <a:avLst/>
          </a:prstGeom>
          <a:noFill/>
        </p:spPr>
        <p:txBody>
          <a:bodyPr wrap="none" rtlCol="0">
            <a:spAutoFit/>
          </a:bodyPr>
          <a:lstStyle/>
          <a:p>
            <a:pPr algn="ctr"/>
            <a:r>
              <a:rPr lang="sv-SE" dirty="0" smtClean="0">
                <a:latin typeface="Minya Nouvelle" pitchFamily="2" charset="0"/>
              </a:rPr>
              <a:t>filnamn.gif</a:t>
            </a:r>
          </a:p>
        </p:txBody>
      </p:sp>
      <p:pic>
        <p:nvPicPr>
          <p:cNvPr id="12" name="Picture 2" descr="S:\dfm\info\icons\v-collections\v_collections_png\software_graphics_media\128x128\shadow\photo_landscap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105585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spTree>
    <p:extLst>
      <p:ext uri="{BB962C8B-B14F-4D97-AF65-F5344CB8AC3E}">
        <p14:creationId xmlns:p14="http://schemas.microsoft.com/office/powerpoint/2010/main" val="2745242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PNG</a:t>
            </a:r>
            <a:endParaRPr lang="sv-SE" dirty="0"/>
          </a:p>
        </p:txBody>
      </p:sp>
      <p:sp>
        <p:nvSpPr>
          <p:cNvPr id="4" name="Rectangle 3"/>
          <p:cNvSpPr>
            <a:spLocks noChangeArrowheads="1"/>
          </p:cNvSpPr>
          <p:nvPr/>
        </p:nvSpPr>
        <p:spPr bwMode="auto">
          <a:xfrm>
            <a:off x="358775" y="1201316"/>
            <a:ext cx="8785225" cy="3077766"/>
          </a:xfrm>
          <a:prstGeom prst="rect">
            <a:avLst/>
          </a:prstGeom>
          <a:noFill/>
          <a:ln w="9525" algn="ctr">
            <a:noFill/>
            <a:miter lim="800000"/>
            <a:headEnd/>
            <a:tailEnd/>
          </a:ln>
        </p:spPr>
        <p:txBody>
          <a:bodyPr>
            <a:spAutoFit/>
          </a:bodyPr>
          <a:lstStyle/>
          <a:p>
            <a:r>
              <a:rPr lang="sv-SE" sz="1400" dirty="0">
                <a:latin typeface="Minya Nouvelle" charset="0"/>
              </a:rPr>
              <a:t>PNG är förkortning för </a:t>
            </a:r>
            <a:r>
              <a:rPr lang="sv-SE" sz="1400" b="1" dirty="0">
                <a:latin typeface="Minya Nouvelle" charset="0"/>
              </a:rPr>
              <a:t>P</a:t>
            </a:r>
            <a:r>
              <a:rPr lang="sv-SE" sz="1400" dirty="0">
                <a:latin typeface="Minya Nouvelle" charset="0"/>
              </a:rPr>
              <a:t>ortable </a:t>
            </a:r>
            <a:r>
              <a:rPr lang="sv-SE" sz="1400" b="1" dirty="0">
                <a:latin typeface="Minya Nouvelle" charset="0"/>
              </a:rPr>
              <a:t>N</a:t>
            </a:r>
            <a:r>
              <a:rPr lang="sv-SE" sz="1400" dirty="0">
                <a:latin typeface="Minya Nouvelle" charset="0"/>
              </a:rPr>
              <a:t>etwork </a:t>
            </a:r>
            <a:r>
              <a:rPr lang="sv-SE" sz="1400" b="1" dirty="0">
                <a:latin typeface="Minya Nouvelle" charset="0"/>
              </a:rPr>
              <a:t>G</a:t>
            </a:r>
            <a:r>
              <a:rPr lang="sv-SE" sz="1400" dirty="0">
                <a:latin typeface="Minya Nouvelle" charset="0"/>
              </a:rPr>
              <a:t>raphics.</a:t>
            </a:r>
          </a:p>
          <a:p>
            <a:endParaRPr lang="sv-SE" sz="1600" dirty="0">
              <a:latin typeface="Minya Nouvelle" charset="0"/>
            </a:endParaRPr>
          </a:p>
          <a:p>
            <a:pPr marL="285750" indent="-285750">
              <a:buFont typeface="Arial" charset="0"/>
              <a:buChar char="•"/>
            </a:pPr>
            <a:r>
              <a:rPr lang="sv-SE" sz="1600" dirty="0" smtClean="0">
                <a:latin typeface="Minya Nouvelle" charset="0"/>
              </a:rPr>
              <a:t>PNG </a:t>
            </a:r>
            <a:r>
              <a:rPr lang="sv-SE" sz="1600" dirty="0">
                <a:latin typeface="Minya Nouvelle" charset="0"/>
              </a:rPr>
              <a:t>lämpar sig, likt GIF, för grafik med få färger, tecknade </a:t>
            </a:r>
            <a:r>
              <a:rPr lang="sv-SE" sz="1600" dirty="0" smtClean="0">
                <a:latin typeface="Minya Nouvelle" charset="0"/>
              </a:rPr>
              <a:t>bilder.</a:t>
            </a:r>
          </a:p>
          <a:p>
            <a:pPr marL="285750" indent="-285750">
              <a:buFont typeface="Arial" charset="0"/>
              <a:buChar char="•"/>
            </a:pPr>
            <a:r>
              <a:rPr lang="sv-SE" sz="1600" dirty="0" smtClean="0">
                <a:latin typeface="Minya Nouvelle" charset="0"/>
              </a:rPr>
              <a:t>Patentfri </a:t>
            </a:r>
            <a:r>
              <a:rPr lang="sv-SE" sz="1600" dirty="0">
                <a:latin typeface="Minya Nouvelle" charset="0"/>
              </a:rPr>
              <a:t>version av GIF som även är förbättrad och ger en filstorlek som är 5%-25% mindre än en GIF-fil. </a:t>
            </a:r>
            <a:endParaRPr lang="sv-SE" sz="1600" dirty="0" smtClean="0">
              <a:latin typeface="Minya Nouvelle" charset="0"/>
            </a:endParaRPr>
          </a:p>
          <a:p>
            <a:pPr marL="285750" indent="-285750">
              <a:buFont typeface="Arial" charset="0"/>
              <a:buChar char="•"/>
            </a:pPr>
            <a:r>
              <a:rPr lang="sv-SE" sz="1600" dirty="0" smtClean="0">
                <a:latin typeface="Minya Nouvelle" charset="0"/>
              </a:rPr>
              <a:t>PNG </a:t>
            </a:r>
            <a:r>
              <a:rPr lang="sv-SE" sz="1600" dirty="0">
                <a:latin typeface="Minya Nouvelle" charset="0"/>
              </a:rPr>
              <a:t>stöder semitransparenta </a:t>
            </a:r>
            <a:r>
              <a:rPr lang="sv-SE" sz="1600" dirty="0" smtClean="0">
                <a:latin typeface="Minya Nouvelle" charset="0"/>
              </a:rPr>
              <a:t>bilder. (Ej IE6)</a:t>
            </a:r>
          </a:p>
          <a:p>
            <a:pPr marL="285750" indent="-285750">
              <a:buFont typeface="Arial" charset="0"/>
              <a:buChar char="•"/>
            </a:pPr>
            <a:r>
              <a:rPr lang="sv-SE" sz="1600" dirty="0" smtClean="0">
                <a:latin typeface="Minya Nouvelle" charset="0"/>
              </a:rPr>
              <a:t>PNG </a:t>
            </a:r>
            <a:r>
              <a:rPr lang="sv-SE" sz="1600" dirty="0">
                <a:latin typeface="Minya Nouvelle" charset="0"/>
              </a:rPr>
              <a:t>stöder dock inte animationer men klarar av bilder med ett </a:t>
            </a:r>
            <a:r>
              <a:rPr lang="sv-SE" sz="1600" dirty="0" smtClean="0">
                <a:latin typeface="Minya Nouvelle" charset="0"/>
              </a:rPr>
              <a:t/>
            </a:r>
            <a:br>
              <a:rPr lang="sv-SE" sz="1600" dirty="0" smtClean="0">
                <a:latin typeface="Minya Nouvelle" charset="0"/>
              </a:rPr>
            </a:br>
            <a:r>
              <a:rPr lang="sv-SE" sz="1600" dirty="0" smtClean="0">
                <a:latin typeface="Minya Nouvelle" charset="0"/>
              </a:rPr>
              <a:t>färgdjup </a:t>
            </a:r>
            <a:r>
              <a:rPr lang="sv-SE" sz="1600" dirty="0">
                <a:latin typeface="Minya Nouvelle" charset="0"/>
              </a:rPr>
              <a:t>på upp till 24 </a:t>
            </a:r>
            <a:r>
              <a:rPr lang="sv-SE" sz="1600" dirty="0" smtClean="0">
                <a:latin typeface="Minya Nouvelle" charset="0"/>
              </a:rPr>
              <a:t>bitar.</a:t>
            </a:r>
          </a:p>
          <a:p>
            <a:pPr marL="285750" indent="-285750">
              <a:buFont typeface="Arial" charset="0"/>
              <a:buChar char="•"/>
            </a:pPr>
            <a:r>
              <a:rPr lang="sv-SE" sz="1600" dirty="0" smtClean="0">
                <a:latin typeface="Minya Nouvelle" charset="0"/>
              </a:rPr>
              <a:t>Gamla </a:t>
            </a:r>
            <a:r>
              <a:rPr lang="sv-SE" sz="1600" dirty="0">
                <a:latin typeface="Minya Nouvelle" charset="0"/>
              </a:rPr>
              <a:t>browsers har inte alltid stöd för PNG!</a:t>
            </a:r>
          </a:p>
          <a:p>
            <a:endParaRPr lang="sv-SE" sz="1400" dirty="0">
              <a:latin typeface="Minya Nouvelle" charset="0"/>
            </a:endParaRPr>
          </a:p>
          <a:p>
            <a:r>
              <a:rPr lang="sv-SE" sz="1200" dirty="0">
                <a:latin typeface="Minya Nouvelle" charset="0"/>
              </a:rPr>
              <a:t>Om ni vill lära er PNG in i minsta </a:t>
            </a:r>
            <a:r>
              <a:rPr lang="sv-SE" sz="1200" dirty="0" err="1">
                <a:latin typeface="Minya Nouvelle" charset="0"/>
              </a:rPr>
              <a:t>deltalj</a:t>
            </a:r>
            <a:r>
              <a:rPr lang="sv-SE" sz="1200" dirty="0">
                <a:latin typeface="Minya Nouvelle" charset="0"/>
              </a:rPr>
              <a:t> kan jag rekommendera RFC2038:</a:t>
            </a:r>
          </a:p>
          <a:p>
            <a:r>
              <a:rPr lang="sv-SE" sz="1200" dirty="0">
                <a:latin typeface="Minya Nouvelle" charset="0"/>
              </a:rPr>
              <a:t>http://www.ietf.org/rfc/rfc2083.txt?number=2083</a:t>
            </a:r>
          </a:p>
          <a:p>
            <a:endParaRPr lang="sv-SE" sz="1400" dirty="0">
              <a:latin typeface="Minya Nouvelle" charset="0"/>
            </a:endParaRPr>
          </a:p>
        </p:txBody>
      </p:sp>
      <p:sp>
        <p:nvSpPr>
          <p:cNvPr id="5" name="TextBox 4"/>
          <p:cNvSpPr txBox="1"/>
          <p:nvPr/>
        </p:nvSpPr>
        <p:spPr>
          <a:xfrm>
            <a:off x="6876256" y="4792424"/>
            <a:ext cx="1484702" cy="369332"/>
          </a:xfrm>
          <a:prstGeom prst="rect">
            <a:avLst/>
          </a:prstGeom>
          <a:noFill/>
        </p:spPr>
        <p:txBody>
          <a:bodyPr wrap="none" rtlCol="0">
            <a:spAutoFit/>
          </a:bodyPr>
          <a:lstStyle/>
          <a:p>
            <a:r>
              <a:rPr lang="sv-SE" dirty="0" smtClean="0">
                <a:latin typeface="Minya Nouvelle" pitchFamily="2" charset="0"/>
              </a:rPr>
              <a:t>filnamn.png</a:t>
            </a:r>
          </a:p>
        </p:txBody>
      </p:sp>
      <p:pic>
        <p:nvPicPr>
          <p:cNvPr id="46082" name="Picture 2" descr="S:\dfm\info\icons\v-collections\v_collections_png\software_graphics_media\128x128\shadow\photo_landscap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007" y="3669481"/>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spTree>
    <p:extLst>
      <p:ext uri="{BB962C8B-B14F-4D97-AF65-F5344CB8AC3E}">
        <p14:creationId xmlns:p14="http://schemas.microsoft.com/office/powerpoint/2010/main" val="148303617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WebP</a:t>
            </a:r>
            <a:r>
              <a:rPr lang="sv-SE" dirty="0" smtClean="0"/>
              <a:t> ("</a:t>
            </a:r>
            <a:r>
              <a:rPr lang="sv-SE" dirty="0" err="1" smtClean="0"/>
              <a:t>weppy</a:t>
            </a:r>
            <a:r>
              <a:rPr lang="sv-SE" dirty="0" smtClean="0"/>
              <a:t>")</a:t>
            </a:r>
            <a:endParaRPr lang="sv-SE" dirty="0"/>
          </a:p>
        </p:txBody>
      </p:sp>
      <p:sp>
        <p:nvSpPr>
          <p:cNvPr id="3" name="Subtitle 2"/>
          <p:cNvSpPr>
            <a:spLocks noGrp="1"/>
          </p:cNvSpPr>
          <p:nvPr>
            <p:ph type="subTitle" idx="1"/>
          </p:nvPr>
        </p:nvSpPr>
        <p:spPr>
          <a:xfrm>
            <a:off x="699549" y="1263225"/>
            <a:ext cx="5153796" cy="1460500"/>
          </a:xfrm>
        </p:spPr>
        <p:txBody>
          <a:bodyPr/>
          <a:lstStyle/>
          <a:p>
            <a:r>
              <a:rPr lang="sv-SE" dirty="0" err="1" smtClean="0"/>
              <a:t>Open</a:t>
            </a:r>
            <a:r>
              <a:rPr lang="sv-SE" dirty="0" smtClean="0"/>
              <a:t> Source-initiativ från Google</a:t>
            </a:r>
          </a:p>
          <a:p>
            <a:r>
              <a:rPr lang="sv-SE" dirty="0" smtClean="0"/>
              <a:t>Likt jpg, ett förstörande format</a:t>
            </a:r>
            <a:endParaRPr lang="sv-SE" dirty="0"/>
          </a:p>
        </p:txBody>
      </p:sp>
      <p:sp>
        <p:nvSpPr>
          <p:cNvPr id="4" name="TextBox 3"/>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pic>
        <p:nvPicPr>
          <p:cNvPr id="84994" name="Picture 2" descr="http://code.google.com/speed/webp/images/web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634574"/>
            <a:ext cx="1771650" cy="6286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6" name="TextBox 5"/>
          <p:cNvSpPr txBox="1"/>
          <p:nvPr/>
        </p:nvSpPr>
        <p:spPr>
          <a:xfrm>
            <a:off x="6876256" y="4792424"/>
            <a:ext cx="1630575" cy="369332"/>
          </a:xfrm>
          <a:prstGeom prst="rect">
            <a:avLst/>
          </a:prstGeom>
          <a:noFill/>
        </p:spPr>
        <p:txBody>
          <a:bodyPr wrap="none" rtlCol="0">
            <a:spAutoFit/>
          </a:bodyPr>
          <a:lstStyle/>
          <a:p>
            <a:r>
              <a:rPr lang="sv-SE" dirty="0" err="1" smtClean="0">
                <a:latin typeface="Minya Nouvelle" pitchFamily="2" charset="0"/>
              </a:rPr>
              <a:t>filnamn.webp</a:t>
            </a:r>
            <a:endParaRPr lang="sv-SE" dirty="0" smtClean="0">
              <a:latin typeface="Minya Nouvelle" pitchFamily="2" charset="0"/>
            </a:endParaRPr>
          </a:p>
        </p:txBody>
      </p:sp>
      <p:pic>
        <p:nvPicPr>
          <p:cNvPr id="7" name="Picture 2" descr="S:\dfm\info\icons\v-collections\v_collections_png\software_graphics_media\128x128\shadow\photo_landscap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007" y="366948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83" y="2680871"/>
            <a:ext cx="5251530" cy="19976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79512" y="5190558"/>
            <a:ext cx="3679469" cy="369332"/>
          </a:xfrm>
          <a:prstGeom prst="rect">
            <a:avLst/>
          </a:prstGeom>
        </p:spPr>
        <p:txBody>
          <a:bodyPr wrap="none">
            <a:spAutoFit/>
          </a:bodyPr>
          <a:lstStyle/>
          <a:p>
            <a:r>
              <a:rPr lang="sv-SE" dirty="0"/>
              <a:t>http://code.google.com/speed/webp</a:t>
            </a:r>
          </a:p>
        </p:txBody>
      </p:sp>
    </p:spTree>
    <p:extLst>
      <p:ext uri="{BB962C8B-B14F-4D97-AF65-F5344CB8AC3E}">
        <p14:creationId xmlns:p14="http://schemas.microsoft.com/office/powerpoint/2010/main" val="308145826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9" name="Picture 13" descr="C:\Users\tstjo\Downloads\Lnu_Wordmark_I_Datavetenskap_150mm150dpi.png\Lnu_Wordmark_I_Datavetenskap_150mm150dp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15839">
            <a:off x="5979703" y="2809461"/>
            <a:ext cx="3079378" cy="464284"/>
          </a:xfrm>
          <a:prstGeom prst="rect">
            <a:avLst/>
          </a:prstGeom>
          <a:noFill/>
          <a:extLst>
            <a:ext uri="{909E8E84-426E-40dd-AFC4-6F175D3DCCD1}">
              <a14:hiddenFill xmlns:a14="http://schemas.microsoft.com/office/drawing/2010/main">
                <a:solidFill>
                  <a:srgbClr val="FFFFFF"/>
                </a:solidFill>
              </a14:hiddenFill>
            </a:ext>
          </a:extLst>
        </p:spPr>
      </p:pic>
      <p:pic>
        <p:nvPicPr>
          <p:cNvPr id="86028" name="Picture 12" descr="C:\Users\tstjo\Downloads\Lnu_Wordmark_I_Datavetenskap_150mm150dpi.png\Lnu_Symbol_150mm150dpi.png (1)\Lnu_Symbol_150mm150dpi.png"/>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24127" y="1370945"/>
            <a:ext cx="1048755" cy="13889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Rekommendation</a:t>
            </a:r>
            <a:endParaRPr lang="sv-SE" dirty="0"/>
          </a:p>
        </p:txBody>
      </p:sp>
      <p:sp>
        <p:nvSpPr>
          <p:cNvPr id="4" name="TextBox 3"/>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pic>
        <p:nvPicPr>
          <p:cNvPr id="86018" name="Picture 2" descr="L:\WorkSpace\tstjo\Icons\v_collection_png\128x128\shadow\photo_landscap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192139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L:\WorkSpace\tstjo\Icons\v_collection_png\64x64\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253442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6022" name="Picture 6" descr="L:\WorkSpace\tstjo\Icons\v_collection_png\128x128\shadow\ke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92" y="206541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6024" name="Picture 8" descr="C:\Users\tstjo\Downloads\3346_Web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366227"/>
            <a:ext cx="3767406" cy="25116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6025" name="Picture 9" descr="C:\Users\tstjo\Downloads\1751_Webb.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52063">
            <a:off x="2843808" y="2407875"/>
            <a:ext cx="2289433" cy="15310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6026" name="Picture 10" descr="C:\Users\tstjo\Downloads\2196_Web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8100" y="1154541"/>
            <a:ext cx="1714500" cy="2286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6027" name="Picture 11" descr="C:\Users\tstjo\Downloads\3824_Webb.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21710">
            <a:off x="2822824" y="1058340"/>
            <a:ext cx="1139278" cy="17142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6" name="TextBox 5"/>
          <p:cNvSpPr txBox="1"/>
          <p:nvPr/>
        </p:nvSpPr>
        <p:spPr>
          <a:xfrm>
            <a:off x="7020272" y="4594403"/>
            <a:ext cx="878767" cy="584775"/>
          </a:xfrm>
          <a:prstGeom prst="rect">
            <a:avLst/>
          </a:prstGeom>
          <a:noFill/>
        </p:spPr>
        <p:txBody>
          <a:bodyPr wrap="none" rtlCol="0">
            <a:spAutoFit/>
          </a:bodyPr>
          <a:lstStyle/>
          <a:p>
            <a:r>
              <a:rPr lang="sv-SE" sz="3200" b="1" dirty="0" err="1" smtClean="0">
                <a:latin typeface="Minya Nouvelle" pitchFamily="2" charset="0"/>
              </a:rPr>
              <a:t>png</a:t>
            </a:r>
            <a:endParaRPr lang="sv-SE" sz="3200" b="1" dirty="0" smtClean="0">
              <a:latin typeface="Minya Nouvelle" pitchFamily="2" charset="0"/>
            </a:endParaRPr>
          </a:p>
        </p:txBody>
      </p:sp>
      <p:sp>
        <p:nvSpPr>
          <p:cNvPr id="17" name="TextBox 16"/>
          <p:cNvSpPr txBox="1"/>
          <p:nvPr/>
        </p:nvSpPr>
        <p:spPr>
          <a:xfrm>
            <a:off x="2051719" y="4598907"/>
            <a:ext cx="779381" cy="584775"/>
          </a:xfrm>
          <a:prstGeom prst="rect">
            <a:avLst/>
          </a:prstGeom>
          <a:noFill/>
        </p:spPr>
        <p:txBody>
          <a:bodyPr wrap="none" rtlCol="0">
            <a:spAutoFit/>
          </a:bodyPr>
          <a:lstStyle/>
          <a:p>
            <a:r>
              <a:rPr lang="sv-SE" sz="3200" b="1" dirty="0" smtClean="0">
                <a:latin typeface="Minya Nouvelle" pitchFamily="2" charset="0"/>
              </a:rPr>
              <a:t>jpg</a:t>
            </a:r>
          </a:p>
        </p:txBody>
      </p:sp>
    </p:spTree>
    <p:extLst>
      <p:ext uri="{BB962C8B-B14F-4D97-AF65-F5344CB8AC3E}">
        <p14:creationId xmlns:p14="http://schemas.microsoft.com/office/powerpoint/2010/main" val="283781665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Rastergrafik i HTML</a:t>
            </a:r>
            <a:endParaRPr lang="sv-SE" dirty="0"/>
          </a:p>
        </p:txBody>
      </p:sp>
      <p:graphicFrame>
        <p:nvGraphicFramePr>
          <p:cNvPr id="4" name="Table 3"/>
          <p:cNvGraphicFramePr>
            <a:graphicFrameLocks noGrp="1"/>
          </p:cNvGraphicFramePr>
          <p:nvPr>
            <p:extLst>
              <p:ext uri="{D42A27DB-BD31-4B8C-83A1-F6EECF244321}">
                <p14:modId xmlns:p14="http://schemas.microsoft.com/office/powerpoint/2010/main" val="2818016579"/>
              </p:ext>
            </p:extLst>
          </p:nvPr>
        </p:nvGraphicFramePr>
        <p:xfrm>
          <a:off x="467544" y="1921396"/>
          <a:ext cx="8280920" cy="2225040"/>
        </p:xfrm>
        <a:graphic>
          <a:graphicData uri="http://schemas.openxmlformats.org/drawingml/2006/table">
            <a:tbl>
              <a:tblPr firstRow="1" bandRow="1">
                <a:tableStyleId>{93296810-A885-4BE3-A3E7-6D5BEEA58F35}</a:tableStyleId>
              </a:tblPr>
              <a:tblGrid>
                <a:gridCol w="2347608"/>
                <a:gridCol w="5933312"/>
              </a:tblGrid>
              <a:tr h="370840">
                <a:tc>
                  <a:txBody>
                    <a:bodyPr/>
                    <a:lstStyle/>
                    <a:p>
                      <a:r>
                        <a:rPr lang="sv-SE" dirty="0" smtClean="0"/>
                        <a:t>Vanliga attribut</a:t>
                      </a:r>
                      <a:endParaRPr lang="sv-SE" dirty="0"/>
                    </a:p>
                  </a:txBody>
                  <a:tcPr>
                    <a:lnR w="12700" cmpd="sng">
                      <a:noFill/>
                    </a:lnR>
                  </a:tcPr>
                </a:tc>
                <a:tc>
                  <a:txBody>
                    <a:bodyPr/>
                    <a:lstStyle/>
                    <a:p>
                      <a:endParaRPr lang="sv-S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sv-SE" sz="1800" b="1" dirty="0" err="1" smtClean="0">
                          <a:latin typeface="Courier New" pitchFamily="49" charset="0"/>
                          <a:cs typeface="Courier New" pitchFamily="49" charset="0"/>
                        </a:rPr>
                        <a:t>src</a:t>
                      </a:r>
                      <a:endParaRPr lang="sv-SE" sz="1800" b="1" dirty="0">
                        <a:latin typeface="Courier New" pitchFamily="49" charset="0"/>
                        <a:cs typeface="Courier New" pitchFamily="49" charset="0"/>
                      </a:endParaRPr>
                    </a:p>
                  </a:txBody>
                  <a:tcPr/>
                </a:tc>
                <a:tc>
                  <a:txBody>
                    <a:bodyPr/>
                    <a:lstStyle/>
                    <a:p>
                      <a:r>
                        <a:rPr lang="sv-SE" dirty="0" smtClean="0"/>
                        <a:t>URL till den bild vi vill visa. Relativ eller</a:t>
                      </a:r>
                      <a:r>
                        <a:rPr lang="sv-SE" baseline="0" dirty="0" smtClean="0"/>
                        <a:t> absolut.</a:t>
                      </a:r>
                    </a:p>
                  </a:txBody>
                  <a:tcPr>
                    <a:lnT w="38100" cmpd="sng">
                      <a:noFill/>
                    </a:lnT>
                    <a:lnB w="12700" cmpd="sng">
                      <a:noFill/>
                    </a:lnB>
                  </a:tcPr>
                </a:tc>
              </a:tr>
              <a:tr h="370840">
                <a:tc>
                  <a:txBody>
                    <a:bodyPr/>
                    <a:lstStyle/>
                    <a:p>
                      <a:r>
                        <a:rPr lang="sv-SE" sz="1800" b="1" dirty="0" smtClean="0">
                          <a:latin typeface="Courier New" pitchFamily="49" charset="0"/>
                          <a:cs typeface="Courier New" pitchFamily="49" charset="0"/>
                        </a:rPr>
                        <a:t>alt</a:t>
                      </a:r>
                      <a:endParaRPr lang="sv-SE" sz="1800" b="1" dirty="0">
                        <a:latin typeface="Courier New" pitchFamily="49" charset="0"/>
                        <a:cs typeface="Courier New" pitchFamily="49" charset="0"/>
                      </a:endParaRPr>
                    </a:p>
                  </a:txBody>
                  <a:tcPr/>
                </a:tc>
                <a:tc>
                  <a:txBody>
                    <a:bodyPr/>
                    <a:lstStyle/>
                    <a:p>
                      <a:r>
                        <a:rPr lang="sv-SE" baseline="0" dirty="0" smtClean="0"/>
                        <a:t>Alternativ text om bilden inte kan visas eller ses.</a:t>
                      </a:r>
                    </a:p>
                  </a:txBody>
                  <a:tcPr>
                    <a:lnT w="38100" cmpd="sng">
                      <a:noFill/>
                    </a:lnT>
                    <a:lnB w="12700" cmpd="sng">
                      <a:noFill/>
                    </a:lnB>
                  </a:tcPr>
                </a:tc>
              </a:tr>
              <a:tr h="370840">
                <a:tc>
                  <a:txBody>
                    <a:bodyPr/>
                    <a:lstStyle/>
                    <a:p>
                      <a:r>
                        <a:rPr lang="sv-SE" sz="1800" b="1" dirty="0" err="1" smtClean="0">
                          <a:latin typeface="Courier New" pitchFamily="49" charset="0"/>
                          <a:cs typeface="Courier New" pitchFamily="49" charset="0"/>
                        </a:rPr>
                        <a:t>width</a:t>
                      </a:r>
                      <a:endParaRPr lang="sv-SE" sz="1800" b="1" dirty="0">
                        <a:latin typeface="Courier New" pitchFamily="49" charset="0"/>
                        <a:cs typeface="Courier New" pitchFamily="49" charset="0"/>
                      </a:endParaRPr>
                    </a:p>
                  </a:txBody>
                  <a:tcPr/>
                </a:tc>
                <a:tc>
                  <a:txBody>
                    <a:bodyPr/>
                    <a:lstStyle/>
                    <a:p>
                      <a:r>
                        <a:rPr lang="sv-SE" baseline="0" dirty="0" smtClean="0"/>
                        <a:t>Bildens bredd i </a:t>
                      </a:r>
                      <a:r>
                        <a:rPr lang="sv-SE" baseline="0" dirty="0" err="1" smtClean="0"/>
                        <a:t>px</a:t>
                      </a:r>
                      <a:r>
                        <a:rPr lang="sv-SE" baseline="0" dirty="0" smtClean="0"/>
                        <a:t> eller %</a:t>
                      </a:r>
                    </a:p>
                  </a:txBody>
                  <a:tcPr>
                    <a:lnT w="38100" cmpd="sng">
                      <a:noFill/>
                    </a:lnT>
                    <a:lnB w="12700" cmpd="sng">
                      <a:noFill/>
                    </a:lnB>
                  </a:tcPr>
                </a:tc>
              </a:tr>
              <a:tr h="370840">
                <a:tc>
                  <a:txBody>
                    <a:bodyPr/>
                    <a:lstStyle/>
                    <a:p>
                      <a:r>
                        <a:rPr lang="sv-SE" sz="1800" b="0" dirty="0" err="1" smtClean="0">
                          <a:latin typeface="Courier New" pitchFamily="49" charset="0"/>
                          <a:cs typeface="Courier New" pitchFamily="49" charset="0"/>
                        </a:rPr>
                        <a:t>height</a:t>
                      </a:r>
                      <a:endParaRPr lang="sv-SE" sz="1800" b="0" dirty="0">
                        <a:latin typeface="Courier New" pitchFamily="49" charset="0"/>
                        <a:cs typeface="Courier New" pitchFamily="49" charset="0"/>
                      </a:endParaRPr>
                    </a:p>
                  </a:txBody>
                  <a:tcPr/>
                </a:tc>
                <a:tc>
                  <a:txBody>
                    <a:bodyPr/>
                    <a:lstStyle/>
                    <a:p>
                      <a:r>
                        <a:rPr lang="sv-SE" baseline="0" dirty="0" smtClean="0"/>
                        <a:t>Bildens höjd i </a:t>
                      </a:r>
                      <a:r>
                        <a:rPr lang="sv-SE" baseline="0" dirty="0" err="1" smtClean="0"/>
                        <a:t>px</a:t>
                      </a:r>
                      <a:r>
                        <a:rPr lang="sv-SE" baseline="0" dirty="0" smtClean="0"/>
                        <a:t> eller %. Använd helst inte.</a:t>
                      </a:r>
                    </a:p>
                  </a:txBody>
                  <a:tcPr>
                    <a:lnT w="38100" cmpd="sng">
                      <a:noFill/>
                    </a:lnT>
                    <a:lnB w="12700" cmpd="sng">
                      <a:noFill/>
                    </a:lnB>
                  </a:tcPr>
                </a:tc>
              </a:tr>
              <a:tr h="370840">
                <a:tc>
                  <a:txBody>
                    <a:bodyPr/>
                    <a:lstStyle/>
                    <a:p>
                      <a:r>
                        <a:rPr lang="sv-SE" sz="1800" b="0" i="0" dirty="0" err="1" smtClean="0">
                          <a:latin typeface="Courier New" pitchFamily="49" charset="0"/>
                          <a:cs typeface="Courier New" pitchFamily="49" charset="0"/>
                        </a:rPr>
                        <a:t>title</a:t>
                      </a:r>
                      <a:endParaRPr lang="sv-SE" sz="1800" b="0" i="0" dirty="0">
                        <a:latin typeface="Courier New" pitchFamily="49" charset="0"/>
                        <a:cs typeface="Courier New" pitchFamily="49" charset="0"/>
                      </a:endParaRPr>
                    </a:p>
                  </a:txBody>
                  <a:tcPr/>
                </a:tc>
                <a:tc>
                  <a:txBody>
                    <a:bodyPr/>
                    <a:lstStyle/>
                    <a:p>
                      <a:r>
                        <a:rPr lang="sv-SE" baseline="0" dirty="0" smtClean="0"/>
                        <a:t>”</a:t>
                      </a:r>
                      <a:r>
                        <a:rPr lang="sv-SE" baseline="0" dirty="0" err="1" smtClean="0"/>
                        <a:t>Tooltip</a:t>
                      </a:r>
                      <a:r>
                        <a:rPr lang="sv-SE" baseline="0" dirty="0" smtClean="0"/>
                        <a:t>” som visas när muspekaren förs över bilden.</a:t>
                      </a:r>
                    </a:p>
                  </a:txBody>
                  <a:tcPr>
                    <a:lnT w="38100" cmpd="sng">
                      <a:noFill/>
                    </a:lnT>
                    <a:lnB w="12700" cmpd="sng">
                      <a:noFill/>
                    </a:lnB>
                  </a:tcPr>
                </a:tc>
              </a:tr>
            </a:tbl>
          </a:graphicData>
        </a:graphic>
      </p:graphicFrame>
      <p:sp>
        <p:nvSpPr>
          <p:cNvPr id="6" name="Rectangle 5"/>
          <p:cNvSpPr/>
          <p:nvPr/>
        </p:nvSpPr>
        <p:spPr>
          <a:xfrm>
            <a:off x="323528" y="1129308"/>
            <a:ext cx="8568952" cy="3385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sv-SE" sz="1600" b="1" dirty="0" smtClean="0">
                <a:solidFill>
                  <a:srgbClr val="0070C0"/>
                </a:solidFill>
                <a:latin typeface="Courier New" pitchFamily="49" charset="0"/>
                <a:cs typeface="Courier New" pitchFamily="49" charset="0"/>
              </a:rPr>
              <a:t>     &lt;</a:t>
            </a:r>
            <a:r>
              <a:rPr lang="sv-SE" sz="1600" b="1" dirty="0" err="1" smtClean="0">
                <a:solidFill>
                  <a:srgbClr val="0070C0"/>
                </a:solidFill>
                <a:latin typeface="Courier New" pitchFamily="49" charset="0"/>
                <a:cs typeface="Courier New" pitchFamily="49" charset="0"/>
              </a:rPr>
              <a:t>img</a:t>
            </a:r>
            <a:r>
              <a:rPr lang="sv-SE" sz="1600" b="1" dirty="0" smtClean="0">
                <a:solidFill>
                  <a:srgbClr val="0070C0"/>
                </a:solidFill>
                <a:latin typeface="Courier New" pitchFamily="49" charset="0"/>
                <a:cs typeface="Courier New" pitchFamily="49" charset="0"/>
              </a:rPr>
              <a:t> </a:t>
            </a:r>
            <a:r>
              <a:rPr lang="sv-SE" sz="1600" b="1" dirty="0" err="1" smtClean="0">
                <a:solidFill>
                  <a:srgbClr val="FF0000"/>
                </a:solidFill>
                <a:latin typeface="Courier New" pitchFamily="49" charset="0"/>
                <a:cs typeface="Courier New" pitchFamily="49" charset="0"/>
              </a:rPr>
              <a:t>src</a:t>
            </a:r>
            <a:r>
              <a:rPr lang="sv-SE" sz="1600" b="1" dirty="0" smtClean="0">
                <a:solidFill>
                  <a:srgbClr val="0070C0"/>
                </a:solidFill>
                <a:latin typeface="Courier New" pitchFamily="49" charset="0"/>
                <a:cs typeface="Courier New" pitchFamily="49" charset="0"/>
              </a:rPr>
              <a:t>=</a:t>
            </a:r>
            <a:r>
              <a:rPr lang="sv-SE" sz="1600" b="1" dirty="0" smtClean="0">
                <a:solidFill>
                  <a:srgbClr val="7030A0"/>
                </a:solidFill>
                <a:latin typeface="Courier New" pitchFamily="49" charset="0"/>
                <a:cs typeface="Courier New" pitchFamily="49" charset="0"/>
              </a:rPr>
              <a:t>”URL” </a:t>
            </a:r>
            <a:r>
              <a:rPr lang="sv-SE" sz="1600" b="1" dirty="0" smtClean="0">
                <a:solidFill>
                  <a:srgbClr val="FF0000"/>
                </a:solidFill>
                <a:latin typeface="Courier New" pitchFamily="49" charset="0"/>
                <a:cs typeface="Courier New" pitchFamily="49" charset="0"/>
              </a:rPr>
              <a:t>alt</a:t>
            </a:r>
            <a:r>
              <a:rPr lang="sv-SE" sz="1600" b="1" dirty="0" smtClean="0">
                <a:solidFill>
                  <a:srgbClr val="7030A0"/>
                </a:solidFill>
                <a:latin typeface="Courier New" pitchFamily="49" charset="0"/>
                <a:cs typeface="Courier New" pitchFamily="49" charset="0"/>
              </a:rPr>
              <a:t>=”Alternativ text” </a:t>
            </a:r>
            <a:r>
              <a:rPr lang="sv-SE" sz="1600" b="1" dirty="0" err="1" smtClean="0">
                <a:solidFill>
                  <a:srgbClr val="FF0000"/>
                </a:solidFill>
                <a:latin typeface="Courier New" pitchFamily="49" charset="0"/>
                <a:cs typeface="Courier New" pitchFamily="49" charset="0"/>
              </a:rPr>
              <a:t>width</a:t>
            </a:r>
            <a:r>
              <a:rPr lang="sv-SE" sz="1600" b="1" dirty="0" smtClean="0">
                <a:solidFill>
                  <a:srgbClr val="7030A0"/>
                </a:solidFill>
                <a:latin typeface="Courier New" pitchFamily="49" charset="0"/>
                <a:cs typeface="Courier New" pitchFamily="49" charset="0"/>
              </a:rPr>
              <a:t>=”100px” /</a:t>
            </a:r>
            <a:r>
              <a:rPr lang="sv-SE" sz="1600" b="1" dirty="0" smtClean="0">
                <a:solidFill>
                  <a:srgbClr val="0070C0"/>
                </a:solidFill>
                <a:latin typeface="Courier New" pitchFamily="49" charset="0"/>
                <a:cs typeface="Courier New" pitchFamily="49" charset="0"/>
              </a:rPr>
              <a:t>&gt;</a:t>
            </a:r>
            <a:endParaRPr lang="sv-SE" sz="1600" b="1" dirty="0">
              <a:solidFill>
                <a:srgbClr val="0070C0"/>
              </a:solidFill>
              <a:latin typeface="Courier New" pitchFamily="49" charset="0"/>
              <a:cs typeface="Courier New" pitchFamily="49" charset="0"/>
            </a:endParaRPr>
          </a:p>
        </p:txBody>
      </p:sp>
      <p:pic>
        <p:nvPicPr>
          <p:cNvPr id="7" name="Picture 2" descr="S:\dfm\info\icons\v-collections\v_collections_png\computer_network_security\64x64\shadow\workpl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408" y="487372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7544" y="4585692"/>
            <a:ext cx="7632848" cy="646331"/>
          </a:xfrm>
          <a:prstGeom prst="rect">
            <a:avLst/>
          </a:prstGeom>
          <a:noFill/>
        </p:spPr>
        <p:txBody>
          <a:bodyPr wrap="square" rtlCol="0">
            <a:spAutoFit/>
          </a:bodyPr>
          <a:lstStyle/>
          <a:p>
            <a:r>
              <a:rPr lang="sv-SE" dirty="0" smtClean="0">
                <a:latin typeface="Minya Nouvelle" pitchFamily="2" charset="0"/>
              </a:rPr>
              <a:t>Även taggen &lt;</a:t>
            </a:r>
            <a:r>
              <a:rPr lang="sv-SE" dirty="0" err="1" smtClean="0">
                <a:latin typeface="Minya Nouvelle" pitchFamily="2" charset="0"/>
              </a:rPr>
              <a:t>object</a:t>
            </a:r>
            <a:r>
              <a:rPr lang="sv-SE" dirty="0" smtClean="0">
                <a:latin typeface="Minya Nouvelle" pitchFamily="2" charset="0"/>
              </a:rPr>
              <a:t>&gt; kan användas för att länka in bilder men används främst för att bädda in </a:t>
            </a:r>
            <a:r>
              <a:rPr lang="sv-SE" dirty="0" err="1" smtClean="0">
                <a:latin typeface="Minya Nouvelle" pitchFamily="2" charset="0"/>
              </a:rPr>
              <a:t>flashobjekt</a:t>
            </a:r>
            <a:r>
              <a:rPr lang="sv-SE" dirty="0" smtClean="0">
                <a:latin typeface="Minya Nouvelle" pitchFamily="2" charset="0"/>
              </a:rPr>
              <a:t>.</a:t>
            </a:r>
          </a:p>
        </p:txBody>
      </p:sp>
      <p:sp>
        <p:nvSpPr>
          <p:cNvPr id="10" name="TextBox 9"/>
          <p:cNvSpPr txBox="1"/>
          <p:nvPr/>
        </p:nvSpPr>
        <p:spPr>
          <a:xfrm rot="19961945">
            <a:off x="-38699" y="242370"/>
            <a:ext cx="1560042" cy="369332"/>
          </a:xfrm>
          <a:prstGeom prst="rect">
            <a:avLst/>
          </a:prstGeom>
          <a:noFill/>
        </p:spPr>
        <p:txBody>
          <a:bodyPr wrap="none" rtlCol="0">
            <a:spAutoFit/>
          </a:bodyPr>
          <a:lstStyle/>
          <a:p>
            <a:r>
              <a:rPr lang="sv-SE" b="1" dirty="0" smtClean="0">
                <a:solidFill>
                  <a:srgbClr val="FF0000"/>
                </a:solidFill>
                <a:latin typeface="Minya Nouvelle" pitchFamily="2" charset="0"/>
              </a:rPr>
              <a:t>Rastergrafik</a:t>
            </a:r>
          </a:p>
        </p:txBody>
      </p:sp>
    </p:spTree>
    <p:extLst>
      <p:ext uri="{BB962C8B-B14F-4D97-AF65-F5344CB8AC3E}">
        <p14:creationId xmlns:p14="http://schemas.microsoft.com/office/powerpoint/2010/main" val="234737621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Canvas</a:t>
            </a:r>
            <a:endParaRPr lang="sv-SE" dirty="0"/>
          </a:p>
        </p:txBody>
      </p:sp>
      <p:pic>
        <p:nvPicPr>
          <p:cNvPr id="56322" name="Picture 2" descr="S:\dfm\info\icons\v-collections\v_collections_png\software_graphics_media\256x256\shadow\drawing_utens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633364"/>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677446006"/>
              </p:ext>
            </p:extLst>
          </p:nvPr>
        </p:nvGraphicFramePr>
        <p:xfrm>
          <a:off x="755576" y="4441676"/>
          <a:ext cx="7315200" cy="741680"/>
        </p:xfrm>
        <a:graphic>
          <a:graphicData uri="http://schemas.openxmlformats.org/drawingml/2006/table">
            <a:tbl>
              <a:tblPr firstRow="1" bandRow="1">
                <a:tableStyleId>{93296810-A885-4BE3-A3E7-6D5BEEA58F35}</a:tableStyleId>
              </a:tblPr>
              <a:tblGrid>
                <a:gridCol w="1828800"/>
                <a:gridCol w="1828800"/>
                <a:gridCol w="1828800"/>
                <a:gridCol w="1828800"/>
              </a:tblGrid>
              <a:tr h="370840">
                <a:tc>
                  <a:txBody>
                    <a:bodyPr/>
                    <a:lstStyle/>
                    <a:p>
                      <a:pPr algn="ctr"/>
                      <a:r>
                        <a:rPr lang="sv-SE" dirty="0" err="1" smtClean="0"/>
                        <a:t>Trident</a:t>
                      </a:r>
                      <a:endParaRPr lang="sv-SE" dirty="0"/>
                    </a:p>
                  </a:txBody>
                  <a:tcPr/>
                </a:tc>
                <a:tc>
                  <a:txBody>
                    <a:bodyPr/>
                    <a:lstStyle/>
                    <a:p>
                      <a:pPr algn="ctr"/>
                      <a:r>
                        <a:rPr lang="sv-SE" dirty="0" smtClean="0"/>
                        <a:t>Gecko</a:t>
                      </a:r>
                      <a:endParaRPr lang="sv-SE" dirty="0"/>
                    </a:p>
                  </a:txBody>
                  <a:tcPr/>
                </a:tc>
                <a:tc>
                  <a:txBody>
                    <a:bodyPr/>
                    <a:lstStyle/>
                    <a:p>
                      <a:pPr algn="ctr"/>
                      <a:r>
                        <a:rPr lang="sv-SE" dirty="0" err="1" smtClean="0"/>
                        <a:t>Webkit</a:t>
                      </a:r>
                      <a:endParaRPr lang="sv-SE" dirty="0"/>
                    </a:p>
                  </a:txBody>
                  <a:tcPr/>
                </a:tc>
                <a:tc>
                  <a:txBody>
                    <a:bodyPr/>
                    <a:lstStyle/>
                    <a:p>
                      <a:pPr algn="ctr"/>
                      <a:r>
                        <a:rPr lang="sv-SE" dirty="0" smtClean="0"/>
                        <a:t>Presto</a:t>
                      </a:r>
                      <a:endParaRPr lang="sv-SE" dirty="0"/>
                    </a:p>
                  </a:txBody>
                  <a:tcPr/>
                </a:tc>
              </a:tr>
              <a:tr h="370840">
                <a:tc>
                  <a:txBody>
                    <a:bodyPr/>
                    <a:lstStyle/>
                    <a:p>
                      <a:pPr algn="ctr"/>
                      <a:r>
                        <a:rPr lang="sv-SE" dirty="0" smtClean="0"/>
                        <a:t>5.0</a:t>
                      </a:r>
                      <a:endParaRPr lang="sv-SE" dirty="0"/>
                    </a:p>
                  </a:txBody>
                  <a:tcPr>
                    <a:solidFill>
                      <a:schemeClr val="accent4">
                        <a:lumMod val="60000"/>
                        <a:lumOff val="40000"/>
                      </a:schemeClr>
                    </a:solidFill>
                  </a:tcPr>
                </a:tc>
                <a:tc>
                  <a:txBody>
                    <a:bodyPr/>
                    <a:lstStyle/>
                    <a:p>
                      <a:pPr algn="ctr"/>
                      <a:r>
                        <a:rPr lang="sv-SE" dirty="0" smtClean="0"/>
                        <a:t>1.9.2</a:t>
                      </a:r>
                      <a:endParaRPr lang="sv-SE" dirty="0"/>
                    </a:p>
                  </a:txBody>
                  <a:tcPr>
                    <a:solidFill>
                      <a:schemeClr val="accent4">
                        <a:lumMod val="60000"/>
                        <a:lumOff val="40000"/>
                      </a:schemeClr>
                    </a:solidFill>
                  </a:tcPr>
                </a:tc>
                <a:tc>
                  <a:txBody>
                    <a:bodyPr/>
                    <a:lstStyle/>
                    <a:p>
                      <a:pPr algn="ctr"/>
                      <a:r>
                        <a:rPr lang="sv-SE" dirty="0" smtClean="0"/>
                        <a:t>Delvis</a:t>
                      </a:r>
                      <a:endParaRPr lang="sv-SE" dirty="0"/>
                    </a:p>
                  </a:txBody>
                  <a:tcPr>
                    <a:solidFill>
                      <a:schemeClr val="accent4">
                        <a:lumMod val="60000"/>
                        <a:lumOff val="40000"/>
                      </a:schemeClr>
                    </a:solidFill>
                  </a:tcPr>
                </a:tc>
                <a:tc>
                  <a:txBody>
                    <a:bodyPr/>
                    <a:lstStyle/>
                    <a:p>
                      <a:pPr algn="ctr"/>
                      <a:r>
                        <a:rPr lang="sv-SE" dirty="0" smtClean="0"/>
                        <a:t>2.0</a:t>
                      </a:r>
                      <a:endParaRPr lang="sv-SE" dirty="0"/>
                    </a:p>
                  </a:txBody>
                  <a:tcPr>
                    <a:solidFill>
                      <a:schemeClr val="accent4">
                        <a:lumMod val="60000"/>
                        <a:lumOff val="40000"/>
                      </a:schemeClr>
                    </a:solidFill>
                  </a:tcPr>
                </a:tc>
              </a:tr>
            </a:tbl>
          </a:graphicData>
        </a:graphic>
      </p:graphicFrame>
      <p:sp>
        <p:nvSpPr>
          <p:cNvPr id="6" name="TextBox 5"/>
          <p:cNvSpPr txBox="1"/>
          <p:nvPr/>
        </p:nvSpPr>
        <p:spPr>
          <a:xfrm>
            <a:off x="539552" y="1561356"/>
            <a:ext cx="4953600" cy="1754326"/>
          </a:xfrm>
          <a:prstGeom prst="rect">
            <a:avLst/>
          </a:prstGeom>
          <a:noFill/>
        </p:spPr>
        <p:txBody>
          <a:bodyPr wrap="none" rtlCol="0">
            <a:spAutoFit/>
          </a:bodyPr>
          <a:lstStyle/>
          <a:p>
            <a:pPr>
              <a:buFont typeface="Arial" charset="0"/>
              <a:buChar char="•"/>
            </a:pPr>
            <a:r>
              <a:rPr lang="sv-SE" dirty="0" smtClean="0">
                <a:latin typeface="Minya Nouvelle" charset="0"/>
              </a:rPr>
              <a:t> Ett HTML-element (&lt;canvas&gt;)</a:t>
            </a:r>
          </a:p>
          <a:p>
            <a:pPr>
              <a:buFont typeface="Arial" charset="0"/>
              <a:buChar char="•"/>
            </a:pPr>
            <a:r>
              <a:rPr lang="sv-SE" dirty="0" smtClean="0">
                <a:latin typeface="Minya Nouvelle" charset="0"/>
              </a:rPr>
              <a:t> </a:t>
            </a:r>
            <a:r>
              <a:rPr lang="sv-SE" dirty="0" err="1" smtClean="0">
                <a:latin typeface="Minya Nouvelle" charset="0"/>
              </a:rPr>
              <a:t>Pixelbaserat</a:t>
            </a:r>
            <a:endParaRPr lang="sv-SE" dirty="0" smtClean="0">
              <a:latin typeface="Minya Nouvelle" charset="0"/>
            </a:endParaRPr>
          </a:p>
          <a:p>
            <a:pPr>
              <a:buFont typeface="Arial" charset="0"/>
              <a:buChar char="•"/>
            </a:pPr>
            <a:r>
              <a:rPr lang="sv-SE" dirty="0" smtClean="0">
                <a:latin typeface="Minya Nouvelle" charset="0"/>
              </a:rPr>
              <a:t> Som en </a:t>
            </a:r>
            <a:r>
              <a:rPr lang="sv-SE" dirty="0" err="1" smtClean="0">
                <a:latin typeface="Minya Nouvelle" charset="0"/>
              </a:rPr>
              <a:t>img-tagg</a:t>
            </a:r>
            <a:r>
              <a:rPr lang="sv-SE" dirty="0" smtClean="0">
                <a:latin typeface="Minya Nouvelle" charset="0"/>
              </a:rPr>
              <a:t> som vi kan scripta mot</a:t>
            </a:r>
          </a:p>
          <a:p>
            <a:pPr>
              <a:buFont typeface="Arial" charset="0"/>
              <a:buChar char="•"/>
            </a:pPr>
            <a:r>
              <a:rPr lang="sv-SE" dirty="0" smtClean="0">
                <a:latin typeface="Minya Nouvelle" charset="0"/>
              </a:rPr>
              <a:t> Svåranvänt tillsammans med vanliga event</a:t>
            </a:r>
          </a:p>
          <a:p>
            <a:pPr>
              <a:buFont typeface="Arial" charset="0"/>
              <a:buChar char="•"/>
            </a:pPr>
            <a:r>
              <a:rPr lang="sv-SE" dirty="0" smtClean="0">
                <a:latin typeface="Minya Nouvelle" charset="0"/>
              </a:rPr>
              <a:t> Bra för tangentbordsintegration</a:t>
            </a:r>
          </a:p>
          <a:p>
            <a:endParaRPr lang="sv-SE" dirty="0">
              <a:latin typeface="Minya Nouvelle" charset="0"/>
            </a:endParaRPr>
          </a:p>
        </p:txBody>
      </p:sp>
    </p:spTree>
    <p:extLst>
      <p:ext uri="{BB962C8B-B14F-4D97-AF65-F5344CB8AC3E}">
        <p14:creationId xmlns:p14="http://schemas.microsoft.com/office/powerpoint/2010/main" val="26754716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215911</TotalTime>
  <Words>16303</Words>
  <Application>Microsoft Macintosh PowerPoint</Application>
  <PresentationFormat>On-screen Show (16:10)</PresentationFormat>
  <Paragraphs>3633</Paragraphs>
  <Slides>374</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374</vt:i4>
      </vt:variant>
    </vt:vector>
  </HeadingPairs>
  <TitlesOfParts>
    <vt:vector size="383" baseType="lpstr">
      <vt:lpstr>Verdana</vt:lpstr>
      <vt:lpstr>Georgia</vt:lpstr>
      <vt:lpstr>Algerian</vt:lpstr>
      <vt:lpstr>Garamond</vt:lpstr>
      <vt:lpstr>Minya Nouvelle</vt:lpstr>
      <vt:lpstr>Calisto MT</vt:lpstr>
      <vt:lpstr>Calibri</vt:lpstr>
      <vt:lpstr>Office Theme</vt:lpstr>
      <vt:lpstr>Image</vt:lpstr>
      <vt:lpstr>F01 - Introduktion</vt:lpstr>
      <vt:lpstr>F01 - Introduktion</vt:lpstr>
      <vt:lpstr>En webbapplikations struktur</vt:lpstr>
      <vt:lpstr>Klientsidan</vt:lpstr>
      <vt:lpstr>Klientsidespåret</vt:lpstr>
      <vt:lpstr>PowerPoint Presentation</vt:lpstr>
      <vt:lpstr>1990</vt:lpstr>
      <vt:lpstr>PowerPoint Presentation</vt:lpstr>
      <vt:lpstr>Webben 1994</vt:lpstr>
      <vt:lpstr>PowerPoint Presentation</vt:lpstr>
      <vt:lpstr>Webben 1996</vt:lpstr>
      <vt:lpstr>PowerPoint Presentation</vt:lpstr>
      <vt:lpstr>Webben 1999</vt:lpstr>
      <vt:lpstr>PowerPoint Presentation</vt:lpstr>
      <vt:lpstr>Idag</vt:lpstr>
      <vt:lpstr>CSS Zen Garden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Polyglot</vt:lpstr>
      <vt:lpstr>HTML Next</vt:lpstr>
      <vt:lpstr>F02 – En första sida</vt:lpstr>
      <vt:lpstr>F02 – En första sida</vt:lpstr>
      <vt:lpstr>PowerPoint Presentation</vt:lpstr>
      <vt:lpstr>doctype</vt:lpstr>
      <vt:lpstr>Hypertext Markup Language</vt:lpstr>
      <vt:lpstr>&lt;html&gt;</vt:lpstr>
      <vt:lpstr>&lt;head&gt;</vt:lpstr>
      <vt:lpstr>Utf-8 eller iso-8859-1?</vt:lpstr>
      <vt:lpstr>Att tänka på</vt:lpstr>
      <vt:lpstr>URL</vt:lpstr>
      <vt:lpstr>&lt;body&gt;</vt:lpstr>
      <vt:lpstr>HTML5 vs. XHTML</vt:lpstr>
      <vt:lpstr>Indentering</vt:lpstr>
      <vt:lpstr>Inline-/blockelement</vt:lpstr>
      <vt:lpstr>Struktur</vt:lpstr>
      <vt:lpstr>Struktur</vt:lpstr>
      <vt:lpstr>Struktur</vt:lpstr>
      <vt:lpstr>Struktur</vt:lpstr>
      <vt:lpstr>Struktur</vt:lpstr>
      <vt:lpstr>Struktur</vt:lpstr>
      <vt:lpstr>Struktur</vt:lpstr>
      <vt:lpstr>Struktur</vt:lpstr>
      <vt:lpstr>Struktur</vt:lpstr>
      <vt:lpstr>F03 – Taggar</vt:lpstr>
      <vt:lpstr>F03 – Taggar</vt:lpstr>
      <vt:lpstr>Taggar</vt:lpstr>
      <vt:lpstr>XHTML/XML - Regelverk</vt:lpstr>
      <vt:lpstr>Validering</vt:lpstr>
      <vt:lpstr>Paragraphs (stycken)</vt:lpstr>
      <vt:lpstr>Headings (rubriker)</vt:lpstr>
      <vt:lpstr>Om rubriknivåer</vt:lpstr>
      <vt:lpstr>Lists (listor)</vt:lpstr>
      <vt:lpstr>Listor</vt:lpstr>
      <vt:lpstr>Strukturelement</vt:lpstr>
      <vt:lpstr>Kommentarer</vt:lpstr>
      <vt:lpstr>Logisk/grafisk formatering</vt:lpstr>
      <vt:lpstr>Grafisk formatering</vt:lpstr>
      <vt:lpstr>Logisk formatering</vt:lpstr>
      <vt:lpstr>Referenser</vt:lpstr>
      <vt:lpstr>F04 – Servrar/klienter</vt:lpstr>
      <vt:lpstr>F04 – Servrar/klienter</vt:lpstr>
      <vt:lpstr>Från server till klient</vt:lpstr>
      <vt:lpstr>URL</vt:lpstr>
      <vt:lpstr>Absolut URL (permalänk)</vt:lpstr>
      <vt:lpstr>Relativ URL</vt:lpstr>
      <vt:lpstr>Ansluta på annan port än 80</vt:lpstr>
      <vt:lpstr>Webbservrar</vt:lpstr>
      <vt:lpstr>Webbservrar</vt:lpstr>
      <vt:lpstr>Webbläsare</vt:lpstr>
      <vt:lpstr>Webbläsare</vt:lpstr>
      <vt:lpstr>Rendreringsmotor</vt:lpstr>
      <vt:lpstr>Vilka ska supporteras?</vt:lpstr>
      <vt:lpstr>Testa, testa, testa!</vt:lpstr>
      <vt:lpstr>Standarder på webben</vt:lpstr>
      <vt:lpstr>World Wide Web Consortium</vt:lpstr>
      <vt:lpstr>Från SGML till HTML5</vt:lpstr>
      <vt:lpstr>F05 – Media</vt:lpstr>
      <vt:lpstr>F05 – Media</vt:lpstr>
      <vt:lpstr>Bilder</vt:lpstr>
      <vt:lpstr>Vektor/raster-grafik</vt:lpstr>
      <vt:lpstr>Rastergrafik på webben</vt:lpstr>
      <vt:lpstr>JPEG</vt:lpstr>
      <vt:lpstr>GIF</vt:lpstr>
      <vt:lpstr>PNG</vt:lpstr>
      <vt:lpstr>WebP ("weppy")</vt:lpstr>
      <vt:lpstr>Rekommendation</vt:lpstr>
      <vt:lpstr>Rastergrafik i HTML</vt:lpstr>
      <vt:lpstr>Canvas</vt:lpstr>
      <vt:lpstr>Vektorgrafik på webben</vt:lpstr>
      <vt:lpstr>SVG</vt:lpstr>
      <vt:lpstr>SVG i HTML</vt:lpstr>
      <vt:lpstr>Video</vt:lpstr>
      <vt:lpstr>Codec-djungeln</vt:lpstr>
      <vt:lpstr>Audio</vt:lpstr>
      <vt:lpstr>WebGL</vt:lpstr>
      <vt:lpstr>PowerPoint Presentation</vt:lpstr>
      <vt:lpstr>F06 – "A table form"</vt:lpstr>
      <vt:lpstr>F06 – A table form</vt:lpstr>
      <vt:lpstr>Hyperlänkar</vt:lpstr>
      <vt:lpstr>Bokmärken</vt:lpstr>
      <vt:lpstr>Maillänk</vt:lpstr>
      <vt:lpstr>Target</vt:lpstr>
      <vt:lpstr>Tabeller</vt:lpstr>
      <vt:lpstr>Tabeller</vt:lpstr>
      <vt:lpstr>Tabeller</vt:lpstr>
      <vt:lpstr>Tabeller</vt:lpstr>
      <vt:lpstr>Tabellers attribut</vt:lpstr>
      <vt:lpstr>Formulär</vt:lpstr>
      <vt:lpstr>&lt;form&gt;</vt:lpstr>
      <vt:lpstr>action</vt:lpstr>
      <vt:lpstr>method=”GET”</vt:lpstr>
      <vt:lpstr>method=”POST”</vt:lpstr>
      <vt:lpstr>&lt;input /&gt;</vt:lpstr>
      <vt:lpstr>Olika input-typer</vt:lpstr>
      <vt:lpstr>Radioknappar/kryssrutor</vt:lpstr>
      <vt:lpstr>Textrutor</vt:lpstr>
      <vt:lpstr>Menyer</vt:lpstr>
      <vt:lpstr>Skicka våra formulär</vt:lpstr>
      <vt:lpstr>Skicka filer</vt:lpstr>
      <vt:lpstr>Fieldset</vt:lpstr>
      <vt:lpstr>Labels</vt:lpstr>
      <vt:lpstr>Nya attribut i HTML5</vt:lpstr>
      <vt:lpstr>Några ord om frames</vt:lpstr>
      <vt:lpstr>F07 – Stilmallar</vt:lpstr>
      <vt:lpstr>F07 – Stilmallar </vt:lpstr>
      <vt:lpstr>Stilmallar</vt:lpstr>
      <vt:lpstr>Stilmallar på vår sida</vt:lpstr>
      <vt:lpstr>Lokala stilar</vt:lpstr>
      <vt:lpstr>Interna stilmallar</vt:lpstr>
      <vt:lpstr>Externa stilmallar</vt:lpstr>
      <vt:lpstr>Syntax</vt:lpstr>
      <vt:lpstr>Selektorer</vt:lpstr>
      <vt:lpstr>Taggselektor</vt:lpstr>
      <vt:lpstr>Klasselektor</vt:lpstr>
      <vt:lpstr>ID-selektor</vt:lpstr>
      <vt:lpstr>Egenskapsarv (property inheritance)</vt:lpstr>
      <vt:lpstr>Pseudoklasser</vt:lpstr>
      <vt:lpstr>Pseudoelement</vt:lpstr>
      <vt:lpstr>Kombinatorer</vt:lpstr>
      <vt:lpstr>Gruppering av selektorer</vt:lpstr>
      <vt:lpstr>Läsbar CSS</vt:lpstr>
      <vt:lpstr>Kommentarer</vt:lpstr>
      <vt:lpstr>Specificity </vt:lpstr>
      <vt:lpstr>Ordningen spelar roll</vt:lpstr>
      <vt:lpstr>Reset CSS</vt:lpstr>
      <vt:lpstr>F08 – CSS, Formatering</vt:lpstr>
      <vt:lpstr>F08 – CSS, Formatering</vt:lpstr>
      <vt:lpstr>CSS, Formatering</vt:lpstr>
      <vt:lpstr>Text</vt:lpstr>
      <vt:lpstr>Font</vt:lpstr>
      <vt:lpstr>em vs. px</vt:lpstr>
      <vt:lpstr>Font</vt:lpstr>
      <vt:lpstr>Text</vt:lpstr>
      <vt:lpstr>Exempel</vt:lpstr>
      <vt:lpstr>Färg</vt:lpstr>
      <vt:lpstr>Förgrund/bakgrund</vt:lpstr>
      <vt:lpstr>Bakgrundsbilder</vt:lpstr>
      <vt:lpstr>Boxar</vt:lpstr>
      <vt:lpstr>Boxens bredd?</vt:lpstr>
      <vt:lpstr>Margin, padding</vt:lpstr>
      <vt:lpstr>Borders</vt:lpstr>
      <vt:lpstr>Overflow</vt:lpstr>
      <vt:lpstr>Synlighet</vt:lpstr>
      <vt:lpstr>block/inline</vt:lpstr>
      <vt:lpstr>Listor</vt:lpstr>
      <vt:lpstr>F09 – CSS, Layout</vt:lpstr>
      <vt:lpstr>F09 – CSS, Layout</vt:lpstr>
      <vt:lpstr>Layout med CSS, del 1</vt:lpstr>
      <vt:lpstr>PowerPoint Presentation</vt:lpstr>
      <vt:lpstr>En bra början</vt:lpstr>
      <vt:lpstr>Float</vt:lpstr>
      <vt:lpstr>Float</vt:lpstr>
      <vt:lpstr>Float</vt:lpstr>
      <vt:lpstr>Float</vt:lpstr>
      <vt:lpstr>Float</vt:lpstr>
      <vt:lpstr>Clear</vt:lpstr>
      <vt:lpstr>Att tänka på vid float</vt:lpstr>
      <vt:lpstr>Positionering</vt:lpstr>
      <vt:lpstr>Absolut positionering</vt:lpstr>
      <vt:lpstr>Absolut positionering</vt:lpstr>
      <vt:lpstr>Relativ positionering</vt:lpstr>
      <vt:lpstr>Fixerad positionering</vt:lpstr>
      <vt:lpstr>Z-index</vt:lpstr>
      <vt:lpstr>F10 – Mer CSS</vt:lpstr>
      <vt:lpstr>F10 – Mer CSS</vt:lpstr>
      <vt:lpstr>Formulär</vt:lpstr>
      <vt:lpstr>Prydliga formulär</vt:lpstr>
      <vt:lpstr>CSS-genererat innehåll</vt:lpstr>
      <vt:lpstr>CSS-genererat innehåll</vt:lpstr>
      <vt:lpstr>Media</vt:lpstr>
      <vt:lpstr>Mediatyper</vt:lpstr>
      <vt:lpstr>Flera mediatyper samtidigt</vt:lpstr>
      <vt:lpstr>@media-direktivet</vt:lpstr>
      <vt:lpstr>Tänk på vid utskrift</vt:lpstr>
      <vt:lpstr>Länkar och utskrift</vt:lpstr>
      <vt:lpstr>Marginaler</vt:lpstr>
      <vt:lpstr>Negativa marginaler</vt:lpstr>
      <vt:lpstr>Layout med CSS, del 2</vt:lpstr>
      <vt:lpstr>Layouter med CSS – en bra grund</vt:lpstr>
      <vt:lpstr>Exempel på klassiska layouter</vt:lpstr>
      <vt:lpstr>Negativa marginaler</vt:lpstr>
      <vt:lpstr>Lösningen</vt:lpstr>
      <vt:lpstr>Lösningen</vt:lpstr>
      <vt:lpstr>Lösningen</vt:lpstr>
      <vt:lpstr>Lösningen</vt:lpstr>
      <vt:lpstr>Lösningen</vt:lpstr>
      <vt:lpstr>Lösningen</vt:lpstr>
      <vt:lpstr>Lösningen</vt:lpstr>
      <vt:lpstr>Lösningen</vt:lpstr>
      <vt:lpstr>min/max width/height</vt:lpstr>
      <vt:lpstr>Tables</vt:lpstr>
      <vt:lpstr>Sprites</vt:lpstr>
      <vt:lpstr>CSS Sprites</vt:lpstr>
      <vt:lpstr>CSS Sprites</vt:lpstr>
      <vt:lpstr>CSS Sprites</vt:lpstr>
      <vt:lpstr>Gridbaserade layouter</vt:lpstr>
      <vt:lpstr>Gridbaserade layouter</vt:lpstr>
      <vt:lpstr>Ramverk</vt:lpstr>
      <vt:lpstr>F11 – CSS3</vt:lpstr>
      <vt:lpstr>F11 – CSS3</vt:lpstr>
      <vt:lpstr>Vad är CSS3?</vt:lpstr>
      <vt:lpstr>Kan jag använda idag?</vt:lpstr>
      <vt:lpstr>Webbläsarspecifika prefix</vt:lpstr>
      <vt:lpstr>Selektorer</vt:lpstr>
      <vt:lpstr>Nya selektorer</vt:lpstr>
      <vt:lpstr>Selektorer</vt:lpstr>
      <vt:lpstr>Selektorer</vt:lpstr>
      <vt:lpstr>Selektorer</vt:lpstr>
      <vt:lpstr>Selektorer</vt:lpstr>
      <vt:lpstr>Färger</vt:lpstr>
      <vt:lpstr>Färger</vt:lpstr>
      <vt:lpstr>Alpha-värden</vt:lpstr>
      <vt:lpstr>Opacity</vt:lpstr>
      <vt:lpstr>Gradienter</vt:lpstr>
      <vt:lpstr>Bakgrunder och ramar</vt:lpstr>
      <vt:lpstr>Border-radius</vt:lpstr>
      <vt:lpstr>Border-radius</vt:lpstr>
      <vt:lpstr>Border-images</vt:lpstr>
      <vt:lpstr>Box shadow</vt:lpstr>
      <vt:lpstr>Backgrounds</vt:lpstr>
      <vt:lpstr>Multiple backgrounds</vt:lpstr>
      <vt:lpstr>Fonter och text</vt:lpstr>
      <vt:lpstr>@font-face</vt:lpstr>
      <vt:lpstr>Format</vt:lpstr>
      <vt:lpstr>Google web fonts api</vt:lpstr>
      <vt:lpstr>Text-effekter</vt:lpstr>
      <vt:lpstr>Flerkolumnslayout</vt:lpstr>
      <vt:lpstr>Multiple Columns</vt:lpstr>
      <vt:lpstr>Layout i CSS3</vt:lpstr>
      <vt:lpstr>Transformationer/Transitioner</vt:lpstr>
      <vt:lpstr>Transformations</vt:lpstr>
      <vt:lpstr>Transformations</vt:lpstr>
      <vt:lpstr>Transitions</vt:lpstr>
      <vt:lpstr>Media queries</vt:lpstr>
      <vt:lpstr>Media Queries</vt:lpstr>
      <vt:lpstr>Media Queries</vt:lpstr>
      <vt:lpstr>Demos</vt:lpstr>
      <vt:lpstr>PowerPoint Presentation</vt:lpstr>
      <vt:lpstr>F12 – Mobila enheter</vt:lpstr>
      <vt:lpstr>F12 – Mobila enheter</vt:lpstr>
      <vt:lpstr>Olika tekniker</vt:lpstr>
      <vt:lpstr>Undvik</vt:lpstr>
      <vt:lpstr>Möjligheter</vt:lpstr>
      <vt:lpstr>Skapa sidor för skärm och mobil</vt:lpstr>
      <vt:lpstr>Responsiv webbdesign</vt:lpstr>
      <vt:lpstr>Hur testa?</vt:lpstr>
      <vt:lpstr>Hur testa?</vt:lpstr>
      <vt:lpstr>Hur testa?</vt:lpstr>
      <vt:lpstr>PowerPoint Presentation</vt:lpstr>
      <vt:lpstr>PowerPoint Presentation</vt:lpstr>
      <vt:lpstr>Opera</vt:lpstr>
      <vt:lpstr>PowerPoint Presentation</vt:lpstr>
      <vt:lpstr>Enhetsbredder</vt:lpstr>
      <vt:lpstr>iPhone 3 vs. iPhone Retina</vt:lpstr>
      <vt:lpstr>Hårdvarupixel/referenspixel</vt:lpstr>
      <vt:lpstr>Mobil/Smartphone</vt:lpstr>
      <vt:lpstr>Viewport</vt:lpstr>
      <vt:lpstr>Viewport</vt:lpstr>
      <vt:lpstr>Responsiv webbdesign</vt:lpstr>
      <vt:lpstr>Exempel</vt:lpstr>
      <vt:lpstr>Bilder/Video</vt:lpstr>
      <vt:lpstr>Media Queries</vt:lpstr>
      <vt:lpstr>Media Queries</vt:lpstr>
      <vt:lpstr>Media Queries</vt:lpstr>
      <vt:lpstr>För högupplösta skärmar</vt:lpstr>
      <vt:lpstr>Orientation</vt:lpstr>
      <vt:lpstr>Faviconer</vt:lpstr>
      <vt:lpstr>Apple Touch Icon</vt:lpstr>
      <vt:lpstr>Formulär</vt:lpstr>
      <vt:lpstr>Det finns mycket mer att göra</vt:lpstr>
      <vt:lpstr>Boilerplate</vt:lpstr>
      <vt:lpstr>F13 – HTML5</vt:lpstr>
      <vt:lpstr>F13 – HTML5</vt:lpstr>
      <vt:lpstr>WHAT Working Group? </vt:lpstr>
      <vt:lpstr>HTML5</vt:lpstr>
      <vt:lpstr>Specifikationen</vt:lpstr>
      <vt:lpstr>Webbläsarstöd</vt:lpstr>
      <vt:lpstr>HTML-struktur</vt:lpstr>
      <vt:lpstr>HTML5-struktur</vt:lpstr>
      <vt:lpstr>Header</vt:lpstr>
      <vt:lpstr>Nav</vt:lpstr>
      <vt:lpstr>Article</vt:lpstr>
      <vt:lpstr>Section</vt:lpstr>
      <vt:lpstr>Aside</vt:lpstr>
      <vt:lpstr>Footer</vt:lpstr>
      <vt:lpstr>Men hur stila med CSS?</vt:lpstr>
      <vt:lpstr>Blockelement</vt:lpstr>
      <vt:lpstr>IE-fix</vt:lpstr>
      <vt:lpstr>HTML</vt:lpstr>
      <vt:lpstr>HTML5</vt:lpstr>
      <vt:lpstr>HTML5</vt:lpstr>
      <vt:lpstr>HTML5</vt:lpstr>
      <vt:lpstr>HTML5</vt:lpstr>
      <vt:lpstr>Outline</vt:lpstr>
      <vt:lpstr>HTML5</vt:lpstr>
      <vt:lpstr>hgroup</vt:lpstr>
      <vt:lpstr>HTML5</vt:lpstr>
      <vt:lpstr>HTML5</vt:lpstr>
      <vt:lpstr>HTML5</vt:lpstr>
      <vt:lpstr>Nya element</vt:lpstr>
      <vt:lpstr>Time</vt:lpstr>
      <vt:lpstr>Javascript</vt:lpstr>
      <vt:lpstr>Drag and drop API</vt:lpstr>
      <vt:lpstr>Offline web applications</vt:lpstr>
      <vt:lpstr>Audio/Video</vt:lpstr>
      <vt:lpstr>Canvas</vt:lpstr>
      <vt:lpstr>Formulär</vt:lpstr>
      <vt:lpstr>Relaterade tekniker</vt:lpstr>
      <vt:lpstr>CSS3</vt:lpstr>
      <vt:lpstr>Geolocation</vt:lpstr>
      <vt:lpstr>Web Storage</vt:lpstr>
      <vt:lpstr>Web Sockets</vt:lpstr>
      <vt:lpstr>Web workers</vt:lpstr>
      <vt:lpstr>En semantisk webb</vt:lpstr>
      <vt:lpstr>Microdata</vt:lpstr>
      <vt:lpstr>Microformats</vt:lpstr>
      <vt:lpstr>PowerPoint Presentation</vt:lpstr>
      <vt:lpstr>PowerPoint Presentation</vt:lpstr>
      <vt:lpstr>F14 – SEO</vt:lpstr>
      <vt:lpstr>F14 – Tillgänglighet</vt:lpstr>
      <vt:lpstr>F15 – Tillgänglighet/Accessibility </vt:lpstr>
      <vt:lpstr>Varför bry sig? </vt:lpstr>
      <vt:lpstr>Vad tjänar jag på tillgänglighet?</vt:lpstr>
      <vt:lpstr>WAI</vt:lpstr>
      <vt:lpstr>Funka Nu</vt:lpstr>
      <vt:lpstr>Teknisk grundkonstruktion</vt:lpstr>
      <vt:lpstr>Pedagogiken</vt:lpstr>
      <vt:lpstr>Språklagen</vt:lpstr>
      <vt:lpstr>24-timmarswebben</vt:lpstr>
      <vt:lpstr>Guidelines</vt:lpstr>
      <vt:lpstr>WCAG 1.0</vt:lpstr>
      <vt:lpstr>WCAG 2.0</vt:lpstr>
      <vt:lpstr>WCAG 2.0, Principer</vt:lpstr>
      <vt:lpstr>Princip 1: Uppfattningsbar</vt:lpstr>
      <vt:lpstr>Princip 2: Hanterbar</vt:lpstr>
      <vt:lpstr>Princip 3: Begriplig</vt:lpstr>
      <vt:lpstr>Princip 4: Robust</vt:lpstr>
      <vt:lpstr>Exempel</vt:lpstr>
      <vt:lpstr>Hjälpmedel</vt:lpstr>
      <vt:lpstr>Verktyg för testning</vt:lpstr>
      <vt:lpstr>Håll dig uppdaterad</vt:lpstr>
      <vt:lpstr>PowerPoint Presentation</vt:lpstr>
      <vt:lpstr>PowerPoint Presentation</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4420</cp:revision>
  <dcterms:created xsi:type="dcterms:W3CDTF">2009-01-05T10:26:14Z</dcterms:created>
  <dcterms:modified xsi:type="dcterms:W3CDTF">2013-10-07T07:40:03Z</dcterms:modified>
</cp:coreProperties>
</file>